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62" r:id="rId6"/>
    <p:sldId id="257" r:id="rId7"/>
    <p:sldId id="259" r:id="rId8"/>
    <p:sldId id="258" r:id="rId9"/>
    <p:sldId id="260" r:id="rId10"/>
    <p:sldId id="264" r:id="rId11"/>
    <p:sldId id="277" r:id="rId12"/>
    <p:sldId id="278" r:id="rId13"/>
    <p:sldId id="299" r:id="rId14"/>
    <p:sldId id="300" r:id="rId15"/>
    <p:sldId id="279" r:id="rId16"/>
    <p:sldId id="280" r:id="rId17"/>
    <p:sldId id="281" r:id="rId18"/>
    <p:sldId id="265" r:id="rId19"/>
    <p:sldId id="292" r:id="rId20"/>
    <p:sldId id="293" r:id="rId21"/>
    <p:sldId id="294" r:id="rId22"/>
    <p:sldId id="286" r:id="rId23"/>
    <p:sldId id="295" r:id="rId24"/>
    <p:sldId id="275" r:id="rId25"/>
    <p:sldId id="296" r:id="rId26"/>
    <p:sldId id="297" r:id="rId27"/>
    <p:sldId id="301" r:id="rId28"/>
    <p:sldId id="302" r:id="rId29"/>
    <p:sldId id="298" r:id="rId30"/>
    <p:sldId id="267" r:id="rId31"/>
    <p:sldId id="268" r:id="rId32"/>
    <p:sldId id="27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59E3FF-9831-4423-9414-EDF867D3B88E}" v="62" dt="2020-09-18T18:19:24.7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48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17435-F1D8-455D-AF60-1D7CADDE5A96}" type="datetimeFigureOut">
              <a:rPr lang="en-US" smtClean="0"/>
              <a:t>9/21/2020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431FDD-C0D0-4193-AAB3-AB805D089EF7}" type="slidenum">
              <a:rPr lang="en-US" smtClean="0"/>
              <a:t>‹#›</a:t>
            </a:fld>
            <a:endParaRPr lang="en-US"/>
          </a:p>
        </p:txBody>
      </p:sp>
    </p:spTree>
    <p:extLst>
      <p:ext uri="{BB962C8B-B14F-4D97-AF65-F5344CB8AC3E}">
        <p14:creationId xmlns:p14="http://schemas.microsoft.com/office/powerpoint/2010/main" val="1519401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Identify a core planning group</a:t>
            </a:r>
          </a:p>
          <a:p>
            <a:pPr lvl="1"/>
            <a:r>
              <a:rPr lang="en-US" dirty="0"/>
              <a:t>Responders</a:t>
            </a:r>
          </a:p>
          <a:p>
            <a:pPr lvl="1"/>
            <a:r>
              <a:rPr lang="en-US" dirty="0"/>
              <a:t>Municipal Leaders</a:t>
            </a:r>
          </a:p>
          <a:p>
            <a:pPr lvl="1"/>
            <a:r>
              <a:rPr lang="en-US" dirty="0"/>
              <a:t>Schools and other institutions</a:t>
            </a:r>
          </a:p>
          <a:p>
            <a:pPr lvl="1"/>
            <a:r>
              <a:rPr lang="en-US" dirty="0"/>
              <a:t>Volunteers</a:t>
            </a:r>
          </a:p>
          <a:p>
            <a:r>
              <a:rPr lang="en-US" dirty="0"/>
              <a:t>More planners are not necessarily better!</a:t>
            </a:r>
          </a:p>
          <a:p>
            <a:pPr lvl="1"/>
            <a:r>
              <a:rPr lang="en-US" dirty="0"/>
              <a:t>Too few people won't be able to represent the community, but too many cooks…</a:t>
            </a:r>
          </a:p>
          <a:p>
            <a:pPr lvl="1"/>
            <a:r>
              <a:rPr lang="en-US" dirty="0"/>
              <a:t>Key stakeholders should review any plans, but not everyone needs to be in the core planning group</a:t>
            </a:r>
          </a:p>
          <a:p>
            <a:pPr lvl="1"/>
            <a:endParaRPr lang="en-US" dirty="0"/>
          </a:p>
          <a:p>
            <a:pPr lvl="0"/>
            <a:r>
              <a:rPr lang="en-US" dirty="0"/>
              <a:t>(LEPC Meeting in Barre, April 2012)</a:t>
            </a:r>
          </a:p>
        </p:txBody>
      </p:sp>
      <p:sp>
        <p:nvSpPr>
          <p:cNvPr id="4" name="Slide Number Placeholder 3"/>
          <p:cNvSpPr>
            <a:spLocks noGrp="1"/>
          </p:cNvSpPr>
          <p:nvPr>
            <p:ph type="sldNum" sz="quarter" idx="10"/>
          </p:nvPr>
        </p:nvSpPr>
        <p:spPr/>
        <p:txBody>
          <a:bodyPr/>
          <a:lstStyle/>
          <a:p>
            <a:fld id="{EA04E801-56FF-436D-8B69-05548541F415}" type="slidenum">
              <a:rPr lang="en-US" smtClean="0"/>
              <a:t>12</a:t>
            </a:fld>
            <a:endParaRPr lang="en-US"/>
          </a:p>
        </p:txBody>
      </p:sp>
    </p:spTree>
    <p:extLst>
      <p:ext uri="{BB962C8B-B14F-4D97-AF65-F5344CB8AC3E}">
        <p14:creationId xmlns:p14="http://schemas.microsoft.com/office/powerpoint/2010/main" val="1140470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Don’t write plans for things that first responders do all the time (unless the town supports them all the time) - write for the weird things that can happen and the things you want to use as practice</a:t>
            </a:r>
          </a:p>
        </p:txBody>
      </p:sp>
      <p:sp>
        <p:nvSpPr>
          <p:cNvPr id="4" name="Slide Number Placeholder 3"/>
          <p:cNvSpPr>
            <a:spLocks noGrp="1"/>
          </p:cNvSpPr>
          <p:nvPr>
            <p:ph type="sldNum" sz="quarter" idx="10"/>
          </p:nvPr>
        </p:nvSpPr>
        <p:spPr/>
        <p:txBody>
          <a:bodyPr/>
          <a:lstStyle/>
          <a:p>
            <a:fld id="{EA04E801-56FF-436D-8B69-05548541F415}" type="slidenum">
              <a:rPr lang="en-US" smtClean="0"/>
              <a:t>13</a:t>
            </a:fld>
            <a:endParaRPr lang="en-US"/>
          </a:p>
        </p:txBody>
      </p:sp>
    </p:spTree>
    <p:extLst>
      <p:ext uri="{BB962C8B-B14F-4D97-AF65-F5344CB8AC3E}">
        <p14:creationId xmlns:p14="http://schemas.microsoft.com/office/powerpoint/2010/main" val="337112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Identify the incidents the municipality should have plans for</a:t>
            </a:r>
          </a:p>
          <a:p>
            <a:pPr lvl="1"/>
            <a:r>
              <a:rPr lang="en-US" dirty="0"/>
              <a:t>Focus on municipal issues outside normal response</a:t>
            </a:r>
          </a:p>
          <a:p>
            <a:pPr lvl="1"/>
            <a:r>
              <a:rPr lang="en-US" dirty="0"/>
              <a:t>Quick, complicated events (active shooter)</a:t>
            </a:r>
          </a:p>
          <a:p>
            <a:pPr lvl="1"/>
            <a:r>
              <a:rPr lang="en-US" dirty="0"/>
              <a:t>Large, slow events (pandemics)</a:t>
            </a:r>
          </a:p>
          <a:p>
            <a:r>
              <a:rPr lang="en-US" dirty="0"/>
              <a:t>Incident plans can be good for low-risk events as well as emergencies (seasonal fairs make for great Incident Command planning and practice)</a:t>
            </a:r>
          </a:p>
          <a:p>
            <a:endParaRPr lang="en-US" dirty="0"/>
          </a:p>
          <a:p>
            <a:r>
              <a:rPr lang="en-US" dirty="0"/>
              <a:t>(Hardwick flood, early 1970s)</a:t>
            </a:r>
          </a:p>
        </p:txBody>
      </p:sp>
      <p:sp>
        <p:nvSpPr>
          <p:cNvPr id="4" name="Slide Number Placeholder 3"/>
          <p:cNvSpPr>
            <a:spLocks noGrp="1"/>
          </p:cNvSpPr>
          <p:nvPr>
            <p:ph type="sldNum" sz="quarter" idx="10"/>
          </p:nvPr>
        </p:nvSpPr>
        <p:spPr/>
        <p:txBody>
          <a:bodyPr/>
          <a:lstStyle/>
          <a:p>
            <a:fld id="{EA04E801-56FF-436D-8B69-05548541F415}" type="slidenum">
              <a:rPr lang="en-US" smtClean="0"/>
              <a:t>14</a:t>
            </a:fld>
            <a:endParaRPr lang="en-US"/>
          </a:p>
        </p:txBody>
      </p:sp>
    </p:spTree>
    <p:extLst>
      <p:ext uri="{BB962C8B-B14F-4D97-AF65-F5344CB8AC3E}">
        <p14:creationId xmlns:p14="http://schemas.microsoft.com/office/powerpoint/2010/main" val="3882300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Planning workshops generate good plans</a:t>
            </a:r>
          </a:p>
          <a:p>
            <a:pPr lvl="1"/>
            <a:r>
              <a:rPr lang="en-US" dirty="0"/>
              <a:t>Develop course of action</a:t>
            </a:r>
          </a:p>
          <a:p>
            <a:pPr lvl="1"/>
            <a:r>
              <a:rPr lang="en-US" dirty="0"/>
              <a:t>Identify resources</a:t>
            </a:r>
          </a:p>
          <a:p>
            <a:pPr lvl="1"/>
            <a:r>
              <a:rPr lang="en-US" dirty="0"/>
              <a:t>Identify requirements</a:t>
            </a:r>
          </a:p>
          <a:p>
            <a:r>
              <a:rPr lang="en-US" dirty="0"/>
              <a:t>Use a format that suits the plan:</a:t>
            </a:r>
          </a:p>
          <a:p>
            <a:pPr lvl="1"/>
            <a:r>
              <a:rPr lang="en-US" dirty="0"/>
              <a:t>Full/formal Plan</a:t>
            </a:r>
          </a:p>
          <a:p>
            <a:pPr lvl="1"/>
            <a:r>
              <a:rPr lang="en-US" dirty="0"/>
              <a:t>Incident Briefing Form</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Synch Matrix</a:t>
            </a:r>
          </a:p>
          <a:p>
            <a:pPr lvl="1"/>
            <a:r>
              <a:rPr lang="en-US" dirty="0"/>
              <a:t>Decision Support Template</a:t>
            </a:r>
          </a:p>
          <a:p>
            <a:pPr lvl="1"/>
            <a:r>
              <a:rPr lang="en-US" dirty="0"/>
              <a:t>Checklist</a:t>
            </a:r>
          </a:p>
          <a:p>
            <a:pPr lvl="1"/>
            <a:endParaRPr lang="en-US" dirty="0"/>
          </a:p>
          <a:p>
            <a:pPr lvl="0"/>
            <a:r>
              <a:rPr lang="en-US" dirty="0"/>
              <a:t>(Guilford EOC, circa 2012)</a:t>
            </a:r>
          </a:p>
        </p:txBody>
      </p:sp>
      <p:sp>
        <p:nvSpPr>
          <p:cNvPr id="4" name="Slide Number Placeholder 3"/>
          <p:cNvSpPr>
            <a:spLocks noGrp="1"/>
          </p:cNvSpPr>
          <p:nvPr>
            <p:ph type="sldNum" sz="quarter" idx="10"/>
          </p:nvPr>
        </p:nvSpPr>
        <p:spPr/>
        <p:txBody>
          <a:bodyPr/>
          <a:lstStyle/>
          <a:p>
            <a:fld id="{EA04E801-56FF-436D-8B69-05548541F415}" type="slidenum">
              <a:rPr lang="en-US" smtClean="0"/>
              <a:t>15</a:t>
            </a:fld>
            <a:endParaRPr lang="en-US"/>
          </a:p>
        </p:txBody>
      </p:sp>
    </p:spTree>
    <p:extLst>
      <p:ext uri="{BB962C8B-B14F-4D97-AF65-F5344CB8AC3E}">
        <p14:creationId xmlns:p14="http://schemas.microsoft.com/office/powerpoint/2010/main" val="3759183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Practice and test the plan with tabletop, functional, and full-scale exercises</a:t>
            </a:r>
          </a:p>
          <a:p>
            <a:pPr lvl="1"/>
            <a:r>
              <a:rPr lang="en-US" dirty="0"/>
              <a:t>Seasonal tabletops (or review workshops) are a good way to keep plans fresh</a:t>
            </a:r>
          </a:p>
          <a:p>
            <a:r>
              <a:rPr lang="en-US" dirty="0"/>
              <a:t>Identify issues and potential changes</a:t>
            </a:r>
          </a:p>
          <a:p>
            <a:r>
              <a:rPr lang="en-US" dirty="0"/>
              <a:t>Send through draft / planning group process to formally update the plan</a:t>
            </a:r>
          </a:p>
          <a:p>
            <a:endParaRPr lang="en-US" dirty="0"/>
          </a:p>
          <a:p>
            <a:r>
              <a:rPr lang="en-US" dirty="0"/>
              <a:t>(CAT2 Exercise in State EOC, July 2016)</a:t>
            </a:r>
          </a:p>
          <a:p>
            <a:endParaRPr lang="en-US" dirty="0"/>
          </a:p>
        </p:txBody>
      </p:sp>
      <p:sp>
        <p:nvSpPr>
          <p:cNvPr id="4" name="Slide Number Placeholder 3"/>
          <p:cNvSpPr>
            <a:spLocks noGrp="1"/>
          </p:cNvSpPr>
          <p:nvPr>
            <p:ph type="sldNum" sz="quarter" idx="10"/>
          </p:nvPr>
        </p:nvSpPr>
        <p:spPr/>
        <p:txBody>
          <a:bodyPr/>
          <a:lstStyle/>
          <a:p>
            <a:fld id="{EA04E801-56FF-436D-8B69-05548541F415}" type="slidenum">
              <a:rPr lang="en-US" smtClean="0"/>
              <a:t>27</a:t>
            </a:fld>
            <a:endParaRPr lang="en-US"/>
          </a:p>
        </p:txBody>
      </p:sp>
    </p:spTree>
    <p:extLst>
      <p:ext uri="{BB962C8B-B14F-4D97-AF65-F5344CB8AC3E}">
        <p14:creationId xmlns:p14="http://schemas.microsoft.com/office/powerpoint/2010/main" val="1809964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The first year, a town may want to identify 2-3-4 high risk events to plan for and go through 2-3 plan development sessions for them. Afterwards, reviewing the plans should take less time and every year a town may write a plan for a new incident.</a:t>
            </a:r>
          </a:p>
        </p:txBody>
      </p:sp>
      <p:sp>
        <p:nvSpPr>
          <p:cNvPr id="4" name="Slide Number Placeholder 3"/>
          <p:cNvSpPr>
            <a:spLocks noGrp="1"/>
          </p:cNvSpPr>
          <p:nvPr>
            <p:ph type="sldNum" sz="quarter" idx="10"/>
          </p:nvPr>
        </p:nvSpPr>
        <p:spPr/>
        <p:txBody>
          <a:bodyPr/>
          <a:lstStyle/>
          <a:p>
            <a:fld id="{EA04E801-56FF-436D-8B69-05548541F415}" type="slidenum">
              <a:rPr lang="en-US" smtClean="0"/>
              <a:t>28</a:t>
            </a:fld>
            <a:endParaRPr lang="en-US"/>
          </a:p>
        </p:txBody>
      </p:sp>
    </p:spTree>
    <p:extLst>
      <p:ext uri="{BB962C8B-B14F-4D97-AF65-F5344CB8AC3E}">
        <p14:creationId xmlns:p14="http://schemas.microsoft.com/office/powerpoint/2010/main" val="1370716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7D09D-24D5-42EB-AAA4-6E66F4CFB7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749A7-1A46-4862-8057-951D0CCD3F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CFC9C7-9E86-4F40-BB80-3B95E32FB766}"/>
              </a:ext>
            </a:extLst>
          </p:cNvPr>
          <p:cNvSpPr>
            <a:spLocks noGrp="1"/>
          </p:cNvSpPr>
          <p:nvPr>
            <p:ph type="dt" sz="half" idx="10"/>
          </p:nvPr>
        </p:nvSpPr>
        <p:spPr/>
        <p:txBody>
          <a:bodyPr/>
          <a:lstStyle/>
          <a:p>
            <a:fld id="{DC444F77-8143-4EC3-908F-40371D207845}" type="datetimeFigureOut">
              <a:rPr lang="en-US" smtClean="0"/>
              <a:t>9/21/2020</a:t>
            </a:fld>
            <a:endParaRPr lang="en-US"/>
          </a:p>
        </p:txBody>
      </p:sp>
      <p:sp>
        <p:nvSpPr>
          <p:cNvPr id="5" name="Footer Placeholder 4">
            <a:extLst>
              <a:ext uri="{FF2B5EF4-FFF2-40B4-BE49-F238E27FC236}">
                <a16:creationId xmlns:a16="http://schemas.microsoft.com/office/drawing/2014/main" id="{57182685-8503-4857-8D9E-CE145888A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F5190-0638-45E5-B5E3-BD9B22953898}"/>
              </a:ext>
            </a:extLst>
          </p:cNvPr>
          <p:cNvSpPr>
            <a:spLocks noGrp="1"/>
          </p:cNvSpPr>
          <p:nvPr>
            <p:ph type="sldNum" sz="quarter" idx="12"/>
          </p:nvPr>
        </p:nvSpPr>
        <p:spPr/>
        <p:txBody>
          <a:bodyPr/>
          <a:lstStyle/>
          <a:p>
            <a:fld id="{9AEABC74-CEEA-4E3C-B90A-36603D228DB6}" type="slidenum">
              <a:rPr lang="en-US" smtClean="0"/>
              <a:t>‹#›</a:t>
            </a:fld>
            <a:endParaRPr lang="en-US"/>
          </a:p>
        </p:txBody>
      </p:sp>
      <p:sp>
        <p:nvSpPr>
          <p:cNvPr id="7" name="Rectangle 6">
            <a:extLst>
              <a:ext uri="{FF2B5EF4-FFF2-40B4-BE49-F238E27FC236}">
                <a16:creationId xmlns:a16="http://schemas.microsoft.com/office/drawing/2014/main" id="{73257891-3724-4FFC-8742-A52F89C0347D}"/>
              </a:ext>
            </a:extLst>
          </p:cNvPr>
          <p:cNvSpPr/>
          <p:nvPr userDrawn="1"/>
        </p:nvSpPr>
        <p:spPr>
          <a:xfrm>
            <a:off x="0" y="0"/>
            <a:ext cx="12192000" cy="246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72B600D-E6B1-4E16-BE1F-F10D644F59C9}"/>
              </a:ext>
            </a:extLst>
          </p:cNvPr>
          <p:cNvSpPr/>
          <p:nvPr userDrawn="1"/>
        </p:nvSpPr>
        <p:spPr>
          <a:xfrm>
            <a:off x="0" y="6181725"/>
            <a:ext cx="12192000" cy="6762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2DDE8C-D352-4346-A72B-FBDC4246F780}"/>
              </a:ext>
            </a:extLst>
          </p:cNvPr>
          <p:cNvSpPr/>
          <p:nvPr userDrawn="1"/>
        </p:nvSpPr>
        <p:spPr>
          <a:xfrm>
            <a:off x="0" y="6134100"/>
            <a:ext cx="12192000" cy="95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904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F909D-31D2-4F10-ABBF-47DE57A92F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048D52-A816-40F4-A95F-026BF59AA0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90435C-4ED2-43FC-B26A-0D9FE6A22595}"/>
              </a:ext>
            </a:extLst>
          </p:cNvPr>
          <p:cNvSpPr>
            <a:spLocks noGrp="1"/>
          </p:cNvSpPr>
          <p:nvPr>
            <p:ph type="dt" sz="half" idx="10"/>
          </p:nvPr>
        </p:nvSpPr>
        <p:spPr/>
        <p:txBody>
          <a:bodyPr/>
          <a:lstStyle/>
          <a:p>
            <a:fld id="{DC444F77-8143-4EC3-908F-40371D207845}" type="datetimeFigureOut">
              <a:rPr lang="en-US" smtClean="0"/>
              <a:t>9/21/2020</a:t>
            </a:fld>
            <a:endParaRPr lang="en-US"/>
          </a:p>
        </p:txBody>
      </p:sp>
      <p:sp>
        <p:nvSpPr>
          <p:cNvPr id="5" name="Footer Placeholder 4">
            <a:extLst>
              <a:ext uri="{FF2B5EF4-FFF2-40B4-BE49-F238E27FC236}">
                <a16:creationId xmlns:a16="http://schemas.microsoft.com/office/drawing/2014/main" id="{5A0DED28-A791-4F60-9604-5D29E826B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E8BD-6E7C-4AF1-838F-35AB42C44A0A}"/>
              </a:ext>
            </a:extLst>
          </p:cNvPr>
          <p:cNvSpPr>
            <a:spLocks noGrp="1"/>
          </p:cNvSpPr>
          <p:nvPr>
            <p:ph type="sldNum" sz="quarter" idx="12"/>
          </p:nvPr>
        </p:nvSpPr>
        <p:spPr/>
        <p:txBody>
          <a:bodyPr/>
          <a:lstStyle/>
          <a:p>
            <a:fld id="{9AEABC74-CEEA-4E3C-B90A-36603D228DB6}" type="slidenum">
              <a:rPr lang="en-US" smtClean="0"/>
              <a:t>‹#›</a:t>
            </a:fld>
            <a:endParaRPr lang="en-US"/>
          </a:p>
        </p:txBody>
      </p:sp>
    </p:spTree>
    <p:extLst>
      <p:ext uri="{BB962C8B-B14F-4D97-AF65-F5344CB8AC3E}">
        <p14:creationId xmlns:p14="http://schemas.microsoft.com/office/powerpoint/2010/main" val="12452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5E73C3-55C4-435A-891B-7943D59AB9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79421-A39B-4127-870F-306A654F46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92AB8-E121-4640-847F-1D7E7BC3A245}"/>
              </a:ext>
            </a:extLst>
          </p:cNvPr>
          <p:cNvSpPr>
            <a:spLocks noGrp="1"/>
          </p:cNvSpPr>
          <p:nvPr>
            <p:ph type="dt" sz="half" idx="10"/>
          </p:nvPr>
        </p:nvSpPr>
        <p:spPr/>
        <p:txBody>
          <a:bodyPr/>
          <a:lstStyle/>
          <a:p>
            <a:fld id="{DC444F77-8143-4EC3-908F-40371D207845}" type="datetimeFigureOut">
              <a:rPr lang="en-US" smtClean="0"/>
              <a:t>9/21/2020</a:t>
            </a:fld>
            <a:endParaRPr lang="en-US"/>
          </a:p>
        </p:txBody>
      </p:sp>
      <p:sp>
        <p:nvSpPr>
          <p:cNvPr id="5" name="Footer Placeholder 4">
            <a:extLst>
              <a:ext uri="{FF2B5EF4-FFF2-40B4-BE49-F238E27FC236}">
                <a16:creationId xmlns:a16="http://schemas.microsoft.com/office/drawing/2014/main" id="{C1BEB217-BA83-4B45-818B-879ED0B47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16A89A-07D4-4075-AC67-4DEAC65C5437}"/>
              </a:ext>
            </a:extLst>
          </p:cNvPr>
          <p:cNvSpPr>
            <a:spLocks noGrp="1"/>
          </p:cNvSpPr>
          <p:nvPr>
            <p:ph type="sldNum" sz="quarter" idx="12"/>
          </p:nvPr>
        </p:nvSpPr>
        <p:spPr/>
        <p:txBody>
          <a:bodyPr/>
          <a:lstStyle/>
          <a:p>
            <a:fld id="{9AEABC74-CEEA-4E3C-B90A-36603D228DB6}" type="slidenum">
              <a:rPr lang="en-US" smtClean="0"/>
              <a:t>‹#›</a:t>
            </a:fld>
            <a:endParaRPr lang="en-US"/>
          </a:p>
        </p:txBody>
      </p:sp>
    </p:spTree>
    <p:extLst>
      <p:ext uri="{BB962C8B-B14F-4D97-AF65-F5344CB8AC3E}">
        <p14:creationId xmlns:p14="http://schemas.microsoft.com/office/powerpoint/2010/main" val="744635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9EF69-E47C-47BE-940E-71CA84B2D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874531-08E4-4383-A680-2EA0B1629D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30848-9A30-45F4-8793-9DE861B24F19}"/>
              </a:ext>
            </a:extLst>
          </p:cNvPr>
          <p:cNvSpPr>
            <a:spLocks noGrp="1"/>
          </p:cNvSpPr>
          <p:nvPr>
            <p:ph type="dt" sz="half" idx="10"/>
          </p:nvPr>
        </p:nvSpPr>
        <p:spPr/>
        <p:txBody>
          <a:bodyPr/>
          <a:lstStyle/>
          <a:p>
            <a:fld id="{DC444F77-8143-4EC3-908F-40371D207845}" type="datetimeFigureOut">
              <a:rPr lang="en-US" smtClean="0"/>
              <a:t>9/21/2020</a:t>
            </a:fld>
            <a:endParaRPr lang="en-US"/>
          </a:p>
        </p:txBody>
      </p:sp>
      <p:sp>
        <p:nvSpPr>
          <p:cNvPr id="5" name="Footer Placeholder 4">
            <a:extLst>
              <a:ext uri="{FF2B5EF4-FFF2-40B4-BE49-F238E27FC236}">
                <a16:creationId xmlns:a16="http://schemas.microsoft.com/office/drawing/2014/main" id="{88DA5363-DE59-44D5-AEC2-5E9971F825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446AB-A4CC-486E-9978-82165723D997}"/>
              </a:ext>
            </a:extLst>
          </p:cNvPr>
          <p:cNvSpPr>
            <a:spLocks noGrp="1"/>
          </p:cNvSpPr>
          <p:nvPr>
            <p:ph type="sldNum" sz="quarter" idx="12"/>
          </p:nvPr>
        </p:nvSpPr>
        <p:spPr/>
        <p:txBody>
          <a:bodyPr/>
          <a:lstStyle/>
          <a:p>
            <a:fld id="{9AEABC74-CEEA-4E3C-B90A-36603D228DB6}" type="slidenum">
              <a:rPr lang="en-US" smtClean="0"/>
              <a:t>‹#›</a:t>
            </a:fld>
            <a:endParaRPr lang="en-US"/>
          </a:p>
        </p:txBody>
      </p:sp>
      <p:sp>
        <p:nvSpPr>
          <p:cNvPr id="7" name="Rectangle 6">
            <a:extLst>
              <a:ext uri="{FF2B5EF4-FFF2-40B4-BE49-F238E27FC236}">
                <a16:creationId xmlns:a16="http://schemas.microsoft.com/office/drawing/2014/main" id="{9D399C81-2289-4792-A9A5-6A67DAEE2F0E}"/>
              </a:ext>
            </a:extLst>
          </p:cNvPr>
          <p:cNvSpPr/>
          <p:nvPr userDrawn="1"/>
        </p:nvSpPr>
        <p:spPr>
          <a:xfrm>
            <a:off x="0" y="0"/>
            <a:ext cx="12192000" cy="246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A50ED9-05F6-4D83-B6D3-0CB54F8945D1}"/>
              </a:ext>
            </a:extLst>
          </p:cNvPr>
          <p:cNvSpPr/>
          <p:nvPr userDrawn="1"/>
        </p:nvSpPr>
        <p:spPr>
          <a:xfrm>
            <a:off x="0" y="6181725"/>
            <a:ext cx="12192000" cy="6762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7EEE7E6-364E-4A3B-939E-30CD56AD73AA}"/>
              </a:ext>
            </a:extLst>
          </p:cNvPr>
          <p:cNvSpPr/>
          <p:nvPr userDrawn="1"/>
        </p:nvSpPr>
        <p:spPr>
          <a:xfrm>
            <a:off x="0" y="6134100"/>
            <a:ext cx="12192000" cy="95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9700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C0479-97E4-4B69-BAEB-7DDD96A341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D926A2-5764-485E-B65A-A28E25AB35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D394B0-DC32-472C-B22A-5E24F53AD76F}"/>
              </a:ext>
            </a:extLst>
          </p:cNvPr>
          <p:cNvSpPr>
            <a:spLocks noGrp="1"/>
          </p:cNvSpPr>
          <p:nvPr>
            <p:ph type="dt" sz="half" idx="10"/>
          </p:nvPr>
        </p:nvSpPr>
        <p:spPr/>
        <p:txBody>
          <a:bodyPr/>
          <a:lstStyle/>
          <a:p>
            <a:fld id="{DC444F77-8143-4EC3-908F-40371D207845}" type="datetimeFigureOut">
              <a:rPr lang="en-US" smtClean="0"/>
              <a:t>9/21/2020</a:t>
            </a:fld>
            <a:endParaRPr lang="en-US"/>
          </a:p>
        </p:txBody>
      </p:sp>
      <p:sp>
        <p:nvSpPr>
          <p:cNvPr id="5" name="Footer Placeholder 4">
            <a:extLst>
              <a:ext uri="{FF2B5EF4-FFF2-40B4-BE49-F238E27FC236}">
                <a16:creationId xmlns:a16="http://schemas.microsoft.com/office/drawing/2014/main" id="{874FDE49-3908-4853-B82A-6E7B713FA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9F168-6C83-4BA6-A24F-E433FC4DB8D4}"/>
              </a:ext>
            </a:extLst>
          </p:cNvPr>
          <p:cNvSpPr>
            <a:spLocks noGrp="1"/>
          </p:cNvSpPr>
          <p:nvPr>
            <p:ph type="sldNum" sz="quarter" idx="12"/>
          </p:nvPr>
        </p:nvSpPr>
        <p:spPr/>
        <p:txBody>
          <a:bodyPr/>
          <a:lstStyle/>
          <a:p>
            <a:fld id="{9AEABC74-CEEA-4E3C-B90A-36603D228DB6}" type="slidenum">
              <a:rPr lang="en-US" smtClean="0"/>
              <a:t>‹#›</a:t>
            </a:fld>
            <a:endParaRPr lang="en-US"/>
          </a:p>
        </p:txBody>
      </p:sp>
    </p:spTree>
    <p:extLst>
      <p:ext uri="{BB962C8B-B14F-4D97-AF65-F5344CB8AC3E}">
        <p14:creationId xmlns:p14="http://schemas.microsoft.com/office/powerpoint/2010/main" val="482958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5D29E-812F-4D11-9304-ECE56ADA86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F00A9A-F3F2-44FB-9525-4D4A1A99E2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83B49C-460E-4F8F-B28A-45C198C5C1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C61F33-6FF1-4022-ABE0-3FAD5E1ABFED}"/>
              </a:ext>
            </a:extLst>
          </p:cNvPr>
          <p:cNvSpPr>
            <a:spLocks noGrp="1"/>
          </p:cNvSpPr>
          <p:nvPr>
            <p:ph type="dt" sz="half" idx="10"/>
          </p:nvPr>
        </p:nvSpPr>
        <p:spPr/>
        <p:txBody>
          <a:bodyPr/>
          <a:lstStyle/>
          <a:p>
            <a:fld id="{DC444F77-8143-4EC3-908F-40371D207845}" type="datetimeFigureOut">
              <a:rPr lang="en-US" smtClean="0"/>
              <a:t>9/21/2020</a:t>
            </a:fld>
            <a:endParaRPr lang="en-US"/>
          </a:p>
        </p:txBody>
      </p:sp>
      <p:sp>
        <p:nvSpPr>
          <p:cNvPr id="6" name="Footer Placeholder 5">
            <a:extLst>
              <a:ext uri="{FF2B5EF4-FFF2-40B4-BE49-F238E27FC236}">
                <a16:creationId xmlns:a16="http://schemas.microsoft.com/office/drawing/2014/main" id="{B9E1FA56-1CC7-4620-B473-774D87506B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F958D7-54CD-4B78-BB1B-DD949EE1CD2B}"/>
              </a:ext>
            </a:extLst>
          </p:cNvPr>
          <p:cNvSpPr>
            <a:spLocks noGrp="1"/>
          </p:cNvSpPr>
          <p:nvPr>
            <p:ph type="sldNum" sz="quarter" idx="12"/>
          </p:nvPr>
        </p:nvSpPr>
        <p:spPr/>
        <p:txBody>
          <a:bodyPr/>
          <a:lstStyle/>
          <a:p>
            <a:fld id="{9AEABC74-CEEA-4E3C-B90A-36603D228DB6}" type="slidenum">
              <a:rPr lang="en-US" smtClean="0"/>
              <a:t>‹#›</a:t>
            </a:fld>
            <a:endParaRPr lang="en-US"/>
          </a:p>
        </p:txBody>
      </p:sp>
    </p:spTree>
    <p:extLst>
      <p:ext uri="{BB962C8B-B14F-4D97-AF65-F5344CB8AC3E}">
        <p14:creationId xmlns:p14="http://schemas.microsoft.com/office/powerpoint/2010/main" val="78892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20BE1-7F6D-4E19-83FF-9FC10DDAC5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F25E98-00BA-4714-B14B-23784457F1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9F553B-603F-479A-BE50-DC0214C6EE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0FA6B1-22C1-4E9C-A37C-B77F8CC12C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ED23BF-4CB6-460A-A72D-0C18E8F60F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7C5759-0CE5-4BB9-908B-3EBE6C7DA02A}"/>
              </a:ext>
            </a:extLst>
          </p:cNvPr>
          <p:cNvSpPr>
            <a:spLocks noGrp="1"/>
          </p:cNvSpPr>
          <p:nvPr>
            <p:ph type="dt" sz="half" idx="10"/>
          </p:nvPr>
        </p:nvSpPr>
        <p:spPr/>
        <p:txBody>
          <a:bodyPr/>
          <a:lstStyle/>
          <a:p>
            <a:fld id="{DC444F77-8143-4EC3-908F-40371D207845}" type="datetimeFigureOut">
              <a:rPr lang="en-US" smtClean="0"/>
              <a:t>9/21/2020</a:t>
            </a:fld>
            <a:endParaRPr lang="en-US"/>
          </a:p>
        </p:txBody>
      </p:sp>
      <p:sp>
        <p:nvSpPr>
          <p:cNvPr id="8" name="Footer Placeholder 7">
            <a:extLst>
              <a:ext uri="{FF2B5EF4-FFF2-40B4-BE49-F238E27FC236}">
                <a16:creationId xmlns:a16="http://schemas.microsoft.com/office/drawing/2014/main" id="{9BD36307-90C0-47A2-A60E-9321BF05B2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C8C228-2CD1-48BE-89F7-97E5DDC74828}"/>
              </a:ext>
            </a:extLst>
          </p:cNvPr>
          <p:cNvSpPr>
            <a:spLocks noGrp="1"/>
          </p:cNvSpPr>
          <p:nvPr>
            <p:ph type="sldNum" sz="quarter" idx="12"/>
          </p:nvPr>
        </p:nvSpPr>
        <p:spPr/>
        <p:txBody>
          <a:bodyPr/>
          <a:lstStyle/>
          <a:p>
            <a:fld id="{9AEABC74-CEEA-4E3C-B90A-36603D228DB6}" type="slidenum">
              <a:rPr lang="en-US" smtClean="0"/>
              <a:t>‹#›</a:t>
            </a:fld>
            <a:endParaRPr lang="en-US"/>
          </a:p>
        </p:txBody>
      </p:sp>
    </p:spTree>
    <p:extLst>
      <p:ext uri="{BB962C8B-B14F-4D97-AF65-F5344CB8AC3E}">
        <p14:creationId xmlns:p14="http://schemas.microsoft.com/office/powerpoint/2010/main" val="184822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A14E9-A73A-4FF8-AEC0-F0F7CEFE3D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7FC462-2EA0-4594-8757-934FF2A72CEB}"/>
              </a:ext>
            </a:extLst>
          </p:cNvPr>
          <p:cNvSpPr>
            <a:spLocks noGrp="1"/>
          </p:cNvSpPr>
          <p:nvPr>
            <p:ph type="dt" sz="half" idx="10"/>
          </p:nvPr>
        </p:nvSpPr>
        <p:spPr/>
        <p:txBody>
          <a:bodyPr/>
          <a:lstStyle/>
          <a:p>
            <a:fld id="{DC444F77-8143-4EC3-908F-40371D207845}" type="datetimeFigureOut">
              <a:rPr lang="en-US" smtClean="0"/>
              <a:t>9/21/2020</a:t>
            </a:fld>
            <a:endParaRPr lang="en-US"/>
          </a:p>
        </p:txBody>
      </p:sp>
      <p:sp>
        <p:nvSpPr>
          <p:cNvPr id="4" name="Footer Placeholder 3">
            <a:extLst>
              <a:ext uri="{FF2B5EF4-FFF2-40B4-BE49-F238E27FC236}">
                <a16:creationId xmlns:a16="http://schemas.microsoft.com/office/drawing/2014/main" id="{DCEA7959-6297-480D-B749-D96B4F95B5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A03218-0911-4610-950A-B9539F21FCA5}"/>
              </a:ext>
            </a:extLst>
          </p:cNvPr>
          <p:cNvSpPr>
            <a:spLocks noGrp="1"/>
          </p:cNvSpPr>
          <p:nvPr>
            <p:ph type="sldNum" sz="quarter" idx="12"/>
          </p:nvPr>
        </p:nvSpPr>
        <p:spPr/>
        <p:txBody>
          <a:bodyPr/>
          <a:lstStyle/>
          <a:p>
            <a:fld id="{9AEABC74-CEEA-4E3C-B90A-36603D228DB6}" type="slidenum">
              <a:rPr lang="en-US" smtClean="0"/>
              <a:t>‹#›</a:t>
            </a:fld>
            <a:endParaRPr lang="en-US"/>
          </a:p>
        </p:txBody>
      </p:sp>
    </p:spTree>
    <p:extLst>
      <p:ext uri="{BB962C8B-B14F-4D97-AF65-F5344CB8AC3E}">
        <p14:creationId xmlns:p14="http://schemas.microsoft.com/office/powerpoint/2010/main" val="195502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6BC474-F924-4162-8F42-35B4772FB498}"/>
              </a:ext>
            </a:extLst>
          </p:cNvPr>
          <p:cNvSpPr>
            <a:spLocks noGrp="1"/>
          </p:cNvSpPr>
          <p:nvPr>
            <p:ph type="dt" sz="half" idx="10"/>
          </p:nvPr>
        </p:nvSpPr>
        <p:spPr/>
        <p:txBody>
          <a:bodyPr/>
          <a:lstStyle/>
          <a:p>
            <a:fld id="{DC444F77-8143-4EC3-908F-40371D207845}" type="datetimeFigureOut">
              <a:rPr lang="en-US" smtClean="0"/>
              <a:t>9/21/2020</a:t>
            </a:fld>
            <a:endParaRPr lang="en-US"/>
          </a:p>
        </p:txBody>
      </p:sp>
      <p:sp>
        <p:nvSpPr>
          <p:cNvPr id="3" name="Footer Placeholder 2">
            <a:extLst>
              <a:ext uri="{FF2B5EF4-FFF2-40B4-BE49-F238E27FC236}">
                <a16:creationId xmlns:a16="http://schemas.microsoft.com/office/drawing/2014/main" id="{0BC9490A-6D27-4A55-B224-B3149B571C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450C8C-40F8-4A8B-AB35-67CDA61D5B4F}"/>
              </a:ext>
            </a:extLst>
          </p:cNvPr>
          <p:cNvSpPr>
            <a:spLocks noGrp="1"/>
          </p:cNvSpPr>
          <p:nvPr>
            <p:ph type="sldNum" sz="quarter" idx="12"/>
          </p:nvPr>
        </p:nvSpPr>
        <p:spPr/>
        <p:txBody>
          <a:bodyPr/>
          <a:lstStyle/>
          <a:p>
            <a:fld id="{9AEABC74-CEEA-4E3C-B90A-36603D228DB6}" type="slidenum">
              <a:rPr lang="en-US" smtClean="0"/>
              <a:t>‹#›</a:t>
            </a:fld>
            <a:endParaRPr lang="en-US"/>
          </a:p>
        </p:txBody>
      </p:sp>
    </p:spTree>
    <p:extLst>
      <p:ext uri="{BB962C8B-B14F-4D97-AF65-F5344CB8AC3E}">
        <p14:creationId xmlns:p14="http://schemas.microsoft.com/office/powerpoint/2010/main" val="2914749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267E0-187B-4C4E-AA93-27C7803409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2367F6-B2E5-407E-83C2-6D0EB3F6EF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239793-A371-4CFB-BB91-6A44E420BD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550551-5799-4C7C-8A77-A91CC3D183CD}"/>
              </a:ext>
            </a:extLst>
          </p:cNvPr>
          <p:cNvSpPr>
            <a:spLocks noGrp="1"/>
          </p:cNvSpPr>
          <p:nvPr>
            <p:ph type="dt" sz="half" idx="10"/>
          </p:nvPr>
        </p:nvSpPr>
        <p:spPr/>
        <p:txBody>
          <a:bodyPr/>
          <a:lstStyle/>
          <a:p>
            <a:fld id="{DC444F77-8143-4EC3-908F-40371D207845}" type="datetimeFigureOut">
              <a:rPr lang="en-US" smtClean="0"/>
              <a:t>9/21/2020</a:t>
            </a:fld>
            <a:endParaRPr lang="en-US"/>
          </a:p>
        </p:txBody>
      </p:sp>
      <p:sp>
        <p:nvSpPr>
          <p:cNvPr id="6" name="Footer Placeholder 5">
            <a:extLst>
              <a:ext uri="{FF2B5EF4-FFF2-40B4-BE49-F238E27FC236}">
                <a16:creationId xmlns:a16="http://schemas.microsoft.com/office/drawing/2014/main" id="{077AE822-D6F6-47D6-AC19-ACFCAD2859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D71BDE-D381-419D-ACDF-B8A3A0C66EDF}"/>
              </a:ext>
            </a:extLst>
          </p:cNvPr>
          <p:cNvSpPr>
            <a:spLocks noGrp="1"/>
          </p:cNvSpPr>
          <p:nvPr>
            <p:ph type="sldNum" sz="quarter" idx="12"/>
          </p:nvPr>
        </p:nvSpPr>
        <p:spPr/>
        <p:txBody>
          <a:bodyPr/>
          <a:lstStyle/>
          <a:p>
            <a:fld id="{9AEABC74-CEEA-4E3C-B90A-36603D228DB6}" type="slidenum">
              <a:rPr lang="en-US" smtClean="0"/>
              <a:t>‹#›</a:t>
            </a:fld>
            <a:endParaRPr lang="en-US"/>
          </a:p>
        </p:txBody>
      </p:sp>
    </p:spTree>
    <p:extLst>
      <p:ext uri="{BB962C8B-B14F-4D97-AF65-F5344CB8AC3E}">
        <p14:creationId xmlns:p14="http://schemas.microsoft.com/office/powerpoint/2010/main" val="2719713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BFBAC-9304-41FE-874A-BD2A63B4AF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123ECA-B2D8-4FE6-A131-12843C3905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7DD47E-4254-4364-AC85-983627E378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96C7F4-5DAE-4CA3-8FD6-78004B82F38B}"/>
              </a:ext>
            </a:extLst>
          </p:cNvPr>
          <p:cNvSpPr>
            <a:spLocks noGrp="1"/>
          </p:cNvSpPr>
          <p:nvPr>
            <p:ph type="dt" sz="half" idx="10"/>
          </p:nvPr>
        </p:nvSpPr>
        <p:spPr/>
        <p:txBody>
          <a:bodyPr/>
          <a:lstStyle/>
          <a:p>
            <a:fld id="{DC444F77-8143-4EC3-908F-40371D207845}" type="datetimeFigureOut">
              <a:rPr lang="en-US" smtClean="0"/>
              <a:t>9/21/2020</a:t>
            </a:fld>
            <a:endParaRPr lang="en-US"/>
          </a:p>
        </p:txBody>
      </p:sp>
      <p:sp>
        <p:nvSpPr>
          <p:cNvPr id="6" name="Footer Placeholder 5">
            <a:extLst>
              <a:ext uri="{FF2B5EF4-FFF2-40B4-BE49-F238E27FC236}">
                <a16:creationId xmlns:a16="http://schemas.microsoft.com/office/drawing/2014/main" id="{9C8CF8E9-C86E-4DF5-A5A1-4A9A0B3109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23F361-FF0A-4639-803E-834B33ED235F}"/>
              </a:ext>
            </a:extLst>
          </p:cNvPr>
          <p:cNvSpPr>
            <a:spLocks noGrp="1"/>
          </p:cNvSpPr>
          <p:nvPr>
            <p:ph type="sldNum" sz="quarter" idx="12"/>
          </p:nvPr>
        </p:nvSpPr>
        <p:spPr/>
        <p:txBody>
          <a:bodyPr/>
          <a:lstStyle/>
          <a:p>
            <a:fld id="{9AEABC74-CEEA-4E3C-B90A-36603D228DB6}" type="slidenum">
              <a:rPr lang="en-US" smtClean="0"/>
              <a:t>‹#›</a:t>
            </a:fld>
            <a:endParaRPr lang="en-US"/>
          </a:p>
        </p:txBody>
      </p:sp>
    </p:spTree>
    <p:extLst>
      <p:ext uri="{BB962C8B-B14F-4D97-AF65-F5344CB8AC3E}">
        <p14:creationId xmlns:p14="http://schemas.microsoft.com/office/powerpoint/2010/main" val="3758992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080348-F956-468F-93C8-BB2A2EC484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E9D7FD-B6E7-476A-94A2-8BD48E715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4F11B8C-33B9-4805-917C-01A6D19DB6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44F77-8143-4EC3-908F-40371D207845}" type="datetimeFigureOut">
              <a:rPr lang="en-US" smtClean="0"/>
              <a:t>9/21/2020</a:t>
            </a:fld>
            <a:endParaRPr lang="en-US"/>
          </a:p>
        </p:txBody>
      </p:sp>
      <p:sp>
        <p:nvSpPr>
          <p:cNvPr id="5" name="Footer Placeholder 4">
            <a:extLst>
              <a:ext uri="{FF2B5EF4-FFF2-40B4-BE49-F238E27FC236}">
                <a16:creationId xmlns:a16="http://schemas.microsoft.com/office/drawing/2014/main" id="{241D0041-4B00-48A8-BFEA-803F43358B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54988B-897E-47F9-A2B3-3E57C3BE1F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EABC74-CEEA-4E3C-B90A-36603D228DB6}" type="slidenum">
              <a:rPr lang="en-US" smtClean="0"/>
              <a:t>‹#›</a:t>
            </a:fld>
            <a:endParaRPr lang="en-US"/>
          </a:p>
        </p:txBody>
      </p:sp>
      <p:sp>
        <p:nvSpPr>
          <p:cNvPr id="7" name="Rectangle 6">
            <a:extLst>
              <a:ext uri="{FF2B5EF4-FFF2-40B4-BE49-F238E27FC236}">
                <a16:creationId xmlns:a16="http://schemas.microsoft.com/office/drawing/2014/main" id="{2224189F-370A-4CF9-8D1C-369B2F44D730}"/>
              </a:ext>
            </a:extLst>
          </p:cNvPr>
          <p:cNvSpPr/>
          <p:nvPr userDrawn="1"/>
        </p:nvSpPr>
        <p:spPr>
          <a:xfrm>
            <a:off x="0" y="0"/>
            <a:ext cx="12192000" cy="246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23D016-47E5-4A86-9EF4-995C6E0B40BD}"/>
              </a:ext>
            </a:extLst>
          </p:cNvPr>
          <p:cNvSpPr/>
          <p:nvPr userDrawn="1"/>
        </p:nvSpPr>
        <p:spPr>
          <a:xfrm>
            <a:off x="0" y="6181725"/>
            <a:ext cx="12192000" cy="6762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AE513E-B35D-4051-BC5F-6158DC65D1D3}"/>
              </a:ext>
            </a:extLst>
          </p:cNvPr>
          <p:cNvSpPr/>
          <p:nvPr userDrawn="1"/>
        </p:nvSpPr>
        <p:spPr>
          <a:xfrm>
            <a:off x="0" y="6134100"/>
            <a:ext cx="12192000" cy="95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853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eather.gov/btv/dssrequest"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Richard.Cogliano@Vermont.gov" TargetMode="Externa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23667-5735-45EA-95B8-ED34C8C57779}"/>
              </a:ext>
            </a:extLst>
          </p:cNvPr>
          <p:cNvSpPr>
            <a:spLocks noGrp="1"/>
          </p:cNvSpPr>
          <p:nvPr>
            <p:ph type="ctrTitle"/>
          </p:nvPr>
        </p:nvSpPr>
        <p:spPr/>
        <p:txBody>
          <a:bodyPr/>
          <a:lstStyle/>
          <a:p>
            <a:r>
              <a:rPr lang="en-US" dirty="0"/>
              <a:t>Planning for Event Emergencies</a:t>
            </a:r>
          </a:p>
        </p:txBody>
      </p:sp>
      <p:sp>
        <p:nvSpPr>
          <p:cNvPr id="3" name="Subtitle 2">
            <a:extLst>
              <a:ext uri="{FF2B5EF4-FFF2-40B4-BE49-F238E27FC236}">
                <a16:creationId xmlns:a16="http://schemas.microsoft.com/office/drawing/2014/main" id="{91641DAB-4F6C-4B0C-85F5-805E0003B067}"/>
              </a:ext>
            </a:extLst>
          </p:cNvPr>
          <p:cNvSpPr>
            <a:spLocks noGrp="1"/>
          </p:cNvSpPr>
          <p:nvPr>
            <p:ph type="subTitle" idx="1"/>
          </p:nvPr>
        </p:nvSpPr>
        <p:spPr/>
        <p:txBody>
          <a:bodyPr>
            <a:normAutofit lnSpcReduction="10000"/>
          </a:bodyPr>
          <a:lstStyle/>
          <a:p>
            <a:r>
              <a:rPr lang="en-US" dirty="0"/>
              <a:t>“It won’t happen to me”</a:t>
            </a:r>
          </a:p>
          <a:p>
            <a:endParaRPr lang="en-US" dirty="0"/>
          </a:p>
          <a:p>
            <a:r>
              <a:rPr lang="en-US" dirty="0"/>
              <a:t>Richard Cogliano</a:t>
            </a:r>
          </a:p>
          <a:p>
            <a:r>
              <a:rPr lang="en-US" dirty="0"/>
              <a:t>Vermont Emergency Management</a:t>
            </a:r>
          </a:p>
        </p:txBody>
      </p:sp>
      <p:sp>
        <p:nvSpPr>
          <p:cNvPr id="4" name="Rectangle 3">
            <a:extLst>
              <a:ext uri="{FF2B5EF4-FFF2-40B4-BE49-F238E27FC236}">
                <a16:creationId xmlns:a16="http://schemas.microsoft.com/office/drawing/2014/main" id="{BBF1AB42-5D32-45B6-ADD1-13B43754F545}"/>
              </a:ext>
            </a:extLst>
          </p:cNvPr>
          <p:cNvSpPr/>
          <p:nvPr/>
        </p:nvSpPr>
        <p:spPr>
          <a:xfrm>
            <a:off x="0" y="0"/>
            <a:ext cx="12192000" cy="246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331EA87-3E35-4BFD-B3F0-DF90D9EB92DF}"/>
              </a:ext>
            </a:extLst>
          </p:cNvPr>
          <p:cNvSpPr/>
          <p:nvPr/>
        </p:nvSpPr>
        <p:spPr>
          <a:xfrm>
            <a:off x="0" y="6181725"/>
            <a:ext cx="12192000" cy="6762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2A2E4C6-A8D8-4F7C-8E07-B3A7BF9B1896}"/>
              </a:ext>
            </a:extLst>
          </p:cNvPr>
          <p:cNvSpPr/>
          <p:nvPr/>
        </p:nvSpPr>
        <p:spPr>
          <a:xfrm>
            <a:off x="0" y="6134100"/>
            <a:ext cx="12192000" cy="95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74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F524B-5F49-465C-946D-D845229813A4}"/>
              </a:ext>
            </a:extLst>
          </p:cNvPr>
          <p:cNvSpPr>
            <a:spLocks noGrp="1"/>
          </p:cNvSpPr>
          <p:nvPr>
            <p:ph type="title"/>
          </p:nvPr>
        </p:nvSpPr>
        <p:spPr/>
        <p:txBody>
          <a:bodyPr/>
          <a:lstStyle/>
          <a:p>
            <a:r>
              <a:rPr lang="en-US" dirty="0"/>
              <a:t>Others</a:t>
            </a:r>
          </a:p>
        </p:txBody>
      </p:sp>
      <p:sp>
        <p:nvSpPr>
          <p:cNvPr id="3" name="Content Placeholder 2">
            <a:extLst>
              <a:ext uri="{FF2B5EF4-FFF2-40B4-BE49-F238E27FC236}">
                <a16:creationId xmlns:a16="http://schemas.microsoft.com/office/drawing/2014/main" id="{E3B8E66C-BC22-4BBF-A74F-48AE1C591522}"/>
              </a:ext>
            </a:extLst>
          </p:cNvPr>
          <p:cNvSpPr>
            <a:spLocks noGrp="1"/>
          </p:cNvSpPr>
          <p:nvPr>
            <p:ph sz="half" idx="1"/>
          </p:nvPr>
        </p:nvSpPr>
        <p:spPr/>
        <p:txBody>
          <a:bodyPr/>
          <a:lstStyle/>
          <a:p>
            <a:r>
              <a:rPr lang="en-US" dirty="0"/>
              <a:t>National Weather Service</a:t>
            </a:r>
          </a:p>
          <a:p>
            <a:r>
              <a:rPr lang="en-US" dirty="0"/>
              <a:t>Contract Security</a:t>
            </a:r>
          </a:p>
          <a:p>
            <a:r>
              <a:rPr lang="en-US" dirty="0"/>
              <a:t>State Agencies</a:t>
            </a:r>
          </a:p>
          <a:p>
            <a:pPr lvl="1"/>
            <a:r>
              <a:rPr lang="en-US" dirty="0"/>
              <a:t>Transportation</a:t>
            </a:r>
          </a:p>
          <a:p>
            <a:pPr lvl="1"/>
            <a:r>
              <a:rPr lang="en-US" dirty="0"/>
              <a:t>Emergency Management</a:t>
            </a:r>
          </a:p>
          <a:p>
            <a:pPr lvl="1"/>
            <a:r>
              <a:rPr lang="en-US" dirty="0"/>
              <a:t>Fire Safety</a:t>
            </a:r>
          </a:p>
        </p:txBody>
      </p:sp>
      <p:pic>
        <p:nvPicPr>
          <p:cNvPr id="6" name="Content Placeholder 5" descr="A screenshot of a cell phone&#10;&#10;Description automatically generated">
            <a:extLst>
              <a:ext uri="{FF2B5EF4-FFF2-40B4-BE49-F238E27FC236}">
                <a16:creationId xmlns:a16="http://schemas.microsoft.com/office/drawing/2014/main" id="{CC28B78E-1534-44E3-A3DD-B7DA6C7FE545}"/>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l="14496" r="13656"/>
          <a:stretch/>
        </p:blipFill>
        <p:spPr>
          <a:xfrm>
            <a:off x="5327780" y="989808"/>
            <a:ext cx="6460671" cy="4559208"/>
          </a:xfrm>
        </p:spPr>
      </p:pic>
      <p:sp>
        <p:nvSpPr>
          <p:cNvPr id="7" name="Rectangle 6">
            <a:extLst>
              <a:ext uri="{FF2B5EF4-FFF2-40B4-BE49-F238E27FC236}">
                <a16:creationId xmlns:a16="http://schemas.microsoft.com/office/drawing/2014/main" id="{02AC5FC7-9A00-4160-B047-6935687DA47D}"/>
              </a:ext>
            </a:extLst>
          </p:cNvPr>
          <p:cNvSpPr/>
          <p:nvPr/>
        </p:nvSpPr>
        <p:spPr>
          <a:xfrm>
            <a:off x="767026" y="5364350"/>
            <a:ext cx="4089196" cy="646331"/>
          </a:xfrm>
          <a:prstGeom prst="rect">
            <a:avLst/>
          </a:prstGeom>
        </p:spPr>
        <p:txBody>
          <a:bodyPr wrap="none">
            <a:spAutoFit/>
          </a:bodyPr>
          <a:lstStyle/>
          <a:p>
            <a:r>
              <a:rPr lang="en-US" dirty="0">
                <a:hlinkClick r:id="rId3"/>
              </a:rPr>
              <a:t>https://www.weather.gov/btv/dssrequest</a:t>
            </a:r>
            <a:endParaRPr lang="en-US" dirty="0"/>
          </a:p>
          <a:p>
            <a:r>
              <a:rPr lang="en-US" dirty="0"/>
              <a:t>VEM: (800)347-0488</a:t>
            </a:r>
          </a:p>
        </p:txBody>
      </p:sp>
    </p:spTree>
    <p:extLst>
      <p:ext uri="{BB962C8B-B14F-4D97-AF65-F5344CB8AC3E}">
        <p14:creationId xmlns:p14="http://schemas.microsoft.com/office/powerpoint/2010/main" val="454482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1C7FC-715D-4074-8717-A19C79885D2F}"/>
              </a:ext>
            </a:extLst>
          </p:cNvPr>
          <p:cNvSpPr>
            <a:spLocks noGrp="1"/>
          </p:cNvSpPr>
          <p:nvPr>
            <p:ph type="title"/>
          </p:nvPr>
        </p:nvSpPr>
        <p:spPr/>
        <p:txBody>
          <a:bodyPr/>
          <a:lstStyle/>
          <a:p>
            <a:r>
              <a:rPr lang="en-US" dirty="0"/>
              <a:t>Planning for Emergencies</a:t>
            </a:r>
          </a:p>
        </p:txBody>
      </p:sp>
      <p:sp>
        <p:nvSpPr>
          <p:cNvPr id="3" name="Content Placeholder 2">
            <a:extLst>
              <a:ext uri="{FF2B5EF4-FFF2-40B4-BE49-F238E27FC236}">
                <a16:creationId xmlns:a16="http://schemas.microsoft.com/office/drawing/2014/main" id="{2AB59F61-86B9-4DC7-8D08-C8F138C4239A}"/>
              </a:ext>
            </a:extLst>
          </p:cNvPr>
          <p:cNvSpPr>
            <a:spLocks noGrp="1"/>
          </p:cNvSpPr>
          <p:nvPr>
            <p:ph idx="1"/>
          </p:nvPr>
        </p:nvSpPr>
        <p:spPr/>
        <p:txBody>
          <a:bodyPr/>
          <a:lstStyle/>
          <a:p>
            <a:r>
              <a:rPr lang="en-US" dirty="0"/>
              <a:t>Now that we know what emergencies could happen…</a:t>
            </a:r>
          </a:p>
          <a:p>
            <a:r>
              <a:rPr lang="en-US" dirty="0"/>
              <a:t>Now that we know our potential partners…</a:t>
            </a:r>
          </a:p>
          <a:p>
            <a:endParaRPr lang="en-US" dirty="0"/>
          </a:p>
          <a:p>
            <a:r>
              <a:rPr lang="en-US" dirty="0"/>
              <a:t>How do we put it together?</a:t>
            </a:r>
          </a:p>
        </p:txBody>
      </p:sp>
    </p:spTree>
    <p:extLst>
      <p:ext uri="{BB962C8B-B14F-4D97-AF65-F5344CB8AC3E}">
        <p14:creationId xmlns:p14="http://schemas.microsoft.com/office/powerpoint/2010/main" val="495510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59692-8C8A-4BC1-B2DD-C0627921D777}"/>
              </a:ext>
            </a:extLst>
          </p:cNvPr>
          <p:cNvSpPr>
            <a:spLocks noGrp="1"/>
          </p:cNvSpPr>
          <p:nvPr>
            <p:ph type="title"/>
          </p:nvPr>
        </p:nvSpPr>
        <p:spPr/>
        <p:txBody>
          <a:bodyPr/>
          <a:lstStyle/>
          <a:p>
            <a:r>
              <a:rPr lang="en-US"/>
              <a:t>Form Team</a:t>
            </a:r>
            <a:endParaRPr lang="en-US" dirty="0"/>
          </a:p>
        </p:txBody>
      </p:sp>
      <p:sp>
        <p:nvSpPr>
          <p:cNvPr id="3" name="Content Placeholder 2">
            <a:extLst>
              <a:ext uri="{FF2B5EF4-FFF2-40B4-BE49-F238E27FC236}">
                <a16:creationId xmlns:a16="http://schemas.microsoft.com/office/drawing/2014/main" id="{44CC79B1-B362-4C81-9BF6-833C563DDC1D}"/>
              </a:ext>
            </a:extLst>
          </p:cNvPr>
          <p:cNvSpPr>
            <a:spLocks noGrp="1"/>
          </p:cNvSpPr>
          <p:nvPr>
            <p:ph sz="half" idx="1"/>
          </p:nvPr>
        </p:nvSpPr>
        <p:spPr/>
        <p:txBody>
          <a:bodyPr/>
          <a:lstStyle/>
          <a:p>
            <a:r>
              <a:rPr lang="en-US" dirty="0"/>
              <a:t>Identify a core planning group</a:t>
            </a:r>
          </a:p>
          <a:p>
            <a:pPr lvl="1"/>
            <a:r>
              <a:rPr lang="en-US" dirty="0"/>
              <a:t>Event planners</a:t>
            </a:r>
          </a:p>
          <a:p>
            <a:pPr lvl="1"/>
            <a:r>
              <a:rPr lang="en-US" dirty="0"/>
              <a:t>Fire/Police/EMS</a:t>
            </a:r>
          </a:p>
          <a:p>
            <a:pPr lvl="1"/>
            <a:r>
              <a:rPr lang="en-US" dirty="0"/>
              <a:t>Town Govt/EMD</a:t>
            </a:r>
          </a:p>
          <a:p>
            <a:pPr lvl="1"/>
            <a:r>
              <a:rPr lang="en-US" dirty="0"/>
              <a:t>Weather Service</a:t>
            </a:r>
          </a:p>
        </p:txBody>
      </p:sp>
      <p:sp>
        <p:nvSpPr>
          <p:cNvPr id="5" name="TextBox 4">
            <a:extLst>
              <a:ext uri="{FF2B5EF4-FFF2-40B4-BE49-F238E27FC236}">
                <a16:creationId xmlns:a16="http://schemas.microsoft.com/office/drawing/2014/main" id="{3CC05191-BF30-491B-901D-6C6F5F416F67}"/>
              </a:ext>
            </a:extLst>
          </p:cNvPr>
          <p:cNvSpPr txBox="1"/>
          <p:nvPr/>
        </p:nvSpPr>
        <p:spPr>
          <a:xfrm>
            <a:off x="343089" y="5005824"/>
            <a:ext cx="5676711" cy="923330"/>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dirty="0">
                <a:latin typeface="Arial" panose="020B0604020202020204" pitchFamily="34" charset="0"/>
                <a:cs typeface="Arial" panose="020B0604020202020204" pitchFamily="34" charset="0"/>
              </a:rPr>
              <a:t>Note: the core group that does the actual plan-writing should be small, but they MUST coordinate the plan elements with stakeholders throughout the process.</a:t>
            </a:r>
          </a:p>
        </p:txBody>
      </p:sp>
      <p:pic>
        <p:nvPicPr>
          <p:cNvPr id="7" name="Content Placeholder 6">
            <a:extLst>
              <a:ext uri="{FF2B5EF4-FFF2-40B4-BE49-F238E27FC236}">
                <a16:creationId xmlns:a16="http://schemas.microsoft.com/office/drawing/2014/main" id="{58988839-7343-436A-88DC-A7FF8E25A898}"/>
              </a:ext>
            </a:extLst>
          </p:cNvPr>
          <p:cNvPicPr>
            <a:picLocks noGrp="1" noChangeAspect="1"/>
          </p:cNvPicPr>
          <p:nvPr>
            <p:ph sz="half" idx="2"/>
          </p:nvPr>
        </p:nvPicPr>
        <p:blipFill>
          <a:blip r:embed="rId3"/>
          <a:stretch>
            <a:fillRect/>
          </a:stretch>
        </p:blipFill>
        <p:spPr>
          <a:xfrm>
            <a:off x="6217920" y="1690688"/>
            <a:ext cx="5135880" cy="3855720"/>
          </a:xfrm>
          <a:prstGeom prst="rect">
            <a:avLst/>
          </a:prstGeom>
        </p:spPr>
      </p:pic>
    </p:spTree>
    <p:extLst>
      <p:ext uri="{BB962C8B-B14F-4D97-AF65-F5344CB8AC3E}">
        <p14:creationId xmlns:p14="http://schemas.microsoft.com/office/powerpoint/2010/main" val="131398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78BB0-8B8B-4774-883B-1443F8FC7D4C}"/>
              </a:ext>
            </a:extLst>
          </p:cNvPr>
          <p:cNvSpPr>
            <a:spLocks noGrp="1"/>
          </p:cNvSpPr>
          <p:nvPr>
            <p:ph type="title"/>
          </p:nvPr>
        </p:nvSpPr>
        <p:spPr/>
        <p:txBody>
          <a:bodyPr/>
          <a:lstStyle/>
          <a:p>
            <a:r>
              <a:rPr lang="en-US"/>
              <a:t>Understand Situation</a:t>
            </a:r>
            <a:endParaRPr lang="en-US" dirty="0"/>
          </a:p>
        </p:txBody>
      </p:sp>
      <p:sp>
        <p:nvSpPr>
          <p:cNvPr id="3" name="Content Placeholder 2">
            <a:extLst>
              <a:ext uri="{FF2B5EF4-FFF2-40B4-BE49-F238E27FC236}">
                <a16:creationId xmlns:a16="http://schemas.microsoft.com/office/drawing/2014/main" id="{8C01548C-95C9-455A-85BC-1707F806300F}"/>
              </a:ext>
            </a:extLst>
          </p:cNvPr>
          <p:cNvSpPr>
            <a:spLocks noGrp="1"/>
          </p:cNvSpPr>
          <p:nvPr>
            <p:ph idx="1"/>
          </p:nvPr>
        </p:nvSpPr>
        <p:spPr/>
        <p:txBody>
          <a:bodyPr/>
          <a:lstStyle/>
          <a:p>
            <a:r>
              <a:rPr lang="en-US"/>
              <a:t>Conduct risk analysis - what are the highest risk threats and hazards to the community?</a:t>
            </a:r>
            <a:endParaRPr lang="en-US" dirty="0"/>
          </a:p>
        </p:txBody>
      </p:sp>
      <p:sp>
        <p:nvSpPr>
          <p:cNvPr id="17" name="TextBox 16">
            <a:extLst>
              <a:ext uri="{FF2B5EF4-FFF2-40B4-BE49-F238E27FC236}">
                <a16:creationId xmlns:a16="http://schemas.microsoft.com/office/drawing/2014/main" id="{D0D48EE2-E62E-4E02-977C-0926B31E5056}"/>
              </a:ext>
            </a:extLst>
          </p:cNvPr>
          <p:cNvSpPr txBox="1"/>
          <p:nvPr/>
        </p:nvSpPr>
        <p:spPr>
          <a:xfrm rot="16200000">
            <a:off x="1797246" y="3512733"/>
            <a:ext cx="1195648" cy="369332"/>
          </a:xfrm>
          <a:prstGeom prst="rect">
            <a:avLst/>
          </a:prstGeom>
          <a:noFill/>
        </p:spPr>
        <p:txBody>
          <a:bodyPr wrap="none" rtlCol="0">
            <a:spAutoFit/>
          </a:bodyPr>
          <a:lstStyle/>
          <a:p>
            <a:r>
              <a:rPr lang="en-US" dirty="0"/>
              <a:t>Probability</a:t>
            </a:r>
          </a:p>
        </p:txBody>
      </p:sp>
      <p:sp>
        <p:nvSpPr>
          <p:cNvPr id="18" name="TextBox 17">
            <a:extLst>
              <a:ext uri="{FF2B5EF4-FFF2-40B4-BE49-F238E27FC236}">
                <a16:creationId xmlns:a16="http://schemas.microsoft.com/office/drawing/2014/main" id="{91ABFB7C-DB10-4958-8D5D-DD841D45E5D4}"/>
              </a:ext>
            </a:extLst>
          </p:cNvPr>
          <p:cNvSpPr txBox="1"/>
          <p:nvPr/>
        </p:nvSpPr>
        <p:spPr>
          <a:xfrm>
            <a:off x="4875429" y="4599498"/>
            <a:ext cx="1540806" cy="369332"/>
          </a:xfrm>
          <a:prstGeom prst="rect">
            <a:avLst/>
          </a:prstGeom>
          <a:noFill/>
        </p:spPr>
        <p:txBody>
          <a:bodyPr wrap="none" rtlCol="0">
            <a:spAutoFit/>
          </a:bodyPr>
          <a:lstStyle/>
          <a:p>
            <a:r>
              <a:rPr lang="en-US" dirty="0"/>
              <a:t>Consequences</a:t>
            </a:r>
          </a:p>
        </p:txBody>
      </p:sp>
      <p:graphicFrame>
        <p:nvGraphicFramePr>
          <p:cNvPr id="34" name="Table 33">
            <a:extLst>
              <a:ext uri="{FF2B5EF4-FFF2-40B4-BE49-F238E27FC236}">
                <a16:creationId xmlns:a16="http://schemas.microsoft.com/office/drawing/2014/main" id="{ABF1FE57-393D-4E66-B023-2D71A7E70B87}"/>
              </a:ext>
            </a:extLst>
          </p:cNvPr>
          <p:cNvGraphicFramePr>
            <a:graphicFrameLocks noGrp="1"/>
          </p:cNvGraphicFramePr>
          <p:nvPr/>
        </p:nvGraphicFramePr>
        <p:xfrm>
          <a:off x="2579737" y="3099575"/>
          <a:ext cx="5162185" cy="1483360"/>
        </p:xfrm>
        <a:graphic>
          <a:graphicData uri="http://schemas.openxmlformats.org/drawingml/2006/table">
            <a:tbl>
              <a:tblPr firstRow="1" bandRow="1">
                <a:tableStyleId>{5940675A-B579-460E-94D1-54222C63F5DA}</a:tableStyleId>
              </a:tblPr>
              <a:tblGrid>
                <a:gridCol w="1032437">
                  <a:extLst>
                    <a:ext uri="{9D8B030D-6E8A-4147-A177-3AD203B41FA5}">
                      <a16:colId xmlns:a16="http://schemas.microsoft.com/office/drawing/2014/main" val="2864582296"/>
                    </a:ext>
                  </a:extLst>
                </a:gridCol>
                <a:gridCol w="1032437">
                  <a:extLst>
                    <a:ext uri="{9D8B030D-6E8A-4147-A177-3AD203B41FA5}">
                      <a16:colId xmlns:a16="http://schemas.microsoft.com/office/drawing/2014/main" val="1700558403"/>
                    </a:ext>
                  </a:extLst>
                </a:gridCol>
                <a:gridCol w="1032437">
                  <a:extLst>
                    <a:ext uri="{9D8B030D-6E8A-4147-A177-3AD203B41FA5}">
                      <a16:colId xmlns:a16="http://schemas.microsoft.com/office/drawing/2014/main" val="1887718690"/>
                    </a:ext>
                  </a:extLst>
                </a:gridCol>
                <a:gridCol w="1032437">
                  <a:extLst>
                    <a:ext uri="{9D8B030D-6E8A-4147-A177-3AD203B41FA5}">
                      <a16:colId xmlns:a16="http://schemas.microsoft.com/office/drawing/2014/main" val="3032096529"/>
                    </a:ext>
                  </a:extLst>
                </a:gridCol>
                <a:gridCol w="1032437">
                  <a:extLst>
                    <a:ext uri="{9D8B030D-6E8A-4147-A177-3AD203B41FA5}">
                      <a16:colId xmlns:a16="http://schemas.microsoft.com/office/drawing/2014/main" val="1161830791"/>
                    </a:ext>
                  </a:extLst>
                </a:gridCol>
              </a:tblGrid>
              <a:tr h="370840">
                <a:tc>
                  <a:txBody>
                    <a:bodyPr/>
                    <a:lstStyle/>
                    <a:p>
                      <a:r>
                        <a:rPr lang="en-US" dirty="0"/>
                        <a:t>High</a:t>
                      </a:r>
                    </a:p>
                  </a:txBody>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extLst>
                  <a:ext uri="{0D108BD9-81ED-4DB2-BD59-A6C34878D82A}">
                    <a16:rowId xmlns:a16="http://schemas.microsoft.com/office/drawing/2014/main" val="4292672459"/>
                  </a:ext>
                </a:extLst>
              </a:tr>
              <a:tr h="370840">
                <a:tc>
                  <a:txBody>
                    <a:bodyPr/>
                    <a:lstStyle/>
                    <a:p>
                      <a:r>
                        <a:rPr lang="en-US" dirty="0"/>
                        <a:t>Medium</a:t>
                      </a:r>
                    </a:p>
                  </a:txBody>
                  <a:tcPr/>
                </a:tc>
                <a:tc>
                  <a:txBody>
                    <a:bodyPr/>
                    <a:lstStyle/>
                    <a:p>
                      <a:endParaRPr lang="en-US" dirty="0"/>
                    </a:p>
                  </a:txBody>
                  <a:tcPr>
                    <a:solidFill>
                      <a:srgbClr val="92D050"/>
                    </a:solidFill>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a:p>
                  </a:txBody>
                  <a:tcPr>
                    <a:solidFill>
                      <a:srgbClr val="FF0000"/>
                    </a:solidFill>
                  </a:tcPr>
                </a:tc>
                <a:extLst>
                  <a:ext uri="{0D108BD9-81ED-4DB2-BD59-A6C34878D82A}">
                    <a16:rowId xmlns:a16="http://schemas.microsoft.com/office/drawing/2014/main" val="1909774736"/>
                  </a:ext>
                </a:extLst>
              </a:tr>
              <a:tr h="370840">
                <a:tc>
                  <a:txBody>
                    <a:bodyPr/>
                    <a:lstStyle/>
                    <a:p>
                      <a:r>
                        <a:rPr lang="en-US" dirty="0"/>
                        <a:t>Low</a:t>
                      </a:r>
                    </a:p>
                  </a:txBody>
                  <a:tcPr/>
                </a:tc>
                <a:tc>
                  <a:txBody>
                    <a:bodyPr/>
                    <a:lstStyle/>
                    <a:p>
                      <a:endParaRPr lang="en-US" dirty="0"/>
                    </a:p>
                  </a:txBody>
                  <a:tcPr>
                    <a:solidFill>
                      <a:srgbClr val="92D050"/>
                    </a:solidFill>
                  </a:tcPr>
                </a:tc>
                <a:tc>
                  <a:txBody>
                    <a:bodyPr/>
                    <a:lstStyle/>
                    <a:p>
                      <a:endParaRPr lang="en-US" dirty="0"/>
                    </a:p>
                  </a:txBody>
                  <a:tcPr>
                    <a:solidFill>
                      <a:srgbClr val="92D050"/>
                    </a:solidFill>
                  </a:tcPr>
                </a:tc>
                <a:tc>
                  <a:txBody>
                    <a:bodyPr/>
                    <a:lstStyle/>
                    <a:p>
                      <a:endParaRPr lang="en-US" dirty="0"/>
                    </a:p>
                  </a:txBody>
                  <a:tcPr>
                    <a:solidFill>
                      <a:srgbClr val="FFFF00"/>
                    </a:solidFill>
                  </a:tcPr>
                </a:tc>
                <a:tc>
                  <a:txBody>
                    <a:bodyPr/>
                    <a:lstStyle/>
                    <a:p>
                      <a:endParaRPr lang="en-US" dirty="0"/>
                    </a:p>
                  </a:txBody>
                  <a:tcPr>
                    <a:solidFill>
                      <a:srgbClr val="FFFF00"/>
                    </a:solidFill>
                  </a:tcPr>
                </a:tc>
                <a:extLst>
                  <a:ext uri="{0D108BD9-81ED-4DB2-BD59-A6C34878D82A}">
                    <a16:rowId xmlns:a16="http://schemas.microsoft.com/office/drawing/2014/main" val="2680820733"/>
                  </a:ext>
                </a:extLst>
              </a:tr>
              <a:tr h="370840">
                <a:tc>
                  <a:txBody>
                    <a:bodyPr/>
                    <a:lstStyle/>
                    <a:p>
                      <a:endParaRPr lang="en-US" dirty="0"/>
                    </a:p>
                  </a:txBody>
                  <a:tcPr/>
                </a:tc>
                <a:tc>
                  <a:txBody>
                    <a:bodyPr/>
                    <a:lstStyle/>
                    <a:p>
                      <a:pPr algn="ctr"/>
                      <a:r>
                        <a:rPr lang="en-US" dirty="0"/>
                        <a:t>Low</a:t>
                      </a:r>
                    </a:p>
                  </a:txBody>
                  <a:tcPr/>
                </a:tc>
                <a:tc>
                  <a:txBody>
                    <a:bodyPr/>
                    <a:lstStyle/>
                    <a:p>
                      <a:pPr algn="ctr"/>
                      <a:r>
                        <a:rPr lang="en-US" dirty="0"/>
                        <a:t>Medium</a:t>
                      </a:r>
                    </a:p>
                  </a:txBody>
                  <a:tcPr/>
                </a:tc>
                <a:tc>
                  <a:txBody>
                    <a:bodyPr/>
                    <a:lstStyle/>
                    <a:p>
                      <a:pPr algn="ctr"/>
                      <a:r>
                        <a:rPr lang="en-US" dirty="0"/>
                        <a:t>High</a:t>
                      </a:r>
                    </a:p>
                  </a:txBody>
                  <a:tcPr/>
                </a:tc>
                <a:tc>
                  <a:txBody>
                    <a:bodyPr/>
                    <a:lstStyle/>
                    <a:p>
                      <a:pPr algn="ctr"/>
                      <a:r>
                        <a:rPr lang="en-US" dirty="0"/>
                        <a:t>Biblical</a:t>
                      </a:r>
                    </a:p>
                  </a:txBody>
                  <a:tcPr/>
                </a:tc>
                <a:extLst>
                  <a:ext uri="{0D108BD9-81ED-4DB2-BD59-A6C34878D82A}">
                    <a16:rowId xmlns:a16="http://schemas.microsoft.com/office/drawing/2014/main" val="3160491189"/>
                  </a:ext>
                </a:extLst>
              </a:tr>
            </a:tbl>
          </a:graphicData>
        </a:graphic>
      </p:graphicFrame>
      <p:sp>
        <p:nvSpPr>
          <p:cNvPr id="35" name="TextBox 34">
            <a:extLst>
              <a:ext uri="{FF2B5EF4-FFF2-40B4-BE49-F238E27FC236}">
                <a16:creationId xmlns:a16="http://schemas.microsoft.com/office/drawing/2014/main" id="{80A4A216-939B-42EB-AE47-DB728477A1F1}"/>
              </a:ext>
            </a:extLst>
          </p:cNvPr>
          <p:cNvSpPr txBox="1"/>
          <p:nvPr/>
        </p:nvSpPr>
        <p:spPr>
          <a:xfrm>
            <a:off x="8095056" y="2271594"/>
            <a:ext cx="2015808" cy="3416320"/>
          </a:xfrm>
          <a:prstGeom prst="rect">
            <a:avLst/>
          </a:prstGeom>
          <a:noFill/>
        </p:spPr>
        <p:txBody>
          <a:bodyPr wrap="none" rtlCol="0">
            <a:spAutoFit/>
          </a:bodyPr>
          <a:lstStyle/>
          <a:p>
            <a:r>
              <a:rPr lang="en-US" u="sng" dirty="0"/>
              <a:t>Potential Events</a:t>
            </a:r>
            <a:br>
              <a:rPr lang="en-US" dirty="0"/>
            </a:br>
            <a:r>
              <a:rPr lang="en-US" dirty="0"/>
              <a:t>Summer Fair</a:t>
            </a:r>
          </a:p>
          <a:p>
            <a:r>
              <a:rPr lang="en-US" dirty="0"/>
              <a:t>Major Car Accident</a:t>
            </a:r>
          </a:p>
          <a:p>
            <a:r>
              <a:rPr lang="en-US" dirty="0"/>
              <a:t>Major Fire</a:t>
            </a:r>
          </a:p>
          <a:p>
            <a:r>
              <a:rPr lang="en-US" dirty="0"/>
              <a:t>Blocked Road</a:t>
            </a:r>
          </a:p>
          <a:p>
            <a:r>
              <a:rPr lang="en-US" dirty="0"/>
              <a:t>Ice Storm</a:t>
            </a:r>
          </a:p>
          <a:p>
            <a:r>
              <a:rPr lang="en-US" dirty="0"/>
              <a:t>Long Power Outage</a:t>
            </a:r>
          </a:p>
          <a:p>
            <a:r>
              <a:rPr lang="en-US" dirty="0"/>
              <a:t>Flooding</a:t>
            </a:r>
          </a:p>
          <a:p>
            <a:r>
              <a:rPr lang="en-US" dirty="0"/>
              <a:t>Heat Wave</a:t>
            </a:r>
          </a:p>
          <a:p>
            <a:r>
              <a:rPr lang="en-US" dirty="0"/>
              <a:t>HAZMAT Spill</a:t>
            </a:r>
          </a:p>
          <a:p>
            <a:r>
              <a:rPr lang="en-US" dirty="0"/>
              <a:t>Bird Flu</a:t>
            </a:r>
          </a:p>
          <a:p>
            <a:r>
              <a:rPr lang="en-US" dirty="0"/>
              <a:t>Zombie Apocalypse</a:t>
            </a:r>
          </a:p>
        </p:txBody>
      </p:sp>
    </p:spTree>
    <p:extLst>
      <p:ext uri="{BB962C8B-B14F-4D97-AF65-F5344CB8AC3E}">
        <p14:creationId xmlns:p14="http://schemas.microsoft.com/office/powerpoint/2010/main" val="1940630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8EF53-8686-424C-B29D-7104F2CC8DC8}"/>
              </a:ext>
            </a:extLst>
          </p:cNvPr>
          <p:cNvSpPr>
            <a:spLocks noGrp="1"/>
          </p:cNvSpPr>
          <p:nvPr>
            <p:ph type="title"/>
          </p:nvPr>
        </p:nvSpPr>
        <p:spPr/>
        <p:txBody>
          <a:bodyPr/>
          <a:lstStyle/>
          <a:p>
            <a:r>
              <a:rPr lang="en-US"/>
              <a:t>Determine Goals</a:t>
            </a:r>
            <a:endParaRPr lang="en-US" dirty="0"/>
          </a:p>
        </p:txBody>
      </p:sp>
      <p:sp>
        <p:nvSpPr>
          <p:cNvPr id="3" name="Content Placeholder 2">
            <a:extLst>
              <a:ext uri="{FF2B5EF4-FFF2-40B4-BE49-F238E27FC236}">
                <a16:creationId xmlns:a16="http://schemas.microsoft.com/office/drawing/2014/main" id="{DB418823-0B9A-4692-8C04-28A1A3708E5A}"/>
              </a:ext>
            </a:extLst>
          </p:cNvPr>
          <p:cNvSpPr>
            <a:spLocks noGrp="1"/>
          </p:cNvSpPr>
          <p:nvPr>
            <p:ph sz="half" idx="1"/>
          </p:nvPr>
        </p:nvSpPr>
        <p:spPr/>
        <p:txBody>
          <a:bodyPr/>
          <a:lstStyle/>
          <a:p>
            <a:r>
              <a:rPr lang="en-US" dirty="0"/>
              <a:t>Identify what hazards you are planning for</a:t>
            </a:r>
          </a:p>
          <a:p>
            <a:r>
              <a:rPr lang="en-US" dirty="0"/>
              <a:t>Determine limits of planning or capabilities</a:t>
            </a:r>
          </a:p>
        </p:txBody>
      </p:sp>
      <p:pic>
        <p:nvPicPr>
          <p:cNvPr id="10" name="Content Placeholder 9">
            <a:extLst>
              <a:ext uri="{FF2B5EF4-FFF2-40B4-BE49-F238E27FC236}">
                <a16:creationId xmlns:a16="http://schemas.microsoft.com/office/drawing/2014/main" id="{38A5FAF8-F548-4852-AF12-A9989517777F}"/>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172200" y="2058194"/>
            <a:ext cx="5181600" cy="3886199"/>
          </a:xfrm>
          <a:prstGeom prst="rect">
            <a:avLst/>
          </a:prstGeom>
        </p:spPr>
      </p:pic>
    </p:spTree>
    <p:extLst>
      <p:ext uri="{BB962C8B-B14F-4D97-AF65-F5344CB8AC3E}">
        <p14:creationId xmlns:p14="http://schemas.microsoft.com/office/powerpoint/2010/main" val="2701200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A81B-A85C-4046-87E0-6A6245729E94}"/>
              </a:ext>
            </a:extLst>
          </p:cNvPr>
          <p:cNvSpPr>
            <a:spLocks noGrp="1"/>
          </p:cNvSpPr>
          <p:nvPr>
            <p:ph type="title"/>
          </p:nvPr>
        </p:nvSpPr>
        <p:spPr/>
        <p:txBody>
          <a:bodyPr/>
          <a:lstStyle/>
          <a:p>
            <a:r>
              <a:rPr lang="en-US"/>
              <a:t>Plan Development</a:t>
            </a:r>
            <a:endParaRPr lang="en-US" dirty="0"/>
          </a:p>
        </p:txBody>
      </p:sp>
      <p:sp>
        <p:nvSpPr>
          <p:cNvPr id="3" name="Content Placeholder 2">
            <a:extLst>
              <a:ext uri="{FF2B5EF4-FFF2-40B4-BE49-F238E27FC236}">
                <a16:creationId xmlns:a16="http://schemas.microsoft.com/office/drawing/2014/main" id="{37F23A1E-4E50-433E-81B6-9B54FAAC857F}"/>
              </a:ext>
            </a:extLst>
          </p:cNvPr>
          <p:cNvSpPr>
            <a:spLocks noGrp="1"/>
          </p:cNvSpPr>
          <p:nvPr>
            <p:ph sz="half" idx="1"/>
          </p:nvPr>
        </p:nvSpPr>
        <p:spPr/>
        <p:txBody>
          <a:bodyPr/>
          <a:lstStyle/>
          <a:p>
            <a:r>
              <a:rPr lang="en-US"/>
              <a:t>Planning workshops generate good plans</a:t>
            </a:r>
          </a:p>
          <a:p>
            <a:r>
              <a:rPr lang="en-US"/>
              <a:t>Use a format that suits the plan</a:t>
            </a:r>
            <a:endParaRPr lang="en-US" dirty="0"/>
          </a:p>
        </p:txBody>
      </p:sp>
      <p:pic>
        <p:nvPicPr>
          <p:cNvPr id="6" name="Content Placeholder 5">
            <a:extLst>
              <a:ext uri="{FF2B5EF4-FFF2-40B4-BE49-F238E27FC236}">
                <a16:creationId xmlns:a16="http://schemas.microsoft.com/office/drawing/2014/main" id="{4EF8F80E-0DC8-467C-A364-E036ACA89118}"/>
              </a:ext>
            </a:extLst>
          </p:cNvPr>
          <p:cNvPicPr>
            <a:picLocks noGrp="1" noChangeAspect="1"/>
          </p:cNvPicPr>
          <p:nvPr>
            <p:ph sz="half" idx="2"/>
          </p:nvPr>
        </p:nvPicPr>
        <p:blipFill>
          <a:blip r:embed="rId3"/>
          <a:stretch>
            <a:fillRect/>
          </a:stretch>
        </p:blipFill>
        <p:spPr>
          <a:xfrm>
            <a:off x="6507674" y="1825625"/>
            <a:ext cx="4541914" cy="3414056"/>
          </a:xfrm>
          <a:prstGeom prst="rect">
            <a:avLst/>
          </a:prstGeom>
        </p:spPr>
      </p:pic>
    </p:spTree>
    <p:extLst>
      <p:ext uri="{BB962C8B-B14F-4D97-AF65-F5344CB8AC3E}">
        <p14:creationId xmlns:p14="http://schemas.microsoft.com/office/powerpoint/2010/main" val="1579724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73F474-3CD8-4E5F-B450-877A5C77E8BD}"/>
              </a:ext>
            </a:extLst>
          </p:cNvPr>
          <p:cNvSpPr>
            <a:spLocks noGrp="1"/>
          </p:cNvSpPr>
          <p:nvPr>
            <p:ph type="title"/>
          </p:nvPr>
        </p:nvSpPr>
        <p:spPr/>
        <p:txBody>
          <a:bodyPr/>
          <a:lstStyle/>
          <a:p>
            <a:r>
              <a:rPr lang="en-US" dirty="0"/>
              <a:t>Plan Formats</a:t>
            </a:r>
          </a:p>
        </p:txBody>
      </p:sp>
      <p:sp>
        <p:nvSpPr>
          <p:cNvPr id="5" name="Content Placeholder 4">
            <a:extLst>
              <a:ext uri="{FF2B5EF4-FFF2-40B4-BE49-F238E27FC236}">
                <a16:creationId xmlns:a16="http://schemas.microsoft.com/office/drawing/2014/main" id="{466A4982-0E38-4A9B-A2E4-AF49AB6A7A4B}"/>
              </a:ext>
            </a:extLst>
          </p:cNvPr>
          <p:cNvSpPr>
            <a:spLocks noGrp="1"/>
          </p:cNvSpPr>
          <p:nvPr>
            <p:ph idx="1"/>
          </p:nvPr>
        </p:nvSpPr>
        <p:spPr/>
        <p:txBody>
          <a:bodyPr/>
          <a:lstStyle/>
          <a:p>
            <a:r>
              <a:rPr lang="en-US" dirty="0"/>
              <a:t>Checklist</a:t>
            </a:r>
          </a:p>
          <a:p>
            <a:r>
              <a:rPr lang="en-US" dirty="0"/>
              <a:t>Decision Support Matrix</a:t>
            </a:r>
          </a:p>
          <a:p>
            <a:r>
              <a:rPr lang="en-US" dirty="0"/>
              <a:t>Synchronization Matrix</a:t>
            </a:r>
          </a:p>
          <a:p>
            <a:r>
              <a:rPr lang="en-US" dirty="0"/>
              <a:t>Incident Briefing</a:t>
            </a:r>
          </a:p>
          <a:p>
            <a:r>
              <a:rPr lang="en-US" dirty="0"/>
              <a:t>Formal Written Plan</a:t>
            </a:r>
          </a:p>
          <a:p>
            <a:endParaRPr lang="en-US" dirty="0"/>
          </a:p>
        </p:txBody>
      </p:sp>
      <p:sp>
        <p:nvSpPr>
          <p:cNvPr id="6" name="TextBox 5">
            <a:extLst>
              <a:ext uri="{FF2B5EF4-FFF2-40B4-BE49-F238E27FC236}">
                <a16:creationId xmlns:a16="http://schemas.microsoft.com/office/drawing/2014/main" id="{1C12172F-1004-495A-B6EB-716190E2AAED}"/>
              </a:ext>
            </a:extLst>
          </p:cNvPr>
          <p:cNvSpPr txBox="1"/>
          <p:nvPr/>
        </p:nvSpPr>
        <p:spPr>
          <a:xfrm>
            <a:off x="2482466" y="4482015"/>
            <a:ext cx="7227069" cy="1200329"/>
          </a:xfrm>
          <a:prstGeom prst="rect">
            <a:avLst/>
          </a:prstGeom>
          <a:solidFill>
            <a:schemeClr val="tx1"/>
          </a:solid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Note: while responders may use these formats for their own plans, this session refers to using them for event plans. Event plans may reflect what responders are doing in general but should NOT attempt to direct their tactics.</a:t>
            </a:r>
          </a:p>
        </p:txBody>
      </p:sp>
    </p:spTree>
    <p:extLst>
      <p:ext uri="{BB962C8B-B14F-4D97-AF65-F5344CB8AC3E}">
        <p14:creationId xmlns:p14="http://schemas.microsoft.com/office/powerpoint/2010/main" val="1422849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42C13-E179-4776-A7EA-FE27BF1A9868}"/>
              </a:ext>
            </a:extLst>
          </p:cNvPr>
          <p:cNvSpPr>
            <a:spLocks noGrp="1"/>
          </p:cNvSpPr>
          <p:nvPr>
            <p:ph type="title"/>
          </p:nvPr>
        </p:nvSpPr>
        <p:spPr/>
        <p:txBody>
          <a:bodyPr/>
          <a:lstStyle/>
          <a:p>
            <a:r>
              <a:rPr lang="en-US" dirty="0"/>
              <a:t>Checklist</a:t>
            </a:r>
          </a:p>
        </p:txBody>
      </p:sp>
      <p:sp>
        <p:nvSpPr>
          <p:cNvPr id="3" name="Content Placeholder 2">
            <a:extLst>
              <a:ext uri="{FF2B5EF4-FFF2-40B4-BE49-F238E27FC236}">
                <a16:creationId xmlns:a16="http://schemas.microsoft.com/office/drawing/2014/main" id="{24631C4F-54FD-433F-8DFE-EEF9DA26AE4E}"/>
              </a:ext>
            </a:extLst>
          </p:cNvPr>
          <p:cNvSpPr>
            <a:spLocks noGrp="1"/>
          </p:cNvSpPr>
          <p:nvPr>
            <p:ph idx="1"/>
          </p:nvPr>
        </p:nvSpPr>
        <p:spPr/>
        <p:txBody>
          <a:bodyPr/>
          <a:lstStyle/>
          <a:p>
            <a:r>
              <a:rPr lang="en-US" dirty="0"/>
              <a:t>A list of actions, activities, or events</a:t>
            </a:r>
          </a:p>
          <a:p>
            <a:r>
              <a:rPr lang="en-US" dirty="0"/>
              <a:t>Can be done for entire Event</a:t>
            </a:r>
          </a:p>
          <a:p>
            <a:pPr lvl="1"/>
            <a:r>
              <a:rPr lang="en-US" dirty="0"/>
              <a:t>Generally follows flow of time</a:t>
            </a:r>
          </a:p>
          <a:p>
            <a:pPr lvl="1"/>
            <a:r>
              <a:rPr lang="en-US" dirty="0"/>
              <a:t>Include responsible party!</a:t>
            </a:r>
          </a:p>
          <a:p>
            <a:r>
              <a:rPr lang="en-US" dirty="0"/>
              <a:t>Can be split into checklists for each organization or role</a:t>
            </a:r>
          </a:p>
          <a:p>
            <a:r>
              <a:rPr lang="en-US" dirty="0"/>
              <a:t>Includes details relevant to checklist user</a:t>
            </a:r>
          </a:p>
        </p:txBody>
      </p:sp>
      <p:sp>
        <p:nvSpPr>
          <p:cNvPr id="4" name="TextBox 3">
            <a:extLst>
              <a:ext uri="{FF2B5EF4-FFF2-40B4-BE49-F238E27FC236}">
                <a16:creationId xmlns:a16="http://schemas.microsoft.com/office/drawing/2014/main" id="{8881A793-69BF-42FE-9A07-C682372F3D26}"/>
              </a:ext>
            </a:extLst>
          </p:cNvPr>
          <p:cNvSpPr txBox="1"/>
          <p:nvPr/>
        </p:nvSpPr>
        <p:spPr>
          <a:xfrm>
            <a:off x="7924800" y="5982825"/>
            <a:ext cx="2631110" cy="738664"/>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400" dirty="0">
                <a:latin typeface="Arial" panose="020B0604020202020204" pitchFamily="34" charset="0"/>
                <a:cs typeface="Arial" panose="020B0604020202020204" pitchFamily="34" charset="0"/>
              </a:rPr>
              <a:t>Checklist are great as starter plans, simply listing major events and activities</a:t>
            </a:r>
          </a:p>
        </p:txBody>
      </p:sp>
    </p:spTree>
    <p:extLst>
      <p:ext uri="{BB962C8B-B14F-4D97-AF65-F5344CB8AC3E}">
        <p14:creationId xmlns:p14="http://schemas.microsoft.com/office/powerpoint/2010/main" val="1477561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28770-DE2B-45C5-8559-F82F012E5A20}"/>
              </a:ext>
            </a:extLst>
          </p:cNvPr>
          <p:cNvSpPr>
            <a:spLocks noGrp="1"/>
          </p:cNvSpPr>
          <p:nvPr>
            <p:ph type="title"/>
          </p:nvPr>
        </p:nvSpPr>
        <p:spPr/>
        <p:txBody>
          <a:bodyPr/>
          <a:lstStyle/>
          <a:p>
            <a:r>
              <a:rPr lang="en-US" dirty="0"/>
              <a:t>Decision Support Matrix</a:t>
            </a:r>
          </a:p>
        </p:txBody>
      </p:sp>
      <p:sp>
        <p:nvSpPr>
          <p:cNvPr id="3" name="Content Placeholder 2">
            <a:extLst>
              <a:ext uri="{FF2B5EF4-FFF2-40B4-BE49-F238E27FC236}">
                <a16:creationId xmlns:a16="http://schemas.microsoft.com/office/drawing/2014/main" id="{37142143-91B5-41AC-AB98-271A9114D0CD}"/>
              </a:ext>
            </a:extLst>
          </p:cNvPr>
          <p:cNvSpPr>
            <a:spLocks noGrp="1"/>
          </p:cNvSpPr>
          <p:nvPr>
            <p:ph idx="1"/>
          </p:nvPr>
        </p:nvSpPr>
        <p:spPr/>
        <p:txBody>
          <a:bodyPr/>
          <a:lstStyle/>
          <a:p>
            <a:r>
              <a:rPr lang="en-US" dirty="0"/>
              <a:t>A chart showing major decisions, what data is needed to make them, and who provides that information</a:t>
            </a:r>
          </a:p>
          <a:p>
            <a:r>
              <a:rPr lang="en-US" dirty="0"/>
              <a:t>Use whatever format or sequence works best</a:t>
            </a:r>
          </a:p>
          <a:p>
            <a:r>
              <a:rPr lang="en-US" dirty="0"/>
              <a:t>Matrix should include (columns):</a:t>
            </a:r>
          </a:p>
          <a:p>
            <a:pPr lvl="1"/>
            <a:r>
              <a:rPr lang="en-US" dirty="0"/>
              <a:t>What the conditions are for deciding something (IF this…)</a:t>
            </a:r>
          </a:p>
          <a:p>
            <a:pPr lvl="1"/>
            <a:r>
              <a:rPr lang="en-US" dirty="0"/>
              <a:t>Who is reporting the status information</a:t>
            </a:r>
          </a:p>
          <a:p>
            <a:pPr lvl="1"/>
            <a:r>
              <a:rPr lang="en-US" dirty="0"/>
              <a:t>Who is authorized to make decision</a:t>
            </a:r>
          </a:p>
          <a:p>
            <a:pPr lvl="1"/>
            <a:r>
              <a:rPr lang="en-US" dirty="0"/>
              <a:t>What the action should be (THEN this…)</a:t>
            </a:r>
          </a:p>
        </p:txBody>
      </p:sp>
      <p:sp>
        <p:nvSpPr>
          <p:cNvPr id="4" name="TextBox 3">
            <a:extLst>
              <a:ext uri="{FF2B5EF4-FFF2-40B4-BE49-F238E27FC236}">
                <a16:creationId xmlns:a16="http://schemas.microsoft.com/office/drawing/2014/main" id="{DBBB151E-C2D5-42E5-88EA-34DAA2AE2E38}"/>
              </a:ext>
            </a:extLst>
          </p:cNvPr>
          <p:cNvSpPr txBox="1"/>
          <p:nvPr/>
        </p:nvSpPr>
        <p:spPr>
          <a:xfrm>
            <a:off x="6680616" y="5982825"/>
            <a:ext cx="3875294" cy="738664"/>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400" dirty="0">
                <a:latin typeface="Arial" panose="020B0604020202020204" pitchFamily="34" charset="0"/>
                <a:cs typeface="Arial" panose="020B0604020202020204" pitchFamily="34" charset="0"/>
              </a:rPr>
              <a:t>Decision Support Matrices are good for highlighting decision points when activities are straightforward, or to support complex plans</a:t>
            </a:r>
          </a:p>
        </p:txBody>
      </p:sp>
    </p:spTree>
    <p:extLst>
      <p:ext uri="{BB962C8B-B14F-4D97-AF65-F5344CB8AC3E}">
        <p14:creationId xmlns:p14="http://schemas.microsoft.com/office/powerpoint/2010/main" val="272743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C0B11-AAAF-4D08-A790-4803D91BC006}"/>
              </a:ext>
            </a:extLst>
          </p:cNvPr>
          <p:cNvSpPr>
            <a:spLocks noGrp="1"/>
          </p:cNvSpPr>
          <p:nvPr>
            <p:ph type="title"/>
          </p:nvPr>
        </p:nvSpPr>
        <p:spPr/>
        <p:txBody>
          <a:bodyPr/>
          <a:lstStyle/>
          <a:p>
            <a:r>
              <a:rPr lang="en-US" dirty="0"/>
              <a:t>Decision Support Matrix Example</a:t>
            </a:r>
          </a:p>
        </p:txBody>
      </p:sp>
      <p:graphicFrame>
        <p:nvGraphicFramePr>
          <p:cNvPr id="4" name="Content Placeholder 3">
            <a:extLst>
              <a:ext uri="{FF2B5EF4-FFF2-40B4-BE49-F238E27FC236}">
                <a16:creationId xmlns:a16="http://schemas.microsoft.com/office/drawing/2014/main" id="{7581E4D7-F3A9-4C2A-8339-A41F1C7B09FD}"/>
              </a:ext>
            </a:extLst>
          </p:cNvPr>
          <p:cNvGraphicFramePr>
            <a:graphicFrameLocks noGrp="1"/>
          </p:cNvGraphicFramePr>
          <p:nvPr>
            <p:ph idx="1"/>
            <p:extLst>
              <p:ext uri="{D42A27DB-BD31-4B8C-83A1-F6EECF244321}">
                <p14:modId xmlns:p14="http://schemas.microsoft.com/office/powerpoint/2010/main" val="1149235094"/>
              </p:ext>
            </p:extLst>
          </p:nvPr>
        </p:nvGraphicFramePr>
        <p:xfrm>
          <a:off x="838200" y="1592359"/>
          <a:ext cx="10516267" cy="4368800"/>
        </p:xfrm>
        <a:graphic>
          <a:graphicData uri="http://schemas.openxmlformats.org/drawingml/2006/table">
            <a:tbl>
              <a:tblPr firstRow="1" bandRow="1">
                <a:tableStyleId>{7E9639D4-E3E2-4D34-9284-5A2195B3D0D7}</a:tableStyleId>
              </a:tblPr>
              <a:tblGrid>
                <a:gridCol w="2548972">
                  <a:extLst>
                    <a:ext uri="{9D8B030D-6E8A-4147-A177-3AD203B41FA5}">
                      <a16:colId xmlns:a16="http://schemas.microsoft.com/office/drawing/2014/main" val="112213935"/>
                    </a:ext>
                  </a:extLst>
                </a:gridCol>
                <a:gridCol w="3315868">
                  <a:extLst>
                    <a:ext uri="{9D8B030D-6E8A-4147-A177-3AD203B41FA5}">
                      <a16:colId xmlns:a16="http://schemas.microsoft.com/office/drawing/2014/main" val="2149846096"/>
                    </a:ext>
                  </a:extLst>
                </a:gridCol>
                <a:gridCol w="1396963">
                  <a:extLst>
                    <a:ext uri="{9D8B030D-6E8A-4147-A177-3AD203B41FA5}">
                      <a16:colId xmlns:a16="http://schemas.microsoft.com/office/drawing/2014/main" val="2224990222"/>
                    </a:ext>
                  </a:extLst>
                </a:gridCol>
                <a:gridCol w="3254464">
                  <a:extLst>
                    <a:ext uri="{9D8B030D-6E8A-4147-A177-3AD203B41FA5}">
                      <a16:colId xmlns:a16="http://schemas.microsoft.com/office/drawing/2014/main" val="3986119954"/>
                    </a:ext>
                  </a:extLst>
                </a:gridCol>
              </a:tblGrid>
              <a:tr h="370840">
                <a:tc>
                  <a:txBody>
                    <a:bodyPr/>
                    <a:lstStyle/>
                    <a:p>
                      <a:r>
                        <a:rPr lang="en-US" sz="1400" dirty="0"/>
                        <a:t>Source</a:t>
                      </a:r>
                    </a:p>
                  </a:txBody>
                  <a:tcPr marL="110529" marR="110529"/>
                </a:tc>
                <a:tc>
                  <a:txBody>
                    <a:bodyPr/>
                    <a:lstStyle/>
                    <a:p>
                      <a:r>
                        <a:rPr lang="en-US" sz="1400" dirty="0"/>
                        <a:t>Criteria</a:t>
                      </a:r>
                    </a:p>
                  </a:txBody>
                  <a:tcPr marL="110529" marR="110529"/>
                </a:tc>
                <a:tc>
                  <a:txBody>
                    <a:bodyPr/>
                    <a:lstStyle/>
                    <a:p>
                      <a:r>
                        <a:rPr lang="en-US" sz="1400" dirty="0"/>
                        <a:t>Decider</a:t>
                      </a:r>
                    </a:p>
                  </a:txBody>
                  <a:tcPr marL="110529" marR="110529"/>
                </a:tc>
                <a:tc>
                  <a:txBody>
                    <a:bodyPr/>
                    <a:lstStyle/>
                    <a:p>
                      <a:r>
                        <a:rPr lang="en-US" sz="1400" dirty="0"/>
                        <a:t>Action</a:t>
                      </a:r>
                    </a:p>
                  </a:txBody>
                  <a:tcPr marL="110529" marR="110529"/>
                </a:tc>
                <a:extLst>
                  <a:ext uri="{0D108BD9-81ED-4DB2-BD59-A6C34878D82A}">
                    <a16:rowId xmlns:a16="http://schemas.microsoft.com/office/drawing/2014/main" val="2908900359"/>
                  </a:ext>
                </a:extLst>
              </a:tr>
              <a:tr h="370840">
                <a:tc>
                  <a:txBody>
                    <a:bodyPr/>
                    <a:lstStyle/>
                    <a:p>
                      <a:r>
                        <a:rPr lang="en-US" sz="1400" i="1" dirty="0"/>
                        <a:t>People/tools that track criteria</a:t>
                      </a:r>
                    </a:p>
                  </a:txBody>
                  <a:tcPr marL="110529" marR="110529"/>
                </a:tc>
                <a:tc>
                  <a:txBody>
                    <a:bodyPr/>
                    <a:lstStyle/>
                    <a:p>
                      <a:r>
                        <a:rPr lang="en-US" sz="1400" i="1" dirty="0"/>
                        <a:t>Conditions to be met to make decision</a:t>
                      </a:r>
                    </a:p>
                  </a:txBody>
                  <a:tcPr marL="110529" marR="110529"/>
                </a:tc>
                <a:tc>
                  <a:txBody>
                    <a:bodyPr/>
                    <a:lstStyle/>
                    <a:p>
                      <a:r>
                        <a:rPr lang="en-US" sz="1400" i="1" dirty="0"/>
                        <a:t>Who makes decision?</a:t>
                      </a:r>
                    </a:p>
                  </a:txBody>
                  <a:tcPr marL="110529" marR="110529"/>
                </a:tc>
                <a:tc>
                  <a:txBody>
                    <a:bodyPr/>
                    <a:lstStyle/>
                    <a:p>
                      <a:r>
                        <a:rPr lang="en-US" sz="1400" i="1" dirty="0"/>
                        <a:t>What to do when decision is made</a:t>
                      </a:r>
                    </a:p>
                  </a:txBody>
                  <a:tcPr marL="110529" marR="110529"/>
                </a:tc>
                <a:extLst>
                  <a:ext uri="{0D108BD9-81ED-4DB2-BD59-A6C34878D82A}">
                    <a16:rowId xmlns:a16="http://schemas.microsoft.com/office/drawing/2014/main" val="1842637289"/>
                  </a:ext>
                </a:extLst>
              </a:tr>
              <a:tr h="370840">
                <a:tc>
                  <a:txBody>
                    <a:bodyPr/>
                    <a:lstStyle/>
                    <a:p>
                      <a:r>
                        <a:rPr lang="en-US" sz="1400" dirty="0"/>
                        <a:t>EMD, Road Foreman, NWS</a:t>
                      </a:r>
                    </a:p>
                  </a:txBody>
                  <a:tcPr marL="110529" marR="110529"/>
                </a:tc>
                <a:tc>
                  <a:txBody>
                    <a:bodyPr/>
                    <a:lstStyle/>
                    <a:p>
                      <a:r>
                        <a:rPr lang="en-US" sz="1400" dirty="0"/>
                        <a:t>IF forecast calls for more than 1/2" of ice accumulation</a:t>
                      </a:r>
                    </a:p>
                  </a:txBody>
                  <a:tcPr marL="110529" marR="110529"/>
                </a:tc>
                <a:tc>
                  <a:txBody>
                    <a:bodyPr/>
                    <a:lstStyle/>
                    <a:p>
                      <a:r>
                        <a:rPr lang="en-US" sz="1400" dirty="0"/>
                        <a:t>Selectboard</a:t>
                      </a:r>
                    </a:p>
                  </a:txBody>
                  <a:tcPr marL="110529" marR="110529"/>
                </a:tc>
                <a:tc>
                  <a:txBody>
                    <a:bodyPr/>
                    <a:lstStyle/>
                    <a:p>
                      <a:r>
                        <a:rPr lang="en-US" sz="1400" dirty="0"/>
                        <a:t>THEN send out VT-Alert notification and activate EOC before storm</a:t>
                      </a:r>
                    </a:p>
                  </a:txBody>
                  <a:tcPr marL="110529" marR="110529"/>
                </a:tc>
                <a:extLst>
                  <a:ext uri="{0D108BD9-81ED-4DB2-BD59-A6C34878D82A}">
                    <a16:rowId xmlns:a16="http://schemas.microsoft.com/office/drawing/2014/main" val="4122201149"/>
                  </a:ext>
                </a:extLst>
              </a:tr>
              <a:tr h="370840">
                <a:tc>
                  <a:txBody>
                    <a:bodyPr/>
                    <a:lstStyle/>
                    <a:p>
                      <a:r>
                        <a:rPr lang="en-US" sz="1400" dirty="0"/>
                        <a:t>Road Foreman, Fire Chief</a:t>
                      </a:r>
                    </a:p>
                  </a:txBody>
                  <a:tcPr marL="110529" marR="110529"/>
                </a:tc>
                <a:tc>
                  <a:txBody>
                    <a:bodyPr/>
                    <a:lstStyle/>
                    <a:p>
                      <a:r>
                        <a:rPr lang="en-US" sz="1400" dirty="0"/>
                        <a:t>IF IC needs coordinating support</a:t>
                      </a:r>
                    </a:p>
                  </a:txBody>
                  <a:tcPr marL="110529" marR="110529"/>
                </a:tc>
                <a:tc>
                  <a:txBody>
                    <a:bodyPr/>
                    <a:lstStyle/>
                    <a:p>
                      <a:r>
                        <a:rPr lang="en-US" sz="1400" dirty="0"/>
                        <a:t>Selectboard</a:t>
                      </a:r>
                    </a:p>
                  </a:txBody>
                  <a:tcPr marL="110529" marR="110529"/>
                </a:tc>
                <a:tc>
                  <a:txBody>
                    <a:bodyPr/>
                    <a:lstStyle/>
                    <a:p>
                      <a:r>
                        <a:rPr lang="en-US" sz="1400" dirty="0"/>
                        <a:t>THEN activate EOC</a:t>
                      </a:r>
                    </a:p>
                  </a:txBody>
                  <a:tcPr marL="110529" marR="110529"/>
                </a:tc>
                <a:extLst>
                  <a:ext uri="{0D108BD9-81ED-4DB2-BD59-A6C34878D82A}">
                    <a16:rowId xmlns:a16="http://schemas.microsoft.com/office/drawing/2014/main" val="627294004"/>
                  </a:ext>
                </a:extLst>
              </a:tr>
              <a:tr h="370840">
                <a:tc>
                  <a:txBody>
                    <a:bodyPr/>
                    <a:lstStyle/>
                    <a:p>
                      <a:r>
                        <a:rPr lang="en-US" sz="1400" dirty="0"/>
                        <a:t>Plow Drivers, Fire/Rescue Crews, Police</a:t>
                      </a:r>
                    </a:p>
                  </a:txBody>
                  <a:tcPr marL="110529" marR="110529"/>
                </a:tc>
                <a:tc>
                  <a:txBody>
                    <a:bodyPr/>
                    <a:lstStyle/>
                    <a:p>
                      <a:r>
                        <a:rPr lang="en-US" sz="1400" kern="1200" dirty="0">
                          <a:solidFill>
                            <a:schemeClr val="tx1"/>
                          </a:solidFill>
                          <a:effectLst/>
                          <a:latin typeface="+mn-lt"/>
                          <a:ea typeface="+mn-ea"/>
                          <a:cs typeface="+mn-cs"/>
                        </a:rPr>
                        <a:t>IF roads are too unsafe OR more than one response vehicle has an accident</a:t>
                      </a:r>
                      <a:endParaRPr lang="en-US" sz="1400" dirty="0"/>
                    </a:p>
                  </a:txBody>
                  <a:tcPr marL="110529" marR="110529"/>
                </a:tc>
                <a:tc>
                  <a:txBody>
                    <a:bodyPr/>
                    <a:lstStyle/>
                    <a:p>
                      <a:r>
                        <a:rPr lang="en-US" sz="1400" dirty="0"/>
                        <a:t>IC (Road Foreman)</a:t>
                      </a:r>
                    </a:p>
                  </a:txBody>
                  <a:tcPr marL="110529" marR="110529"/>
                </a:tc>
                <a:tc>
                  <a:txBody>
                    <a:bodyPr/>
                    <a:lstStyle/>
                    <a:p>
                      <a:r>
                        <a:rPr lang="en-US" sz="1400" dirty="0"/>
                        <a:t>THEN recall all trucks AND declare roads closed</a:t>
                      </a:r>
                    </a:p>
                  </a:txBody>
                  <a:tcPr marL="110529" marR="110529"/>
                </a:tc>
                <a:extLst>
                  <a:ext uri="{0D108BD9-81ED-4DB2-BD59-A6C34878D82A}">
                    <a16:rowId xmlns:a16="http://schemas.microsoft.com/office/drawing/2014/main" val="2135409690"/>
                  </a:ext>
                </a:extLst>
              </a:tr>
              <a:tr h="370840">
                <a:tc>
                  <a:txBody>
                    <a:bodyPr/>
                    <a:lstStyle/>
                    <a:p>
                      <a:r>
                        <a:rPr lang="en-US" sz="1400" dirty="0"/>
                        <a:t>Road Foreman, Police</a:t>
                      </a:r>
                    </a:p>
                  </a:txBody>
                  <a:tcPr marL="110529" marR="110529"/>
                </a:tc>
                <a:tc>
                  <a:txBody>
                    <a:bodyPr/>
                    <a:lstStyle/>
                    <a:p>
                      <a:r>
                        <a:rPr lang="en-US" sz="1400" dirty="0"/>
                        <a:t>IF school is open AND roads will get worse between 1500 and 1700</a:t>
                      </a:r>
                    </a:p>
                  </a:txBody>
                  <a:tcPr marL="110529" marR="110529"/>
                </a:tc>
                <a:tc>
                  <a:txBody>
                    <a:bodyPr/>
                    <a:lstStyle/>
                    <a:p>
                      <a:r>
                        <a:rPr lang="en-US" sz="1400" dirty="0"/>
                        <a:t>School Principal</a:t>
                      </a:r>
                    </a:p>
                  </a:txBody>
                  <a:tcPr marL="110529" marR="110529"/>
                </a:tc>
                <a:tc>
                  <a:txBody>
                    <a:bodyPr/>
                    <a:lstStyle/>
                    <a:p>
                      <a:r>
                        <a:rPr lang="en-US" sz="1400" dirty="0"/>
                        <a:t>THEN cancel after-school activities; consider early dismissal</a:t>
                      </a:r>
                    </a:p>
                  </a:txBody>
                  <a:tcPr marL="110529" marR="110529"/>
                </a:tc>
                <a:extLst>
                  <a:ext uri="{0D108BD9-81ED-4DB2-BD59-A6C34878D82A}">
                    <a16:rowId xmlns:a16="http://schemas.microsoft.com/office/drawing/2014/main" val="1505939257"/>
                  </a:ext>
                </a:extLst>
              </a:tr>
              <a:tr h="370840">
                <a:tc>
                  <a:txBody>
                    <a:bodyPr/>
                    <a:lstStyle/>
                    <a:p>
                      <a:r>
                        <a:rPr lang="en-US" sz="1400" dirty="0"/>
                        <a:t>Plow Drivers, Road Foreman</a:t>
                      </a:r>
                    </a:p>
                  </a:txBody>
                  <a:tcPr marL="110529" marR="110529"/>
                </a:tc>
                <a:tc>
                  <a:txBody>
                    <a:bodyPr/>
                    <a:lstStyle/>
                    <a:p>
                      <a:r>
                        <a:rPr lang="en-US" sz="1400" kern="1200" dirty="0">
                          <a:solidFill>
                            <a:schemeClr val="tx1"/>
                          </a:solidFill>
                          <a:effectLst/>
                          <a:latin typeface="+mn-lt"/>
                          <a:ea typeface="+mn-ea"/>
                          <a:cs typeface="+mn-cs"/>
                        </a:rPr>
                        <a:t>WHEN roads are clear OR time approaches 2200</a:t>
                      </a:r>
                      <a:endParaRPr lang="en-US" sz="1400" dirty="0"/>
                    </a:p>
                  </a:txBody>
                  <a:tcPr marL="110529" marR="110529"/>
                </a:tc>
                <a:tc>
                  <a:txBody>
                    <a:bodyPr/>
                    <a:lstStyle/>
                    <a:p>
                      <a:r>
                        <a:rPr lang="en-US" sz="1400" dirty="0"/>
                        <a:t>IC (Road Foreman)</a:t>
                      </a:r>
                    </a:p>
                  </a:txBody>
                  <a:tcPr marL="110529" marR="110529"/>
                </a:tc>
                <a:tc>
                  <a:txBody>
                    <a:bodyPr/>
                    <a:lstStyle/>
                    <a:p>
                      <a:r>
                        <a:rPr lang="en-US" sz="1400" dirty="0"/>
                        <a:t>THEN recall drivers and bed down until 0400</a:t>
                      </a:r>
                    </a:p>
                  </a:txBody>
                  <a:tcPr marL="110529" marR="110529"/>
                </a:tc>
                <a:extLst>
                  <a:ext uri="{0D108BD9-81ED-4DB2-BD59-A6C34878D82A}">
                    <a16:rowId xmlns:a16="http://schemas.microsoft.com/office/drawing/2014/main" val="2219840448"/>
                  </a:ext>
                </a:extLst>
              </a:tr>
              <a:tr h="370840">
                <a:tc>
                  <a:txBody>
                    <a:bodyPr/>
                    <a:lstStyle/>
                    <a:p>
                      <a:r>
                        <a:rPr lang="en-US" sz="1400" dirty="0"/>
                        <a:t>IC, Town Officials</a:t>
                      </a:r>
                    </a:p>
                  </a:txBody>
                  <a:tcPr marL="110529" marR="110529"/>
                </a:tc>
                <a:tc>
                  <a:txBody>
                    <a:bodyPr/>
                    <a:lstStyle/>
                    <a:p>
                      <a:r>
                        <a:rPr lang="en-US" sz="1400" dirty="0"/>
                        <a:t>IF there are significant power outages or road closures</a:t>
                      </a:r>
                    </a:p>
                  </a:txBody>
                  <a:tcPr marL="110529" marR="110529"/>
                </a:tc>
                <a:tc>
                  <a:txBody>
                    <a:bodyPr/>
                    <a:lstStyle/>
                    <a:p>
                      <a:r>
                        <a:rPr lang="en-US" sz="1400" dirty="0"/>
                        <a:t>IC or EOC Director</a:t>
                      </a:r>
                    </a:p>
                  </a:txBody>
                  <a:tcPr marL="110529" marR="110529"/>
                </a:tc>
                <a:tc>
                  <a:txBody>
                    <a:bodyPr/>
                    <a:lstStyle/>
                    <a:p>
                      <a:r>
                        <a:rPr lang="en-US" sz="1400" dirty="0"/>
                        <a:t>THEN send out VT-Alert notification</a:t>
                      </a:r>
                    </a:p>
                  </a:txBody>
                  <a:tcPr marL="110529" marR="110529"/>
                </a:tc>
                <a:extLst>
                  <a:ext uri="{0D108BD9-81ED-4DB2-BD59-A6C34878D82A}">
                    <a16:rowId xmlns:a16="http://schemas.microsoft.com/office/drawing/2014/main" val="2616400466"/>
                  </a:ext>
                </a:extLst>
              </a:tr>
              <a:tr h="370840">
                <a:tc>
                  <a:txBody>
                    <a:bodyPr/>
                    <a:lstStyle/>
                    <a:p>
                      <a:r>
                        <a:rPr lang="en-US" sz="1400" dirty="0"/>
                        <a:t>EOC Section Chiefs</a:t>
                      </a:r>
                    </a:p>
                  </a:txBody>
                  <a:tcPr marL="110529" marR="110529"/>
                </a:tc>
                <a:tc>
                  <a:txBody>
                    <a:bodyPr/>
                    <a:lstStyle/>
                    <a:p>
                      <a:r>
                        <a:rPr lang="en-US" sz="1400" dirty="0"/>
                        <a:t>WHEN all incidents have completed response operations</a:t>
                      </a:r>
                    </a:p>
                  </a:txBody>
                  <a:tcPr marL="110529" marR="110529"/>
                </a:tc>
                <a:tc>
                  <a:txBody>
                    <a:bodyPr/>
                    <a:lstStyle/>
                    <a:p>
                      <a:r>
                        <a:rPr lang="en-US" sz="1400" dirty="0"/>
                        <a:t>EOC Director</a:t>
                      </a:r>
                    </a:p>
                  </a:txBody>
                  <a:tcPr marL="110529" marR="110529"/>
                </a:tc>
                <a:tc>
                  <a:txBody>
                    <a:bodyPr/>
                    <a:lstStyle/>
                    <a:p>
                      <a:r>
                        <a:rPr lang="en-US" sz="1400" dirty="0"/>
                        <a:t>THEN deactivate the EOC</a:t>
                      </a:r>
                    </a:p>
                  </a:txBody>
                  <a:tcPr marL="110529" marR="110529"/>
                </a:tc>
                <a:extLst>
                  <a:ext uri="{0D108BD9-81ED-4DB2-BD59-A6C34878D82A}">
                    <a16:rowId xmlns:a16="http://schemas.microsoft.com/office/drawing/2014/main" val="762239896"/>
                  </a:ext>
                </a:extLst>
              </a:tr>
            </a:tbl>
          </a:graphicData>
        </a:graphic>
      </p:graphicFrame>
    </p:spTree>
    <p:extLst>
      <p:ext uri="{BB962C8B-B14F-4D97-AF65-F5344CB8AC3E}">
        <p14:creationId xmlns:p14="http://schemas.microsoft.com/office/powerpoint/2010/main" val="910774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A14CA-9962-4DA2-98E4-064FD5A0F8BA}"/>
              </a:ext>
            </a:extLst>
          </p:cNvPr>
          <p:cNvSpPr>
            <a:spLocks noGrp="1"/>
          </p:cNvSpPr>
          <p:nvPr>
            <p:ph type="title"/>
          </p:nvPr>
        </p:nvSpPr>
        <p:spPr/>
        <p:txBody>
          <a:bodyPr/>
          <a:lstStyle/>
          <a:p>
            <a:r>
              <a:rPr lang="en-US" dirty="0"/>
              <a:t>About Rich</a:t>
            </a:r>
          </a:p>
        </p:txBody>
      </p:sp>
      <p:sp>
        <p:nvSpPr>
          <p:cNvPr id="3" name="Content Placeholder 2">
            <a:extLst>
              <a:ext uri="{FF2B5EF4-FFF2-40B4-BE49-F238E27FC236}">
                <a16:creationId xmlns:a16="http://schemas.microsoft.com/office/drawing/2014/main" id="{CA0C2C25-86B4-4454-8C45-E84715AA7419}"/>
              </a:ext>
            </a:extLst>
          </p:cNvPr>
          <p:cNvSpPr>
            <a:spLocks noGrp="1"/>
          </p:cNvSpPr>
          <p:nvPr>
            <p:ph idx="1"/>
          </p:nvPr>
        </p:nvSpPr>
        <p:spPr/>
        <p:txBody>
          <a:bodyPr>
            <a:normAutofit/>
          </a:bodyPr>
          <a:lstStyle/>
          <a:p>
            <a:r>
              <a:rPr lang="en-US" dirty="0"/>
              <a:t>Regional Coordinator for Vermont Emergency Management – Assists towns and organizations with planning, training, and exercising for emergencies as well as coordinating disaster response</a:t>
            </a:r>
          </a:p>
          <a:p>
            <a:pPr lvl="1"/>
            <a:r>
              <a:rPr lang="en-US" dirty="0"/>
              <a:t>Assisted Town of Killington with preparations for the Audi/FIS World Cup</a:t>
            </a:r>
          </a:p>
          <a:p>
            <a:pPr lvl="1"/>
            <a:r>
              <a:rPr lang="en-US" dirty="0"/>
              <a:t>Assisted Town of Johnson with preparations for the Legalization Celebration</a:t>
            </a:r>
          </a:p>
          <a:p>
            <a:pPr lvl="1"/>
            <a:r>
              <a:rPr lang="en-US" dirty="0"/>
              <a:t>Assisted Town of Dummerston with planning for the 2020 Tour de Heifer (cancelled) </a:t>
            </a:r>
          </a:p>
          <a:p>
            <a:r>
              <a:rPr lang="en-US" dirty="0"/>
              <a:t>18 years of Fire and EMS response, currently Assistant Chief of West Dummerston Fire Department</a:t>
            </a:r>
          </a:p>
          <a:p>
            <a:r>
              <a:rPr lang="en-US" dirty="0"/>
              <a:t>9 years on Vermont Hazmat Response Team</a:t>
            </a:r>
          </a:p>
          <a:p>
            <a:pPr lvl="1"/>
            <a:endParaRPr lang="en-US" dirty="0"/>
          </a:p>
        </p:txBody>
      </p:sp>
    </p:spTree>
    <p:extLst>
      <p:ext uri="{BB962C8B-B14F-4D97-AF65-F5344CB8AC3E}">
        <p14:creationId xmlns:p14="http://schemas.microsoft.com/office/powerpoint/2010/main" val="794068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426D-5697-491B-8A77-76422F03B521}"/>
              </a:ext>
            </a:extLst>
          </p:cNvPr>
          <p:cNvSpPr>
            <a:spLocks noGrp="1"/>
          </p:cNvSpPr>
          <p:nvPr>
            <p:ph type="title"/>
          </p:nvPr>
        </p:nvSpPr>
        <p:spPr/>
        <p:txBody>
          <a:bodyPr/>
          <a:lstStyle/>
          <a:p>
            <a:r>
              <a:rPr lang="en-US" dirty="0"/>
              <a:t>Synchronization Matrix</a:t>
            </a:r>
          </a:p>
        </p:txBody>
      </p:sp>
      <p:sp>
        <p:nvSpPr>
          <p:cNvPr id="8" name="Content Placeholder 7">
            <a:extLst>
              <a:ext uri="{FF2B5EF4-FFF2-40B4-BE49-F238E27FC236}">
                <a16:creationId xmlns:a16="http://schemas.microsoft.com/office/drawing/2014/main" id="{10EB7C46-C758-486F-9CCD-C7B033D1A721}"/>
              </a:ext>
            </a:extLst>
          </p:cNvPr>
          <p:cNvSpPr>
            <a:spLocks noGrp="1"/>
          </p:cNvSpPr>
          <p:nvPr>
            <p:ph idx="1"/>
          </p:nvPr>
        </p:nvSpPr>
        <p:spPr/>
        <p:txBody>
          <a:bodyPr>
            <a:normAutofit lnSpcReduction="10000"/>
          </a:bodyPr>
          <a:lstStyle/>
          <a:p>
            <a:r>
              <a:rPr lang="en-US" dirty="0"/>
              <a:t>A chart showing major activities and decisions by organization and time</a:t>
            </a:r>
          </a:p>
          <a:p>
            <a:r>
              <a:rPr lang="en-US" dirty="0"/>
              <a:t>List major activities and decisions in blocks</a:t>
            </a:r>
          </a:p>
          <a:p>
            <a:r>
              <a:rPr lang="en-US" dirty="0"/>
              <a:t>Rows (Organizations)</a:t>
            </a:r>
          </a:p>
          <a:p>
            <a:pPr lvl="1"/>
            <a:r>
              <a:rPr lang="en-US" dirty="0"/>
              <a:t>Leadership - EOC, ICP, </a:t>
            </a:r>
            <a:r>
              <a:rPr lang="en-US" dirty="0" err="1"/>
              <a:t>selectboard</a:t>
            </a:r>
            <a:endParaRPr lang="en-US" dirty="0"/>
          </a:p>
          <a:p>
            <a:pPr lvl="1"/>
            <a:r>
              <a:rPr lang="en-US" dirty="0"/>
              <a:t>Responders - fire, police, highway, volunteers</a:t>
            </a:r>
          </a:p>
          <a:p>
            <a:pPr lvl="1"/>
            <a:r>
              <a:rPr lang="en-US" dirty="0"/>
              <a:t>Local institutions - schools, businesses, resorts</a:t>
            </a:r>
          </a:p>
          <a:p>
            <a:pPr lvl="1"/>
            <a:r>
              <a:rPr lang="en-US" dirty="0"/>
              <a:t>General public - residents, landowners, transients</a:t>
            </a:r>
          </a:p>
          <a:p>
            <a:r>
              <a:rPr lang="en-US" dirty="0"/>
              <a:t>Columns (Time Chunks)</a:t>
            </a:r>
          </a:p>
          <a:p>
            <a:pPr lvl="1"/>
            <a:r>
              <a:rPr lang="en-US" dirty="0"/>
              <a:t>By specific time - 0800, morning, overnight</a:t>
            </a:r>
          </a:p>
          <a:p>
            <a:pPr lvl="1"/>
            <a:r>
              <a:rPr lang="en-US" dirty="0"/>
              <a:t>By event - day before, once roads clear</a:t>
            </a:r>
          </a:p>
        </p:txBody>
      </p:sp>
      <p:sp>
        <p:nvSpPr>
          <p:cNvPr id="6" name="TextBox 5">
            <a:extLst>
              <a:ext uri="{FF2B5EF4-FFF2-40B4-BE49-F238E27FC236}">
                <a16:creationId xmlns:a16="http://schemas.microsoft.com/office/drawing/2014/main" id="{5BB66842-00D0-45B2-92BE-C4B4AE172205}"/>
              </a:ext>
            </a:extLst>
          </p:cNvPr>
          <p:cNvSpPr txBox="1"/>
          <p:nvPr/>
        </p:nvSpPr>
        <p:spPr>
          <a:xfrm>
            <a:off x="6680616" y="5982825"/>
            <a:ext cx="3875294" cy="738664"/>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400" dirty="0">
                <a:latin typeface="Arial" panose="020B0604020202020204" pitchFamily="34" charset="0"/>
                <a:cs typeface="Arial" panose="020B0604020202020204" pitchFamily="34" charset="0"/>
              </a:rPr>
              <a:t>Synch Matrices are great for coordinating long-term operations with lots of moving parts, where the parts are fairly straightforward</a:t>
            </a:r>
          </a:p>
        </p:txBody>
      </p:sp>
    </p:spTree>
    <p:extLst>
      <p:ext uri="{BB962C8B-B14F-4D97-AF65-F5344CB8AC3E}">
        <p14:creationId xmlns:p14="http://schemas.microsoft.com/office/powerpoint/2010/main" val="3544983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907AD-2CC3-47A9-9184-5239A81A793F}"/>
              </a:ext>
            </a:extLst>
          </p:cNvPr>
          <p:cNvSpPr>
            <a:spLocks noGrp="1"/>
          </p:cNvSpPr>
          <p:nvPr>
            <p:ph type="title"/>
          </p:nvPr>
        </p:nvSpPr>
        <p:spPr/>
        <p:txBody>
          <a:bodyPr/>
          <a:lstStyle/>
          <a:p>
            <a:r>
              <a:rPr lang="en-US"/>
              <a:t>Synch Matrix Example</a:t>
            </a:r>
            <a:endParaRPr lang="en-US" dirty="0"/>
          </a:p>
        </p:txBody>
      </p:sp>
      <p:graphicFrame>
        <p:nvGraphicFramePr>
          <p:cNvPr id="6" name="Content Placeholder 5">
            <a:extLst>
              <a:ext uri="{FF2B5EF4-FFF2-40B4-BE49-F238E27FC236}">
                <a16:creationId xmlns:a16="http://schemas.microsoft.com/office/drawing/2014/main" id="{0D6EC8F2-48F7-4FA4-AC87-73DA8424196E}"/>
              </a:ext>
            </a:extLst>
          </p:cNvPr>
          <p:cNvGraphicFramePr>
            <a:graphicFrameLocks noGrp="1"/>
          </p:cNvGraphicFramePr>
          <p:nvPr>
            <p:ph idx="1"/>
            <p:extLst>
              <p:ext uri="{D42A27DB-BD31-4B8C-83A1-F6EECF244321}">
                <p14:modId xmlns:p14="http://schemas.microsoft.com/office/powerpoint/2010/main" val="2233675194"/>
              </p:ext>
            </p:extLst>
          </p:nvPr>
        </p:nvGraphicFramePr>
        <p:xfrm>
          <a:off x="838200" y="1620352"/>
          <a:ext cx="10515600" cy="4460240"/>
        </p:xfrm>
        <a:graphic>
          <a:graphicData uri="http://schemas.openxmlformats.org/drawingml/2006/table">
            <a:tbl>
              <a:tblPr firstRow="1" bandRow="1">
                <a:tableStyleId>{5940675A-B579-460E-94D1-54222C63F5DA}</a:tableStyleId>
              </a:tblPr>
              <a:tblGrid>
                <a:gridCol w="2103120">
                  <a:extLst>
                    <a:ext uri="{9D8B030D-6E8A-4147-A177-3AD203B41FA5}">
                      <a16:colId xmlns:a16="http://schemas.microsoft.com/office/drawing/2014/main" val="3920712366"/>
                    </a:ext>
                  </a:extLst>
                </a:gridCol>
                <a:gridCol w="2103120">
                  <a:extLst>
                    <a:ext uri="{9D8B030D-6E8A-4147-A177-3AD203B41FA5}">
                      <a16:colId xmlns:a16="http://schemas.microsoft.com/office/drawing/2014/main" val="3702890050"/>
                    </a:ext>
                  </a:extLst>
                </a:gridCol>
                <a:gridCol w="2103120">
                  <a:extLst>
                    <a:ext uri="{9D8B030D-6E8A-4147-A177-3AD203B41FA5}">
                      <a16:colId xmlns:a16="http://schemas.microsoft.com/office/drawing/2014/main" val="2641622620"/>
                    </a:ext>
                  </a:extLst>
                </a:gridCol>
                <a:gridCol w="2103120">
                  <a:extLst>
                    <a:ext uri="{9D8B030D-6E8A-4147-A177-3AD203B41FA5}">
                      <a16:colId xmlns:a16="http://schemas.microsoft.com/office/drawing/2014/main" val="3727618598"/>
                    </a:ext>
                  </a:extLst>
                </a:gridCol>
                <a:gridCol w="2103120">
                  <a:extLst>
                    <a:ext uri="{9D8B030D-6E8A-4147-A177-3AD203B41FA5}">
                      <a16:colId xmlns:a16="http://schemas.microsoft.com/office/drawing/2014/main" val="3109934802"/>
                    </a:ext>
                  </a:extLst>
                </a:gridCol>
              </a:tblGrid>
              <a:tr h="370840">
                <a:tc>
                  <a:txBody>
                    <a:bodyPr/>
                    <a:lstStyle/>
                    <a:p>
                      <a:r>
                        <a:rPr lang="en-US" sz="1600" b="1" dirty="0">
                          <a:latin typeface="Arial" panose="020B0604020202020204" pitchFamily="34" charset="0"/>
                          <a:cs typeface="Arial" panose="020B0604020202020204" pitchFamily="34" charset="0"/>
                        </a:rPr>
                        <a:t>Hurricane</a:t>
                      </a:r>
                    </a:p>
                  </a:txBody>
                  <a:tcPr marL="121920" marR="121920"/>
                </a:tc>
                <a:tc>
                  <a:txBody>
                    <a:bodyPr/>
                    <a:lstStyle/>
                    <a:p>
                      <a:r>
                        <a:rPr lang="en-US" sz="1100" dirty="0">
                          <a:latin typeface="Arial" panose="020B0604020202020204" pitchFamily="34" charset="0"/>
                          <a:cs typeface="Arial" panose="020B0604020202020204" pitchFamily="34" charset="0"/>
                        </a:rPr>
                        <a:t>Before</a:t>
                      </a:r>
                    </a:p>
                  </a:txBody>
                  <a:tcPr marL="121920" marR="121920"/>
                </a:tc>
                <a:tc>
                  <a:txBody>
                    <a:bodyPr/>
                    <a:lstStyle/>
                    <a:p>
                      <a:r>
                        <a:rPr lang="en-US" sz="1100" dirty="0">
                          <a:latin typeface="Arial" panose="020B0604020202020204" pitchFamily="34" charset="0"/>
                          <a:cs typeface="Arial" panose="020B0604020202020204" pitchFamily="34" charset="0"/>
                        </a:rPr>
                        <a:t>Main Storm</a:t>
                      </a:r>
                    </a:p>
                  </a:txBody>
                  <a:tcPr marL="121920" marR="121920"/>
                </a:tc>
                <a:tc>
                  <a:txBody>
                    <a:bodyPr/>
                    <a:lstStyle/>
                    <a:p>
                      <a:r>
                        <a:rPr lang="en-US" sz="1100" dirty="0">
                          <a:latin typeface="Arial" panose="020B0604020202020204" pitchFamily="34" charset="0"/>
                          <a:cs typeface="Arial" panose="020B0604020202020204" pitchFamily="34" charset="0"/>
                        </a:rPr>
                        <a:t>When Safe</a:t>
                      </a:r>
                    </a:p>
                  </a:txBody>
                  <a:tcPr marL="121920" marR="121920"/>
                </a:tc>
                <a:tc>
                  <a:txBody>
                    <a:bodyPr/>
                    <a:lstStyle/>
                    <a:p>
                      <a:r>
                        <a:rPr lang="en-US" sz="1100" dirty="0">
                          <a:latin typeface="Arial" panose="020B0604020202020204" pitchFamily="34" charset="0"/>
                          <a:cs typeface="Arial" panose="020B0604020202020204" pitchFamily="34" charset="0"/>
                        </a:rPr>
                        <a:t>Cleanup</a:t>
                      </a:r>
                    </a:p>
                  </a:txBody>
                  <a:tcPr marL="121920" marR="121920"/>
                </a:tc>
                <a:extLst>
                  <a:ext uri="{0D108BD9-81ED-4DB2-BD59-A6C34878D82A}">
                    <a16:rowId xmlns:a16="http://schemas.microsoft.com/office/drawing/2014/main" val="140577822"/>
                  </a:ext>
                </a:extLst>
              </a:tr>
              <a:tr h="370840">
                <a:tc>
                  <a:txBody>
                    <a:bodyPr/>
                    <a:lstStyle/>
                    <a:p>
                      <a:r>
                        <a:rPr lang="en-US" sz="1100" dirty="0">
                          <a:latin typeface="Arial" panose="020B0604020202020204" pitchFamily="34" charset="0"/>
                          <a:cs typeface="Arial" panose="020B0604020202020204" pitchFamily="34" charset="0"/>
                        </a:rPr>
                        <a:t>Incident Commander</a:t>
                      </a:r>
                    </a:p>
                  </a:txBody>
                  <a:tcPr marL="121920" marR="121920"/>
                </a:tc>
                <a:tc>
                  <a:txBody>
                    <a:bodyPr/>
                    <a:lstStyle/>
                    <a:p>
                      <a:r>
                        <a:rPr lang="en-US" sz="800" dirty="0">
                          <a:latin typeface="Arial" panose="020B0604020202020204" pitchFamily="34" charset="0"/>
                          <a:cs typeface="Arial" panose="020B0604020202020204" pitchFamily="34" charset="0"/>
                        </a:rPr>
                        <a:t>EMD</a:t>
                      </a:r>
                    </a:p>
                  </a:txBody>
                  <a:tcPr marL="121920" marR="121920"/>
                </a:tc>
                <a:tc>
                  <a:txBody>
                    <a:bodyPr/>
                    <a:lstStyle/>
                    <a:p>
                      <a:r>
                        <a:rPr lang="en-US" sz="800" dirty="0">
                          <a:latin typeface="Arial" panose="020B0604020202020204" pitchFamily="34" charset="0"/>
                          <a:cs typeface="Arial" panose="020B0604020202020204" pitchFamily="34" charset="0"/>
                        </a:rPr>
                        <a:t>Road Foreman</a:t>
                      </a:r>
                    </a:p>
                  </a:txBody>
                  <a:tcPr marL="121920" marR="121920"/>
                </a:tc>
                <a:tc>
                  <a:txBody>
                    <a:bodyPr/>
                    <a:lstStyle/>
                    <a:p>
                      <a:r>
                        <a:rPr lang="en-US" sz="800" dirty="0">
                          <a:latin typeface="Arial" panose="020B0604020202020204" pitchFamily="34" charset="0"/>
                          <a:cs typeface="Arial" panose="020B0604020202020204" pitchFamily="34" charset="0"/>
                        </a:rPr>
                        <a:t>Road Foreman</a:t>
                      </a:r>
                    </a:p>
                  </a:txBody>
                  <a:tcPr marL="121920" marR="121920"/>
                </a:tc>
                <a:tc>
                  <a:txBody>
                    <a:bodyPr/>
                    <a:lstStyle/>
                    <a:p>
                      <a:r>
                        <a:rPr lang="en-US" sz="800" dirty="0">
                          <a:latin typeface="Arial" panose="020B0604020202020204" pitchFamily="34" charset="0"/>
                          <a:cs typeface="Arial" panose="020B0604020202020204" pitchFamily="34" charset="0"/>
                        </a:rPr>
                        <a:t>Selectboard Rep</a:t>
                      </a:r>
                    </a:p>
                  </a:txBody>
                  <a:tcPr marL="121920" marR="121920"/>
                </a:tc>
                <a:extLst>
                  <a:ext uri="{0D108BD9-81ED-4DB2-BD59-A6C34878D82A}">
                    <a16:rowId xmlns:a16="http://schemas.microsoft.com/office/drawing/2014/main" val="1981982434"/>
                  </a:ext>
                </a:extLst>
              </a:tr>
              <a:tr h="370840">
                <a:tc>
                  <a:txBody>
                    <a:bodyPr/>
                    <a:lstStyle/>
                    <a:p>
                      <a:r>
                        <a:rPr lang="en-US" sz="1100" dirty="0">
                          <a:latin typeface="Arial" panose="020B0604020202020204" pitchFamily="34" charset="0"/>
                          <a:cs typeface="Arial" panose="020B0604020202020204" pitchFamily="34" charset="0"/>
                        </a:rPr>
                        <a:t>EOC/ICP</a:t>
                      </a:r>
                    </a:p>
                  </a:txBody>
                  <a:tcPr marL="121920" marR="121920"/>
                </a:tc>
                <a:tc>
                  <a:txBody>
                    <a:bodyPr/>
                    <a:lstStyle/>
                    <a:p>
                      <a:r>
                        <a:rPr lang="en-US" sz="800" dirty="0">
                          <a:latin typeface="Arial" panose="020B0604020202020204" pitchFamily="34" charset="0"/>
                          <a:cs typeface="Arial" panose="020B0604020202020204" pitchFamily="34" charset="0"/>
                        </a:rPr>
                        <a:t>No EOC or ICP</a:t>
                      </a:r>
                    </a:p>
                    <a:p>
                      <a:r>
                        <a:rPr lang="en-US" sz="800" dirty="0">
                          <a:latin typeface="Arial" panose="020B0604020202020204" pitchFamily="34" charset="0"/>
                          <a:cs typeface="Arial" panose="020B0604020202020204" pitchFamily="34" charset="0"/>
                        </a:rPr>
                        <a:t>IC hold coordination meetings</a:t>
                      </a:r>
                    </a:p>
                  </a:txBody>
                  <a:tcPr marL="121920" marR="121920"/>
                </a:tc>
                <a:tc>
                  <a:txBody>
                    <a:bodyPr/>
                    <a:lstStyle/>
                    <a:p>
                      <a:r>
                        <a:rPr lang="en-US" sz="800" dirty="0">
                          <a:latin typeface="Arial" panose="020B0604020202020204" pitchFamily="34" charset="0"/>
                          <a:cs typeface="Arial" panose="020B0604020202020204" pitchFamily="34" charset="0"/>
                        </a:rPr>
                        <a:t>EOC in Firehouse</a:t>
                      </a:r>
                    </a:p>
                    <a:p>
                      <a:r>
                        <a:rPr lang="en-US" sz="800" dirty="0">
                          <a:latin typeface="Arial" panose="020B0604020202020204" pitchFamily="34" charset="0"/>
                          <a:cs typeface="Arial" panose="020B0604020202020204" pitchFamily="34" charset="0"/>
                        </a:rPr>
                        <a:t>Monitor situation</a:t>
                      </a:r>
                    </a:p>
                    <a:p>
                      <a:r>
                        <a:rPr lang="en-US" sz="800" dirty="0">
                          <a:latin typeface="Arial" panose="020B0604020202020204" pitchFamily="34" charset="0"/>
                          <a:cs typeface="Arial" panose="020B0604020202020204" pitchFamily="34" charset="0"/>
                        </a:rPr>
                        <a:t>Publish road / power updates on VT-Alert / social media</a:t>
                      </a:r>
                    </a:p>
                  </a:txBody>
                  <a:tcPr marL="121920" marR="121920"/>
                </a:tc>
                <a:tc>
                  <a:txBody>
                    <a:bodyPr/>
                    <a:lstStyle/>
                    <a:p>
                      <a:r>
                        <a:rPr lang="en-US" sz="800" dirty="0">
                          <a:latin typeface="Arial" panose="020B0604020202020204" pitchFamily="34" charset="0"/>
                          <a:cs typeface="Arial" panose="020B0604020202020204" pitchFamily="34" charset="0"/>
                        </a:rPr>
                        <a:t>EOC in Firehouse</a:t>
                      </a:r>
                    </a:p>
                    <a:p>
                      <a:r>
                        <a:rPr lang="en-US" sz="800" dirty="0">
                          <a:latin typeface="Arial" panose="020B0604020202020204" pitchFamily="34" charset="0"/>
                          <a:cs typeface="Arial" panose="020B0604020202020204" pitchFamily="34" charset="0"/>
                        </a:rPr>
                        <a:t>Coordinate support for IC</a:t>
                      </a:r>
                    </a:p>
                    <a:p>
                      <a:r>
                        <a:rPr lang="en-US" sz="800" dirty="0">
                          <a:latin typeface="Arial" panose="020B0604020202020204" pitchFamily="34" charset="0"/>
                          <a:cs typeface="Arial" panose="020B0604020202020204" pitchFamily="34" charset="0"/>
                        </a:rPr>
                        <a:t>Publish road / power updates on VT-Alert / social media</a:t>
                      </a:r>
                    </a:p>
                  </a:txBody>
                  <a:tcPr marL="121920" marR="121920"/>
                </a:tc>
                <a:tc>
                  <a:txBody>
                    <a:bodyPr/>
                    <a:lstStyle/>
                    <a:p>
                      <a:r>
                        <a:rPr lang="en-US" sz="800" dirty="0">
                          <a:latin typeface="Arial" panose="020B0604020202020204" pitchFamily="34" charset="0"/>
                          <a:cs typeface="Arial" panose="020B0604020202020204" pitchFamily="34" charset="0"/>
                        </a:rPr>
                        <a:t>EOC in Firehouse</a:t>
                      </a:r>
                    </a:p>
                    <a:p>
                      <a:r>
                        <a:rPr lang="en-US" sz="800" dirty="0">
                          <a:latin typeface="Arial" panose="020B0604020202020204" pitchFamily="34" charset="0"/>
                          <a:cs typeface="Arial" panose="020B0604020202020204" pitchFamily="34" charset="0"/>
                        </a:rPr>
                        <a:t>Provide public info updates</a:t>
                      </a:r>
                    </a:p>
                    <a:p>
                      <a:r>
                        <a:rPr lang="en-US" sz="800" dirty="0">
                          <a:latin typeface="Arial" panose="020B0604020202020204" pitchFamily="34" charset="0"/>
                          <a:cs typeface="Arial" panose="020B0604020202020204" pitchFamily="34" charset="0"/>
                        </a:rPr>
                        <a:t>* Close when shelter empty</a:t>
                      </a:r>
                    </a:p>
                  </a:txBody>
                  <a:tcPr marL="121920" marR="121920"/>
                </a:tc>
                <a:extLst>
                  <a:ext uri="{0D108BD9-81ED-4DB2-BD59-A6C34878D82A}">
                    <a16:rowId xmlns:a16="http://schemas.microsoft.com/office/drawing/2014/main" val="1837048705"/>
                  </a:ext>
                </a:extLst>
              </a:tr>
              <a:tr h="370840">
                <a:tc>
                  <a:txBody>
                    <a:bodyPr/>
                    <a:lstStyle/>
                    <a:p>
                      <a:r>
                        <a:rPr lang="en-US" sz="1100" dirty="0">
                          <a:latin typeface="Arial" panose="020B0604020202020204" pitchFamily="34" charset="0"/>
                          <a:cs typeface="Arial" panose="020B0604020202020204" pitchFamily="34" charset="0"/>
                        </a:rPr>
                        <a:t>Road Crew</a:t>
                      </a:r>
                    </a:p>
                  </a:txBody>
                  <a:tcPr marL="121920" marR="121920"/>
                </a:tc>
                <a:tc>
                  <a:txBody>
                    <a:bodyPr/>
                    <a:lstStyle/>
                    <a:p>
                      <a:r>
                        <a:rPr lang="en-US" sz="800" dirty="0">
                          <a:latin typeface="Arial" panose="020B0604020202020204" pitchFamily="34" charset="0"/>
                          <a:cs typeface="Arial" panose="020B0604020202020204" pitchFamily="34" charset="0"/>
                        </a:rPr>
                        <a:t>Check equipment/fuel</a:t>
                      </a:r>
                    </a:p>
                    <a:p>
                      <a:r>
                        <a:rPr lang="en-US" sz="800" dirty="0">
                          <a:latin typeface="Arial" panose="020B0604020202020204" pitchFamily="34" charset="0"/>
                          <a:cs typeface="Arial" panose="020B0604020202020204" pitchFamily="34" charset="0"/>
                        </a:rPr>
                        <a:t>Coordinate extra contractors</a:t>
                      </a:r>
                    </a:p>
                    <a:p>
                      <a:r>
                        <a:rPr lang="en-US" sz="800" dirty="0">
                          <a:latin typeface="Arial" panose="020B0604020202020204" pitchFamily="34" charset="0"/>
                          <a:cs typeface="Arial" panose="020B0604020202020204" pitchFamily="34" charset="0"/>
                        </a:rPr>
                        <a:t>Button up construction</a:t>
                      </a:r>
                    </a:p>
                  </a:txBody>
                  <a:tcPr marL="121920" marR="121920"/>
                </a:tc>
                <a:tc>
                  <a:txBody>
                    <a:bodyPr/>
                    <a:lstStyle/>
                    <a:p>
                      <a:r>
                        <a:rPr lang="en-US" sz="800" dirty="0">
                          <a:latin typeface="Arial" panose="020B0604020202020204" pitchFamily="34" charset="0"/>
                          <a:cs typeface="Arial" panose="020B0604020202020204" pitchFamily="34" charset="0"/>
                        </a:rPr>
                        <a:t>Stage at garage except to support Fire/Rescue</a:t>
                      </a:r>
                    </a:p>
                  </a:txBody>
                  <a:tcPr marL="121920" marR="121920"/>
                </a:tc>
                <a:tc>
                  <a:txBody>
                    <a:bodyPr/>
                    <a:lstStyle/>
                    <a:p>
                      <a:r>
                        <a:rPr lang="en-US" sz="800" dirty="0">
                          <a:latin typeface="Arial" panose="020B0604020202020204" pitchFamily="34" charset="0"/>
                          <a:cs typeface="Arial" panose="020B0604020202020204" pitchFamily="34" charset="0"/>
                        </a:rPr>
                        <a:t>Priority: clear roads for Fire/Rescue</a:t>
                      </a:r>
                    </a:p>
                    <a:p>
                      <a:r>
                        <a:rPr lang="en-US" sz="800" dirty="0">
                          <a:latin typeface="Arial" panose="020B0604020202020204" pitchFamily="34" charset="0"/>
                          <a:cs typeface="Arial" panose="020B0604020202020204" pitchFamily="34" charset="0"/>
                        </a:rPr>
                        <a:t>Keep roads clear</a:t>
                      </a:r>
                    </a:p>
                  </a:txBody>
                  <a:tcPr marL="121920" marR="121920"/>
                </a:tc>
                <a:tc>
                  <a:txBody>
                    <a:bodyPr/>
                    <a:lstStyle/>
                    <a:p>
                      <a:r>
                        <a:rPr lang="en-US" sz="800" dirty="0">
                          <a:latin typeface="Arial" panose="020B0604020202020204" pitchFamily="34" charset="0"/>
                          <a:cs typeface="Arial" panose="020B0604020202020204" pitchFamily="34" charset="0"/>
                        </a:rPr>
                        <a:t>Priority: support utility crews</a:t>
                      </a:r>
                    </a:p>
                    <a:p>
                      <a:r>
                        <a:rPr lang="en-US" sz="800" dirty="0">
                          <a:latin typeface="Arial" panose="020B0604020202020204" pitchFamily="34" charset="0"/>
                          <a:cs typeface="Arial" panose="020B0604020202020204" pitchFamily="34" charset="0"/>
                        </a:rPr>
                        <a:t>Reopen / repair roads</a:t>
                      </a:r>
                    </a:p>
                    <a:p>
                      <a:r>
                        <a:rPr lang="en-US" sz="800" dirty="0">
                          <a:latin typeface="Arial" panose="020B0604020202020204" pitchFamily="34" charset="0"/>
                          <a:cs typeface="Arial" panose="020B0604020202020204" pitchFamily="34" charset="0"/>
                        </a:rPr>
                        <a:t>Clear debris</a:t>
                      </a:r>
                    </a:p>
                  </a:txBody>
                  <a:tcPr marL="121920" marR="121920"/>
                </a:tc>
                <a:extLst>
                  <a:ext uri="{0D108BD9-81ED-4DB2-BD59-A6C34878D82A}">
                    <a16:rowId xmlns:a16="http://schemas.microsoft.com/office/drawing/2014/main" val="1265224496"/>
                  </a:ext>
                </a:extLst>
              </a:tr>
              <a:tr h="370840">
                <a:tc>
                  <a:txBody>
                    <a:bodyPr/>
                    <a:lstStyle/>
                    <a:p>
                      <a:r>
                        <a:rPr lang="en-US" sz="1100" dirty="0">
                          <a:latin typeface="Arial" panose="020B0604020202020204" pitchFamily="34" charset="0"/>
                          <a:cs typeface="Arial" panose="020B0604020202020204" pitchFamily="34" charset="0"/>
                        </a:rPr>
                        <a:t>Fire/Rescue</a:t>
                      </a:r>
                    </a:p>
                  </a:txBody>
                  <a:tcPr marL="121920" marR="121920"/>
                </a:tc>
                <a:tc>
                  <a:txBody>
                    <a:bodyPr/>
                    <a:lstStyle/>
                    <a:p>
                      <a:r>
                        <a:rPr lang="en-US" sz="800" dirty="0">
                          <a:latin typeface="Arial" panose="020B0604020202020204" pitchFamily="34" charset="0"/>
                          <a:cs typeface="Arial" panose="020B0604020202020204" pitchFamily="34" charset="0"/>
                        </a:rPr>
                        <a:t>Check equipment/fuel</a:t>
                      </a:r>
                    </a:p>
                    <a:p>
                      <a:r>
                        <a:rPr lang="en-US" sz="800" dirty="0">
                          <a:latin typeface="Arial" panose="020B0604020202020204" pitchFamily="34" charset="0"/>
                          <a:cs typeface="Arial" panose="020B0604020202020204" pitchFamily="34" charset="0"/>
                        </a:rPr>
                        <a:t>Check volunteer availability</a:t>
                      </a:r>
                    </a:p>
                  </a:txBody>
                  <a:tcPr marL="121920" marR="121920"/>
                </a:tc>
                <a:tc>
                  <a:txBody>
                    <a:bodyPr/>
                    <a:lstStyle/>
                    <a:p>
                      <a:r>
                        <a:rPr lang="en-US" sz="800" dirty="0">
                          <a:latin typeface="Arial" panose="020B0604020202020204" pitchFamily="34" charset="0"/>
                          <a:cs typeface="Arial" panose="020B0604020202020204" pitchFamily="34" charset="0"/>
                        </a:rPr>
                        <a:t>Respond to life safety calls only</a:t>
                      </a:r>
                    </a:p>
                  </a:txBody>
                  <a:tcPr marL="121920" marR="121920"/>
                </a:tc>
                <a:tc>
                  <a:txBody>
                    <a:bodyPr/>
                    <a:lstStyle/>
                    <a:p>
                      <a:r>
                        <a:rPr lang="en-US" sz="800" dirty="0">
                          <a:latin typeface="Arial" panose="020B0604020202020204" pitchFamily="34" charset="0"/>
                          <a:cs typeface="Arial" panose="020B0604020202020204" pitchFamily="34" charset="0"/>
                        </a:rPr>
                        <a:t>Respond to assistance calls</a:t>
                      </a:r>
                    </a:p>
                  </a:txBody>
                  <a:tcPr marL="121920" marR="121920"/>
                </a:tc>
                <a:tc>
                  <a:txBody>
                    <a:bodyPr/>
                    <a:lstStyle/>
                    <a:p>
                      <a:r>
                        <a:rPr lang="en-US" sz="800" dirty="0">
                          <a:latin typeface="Arial" panose="020B0604020202020204" pitchFamily="34" charset="0"/>
                          <a:cs typeface="Arial" panose="020B0604020202020204" pitchFamily="34" charset="0"/>
                        </a:rPr>
                        <a:t>Canvas vulnerable populations</a:t>
                      </a:r>
                    </a:p>
                  </a:txBody>
                  <a:tcPr marL="121920" marR="121920"/>
                </a:tc>
                <a:extLst>
                  <a:ext uri="{0D108BD9-81ED-4DB2-BD59-A6C34878D82A}">
                    <a16:rowId xmlns:a16="http://schemas.microsoft.com/office/drawing/2014/main" val="1296609435"/>
                  </a:ext>
                </a:extLst>
              </a:tr>
              <a:tr h="370840">
                <a:tc>
                  <a:txBody>
                    <a:bodyPr/>
                    <a:lstStyle/>
                    <a:p>
                      <a:r>
                        <a:rPr lang="en-US" sz="1100" dirty="0">
                          <a:latin typeface="Arial" panose="020B0604020202020204" pitchFamily="34" charset="0"/>
                          <a:cs typeface="Arial" panose="020B0604020202020204" pitchFamily="34" charset="0"/>
                        </a:rPr>
                        <a:t>Sheriff</a:t>
                      </a:r>
                    </a:p>
                  </a:txBody>
                  <a:tcPr marL="121920" marR="121920"/>
                </a:tc>
                <a:tc>
                  <a:txBody>
                    <a:bodyPr/>
                    <a:lstStyle/>
                    <a:p>
                      <a:r>
                        <a:rPr lang="en-US" sz="800" dirty="0">
                          <a:latin typeface="Arial" panose="020B0604020202020204" pitchFamily="34" charset="0"/>
                          <a:cs typeface="Arial" panose="020B0604020202020204" pitchFamily="34" charset="0"/>
                        </a:rPr>
                        <a:t>SB request coordinate for storm coverage</a:t>
                      </a:r>
                    </a:p>
                  </a:txBody>
                  <a:tcPr marL="121920" marR="121920"/>
                </a:tc>
                <a:tc>
                  <a:txBody>
                    <a:bodyPr/>
                    <a:lstStyle/>
                    <a:p>
                      <a:r>
                        <a:rPr lang="en-US" sz="800" dirty="0">
                          <a:latin typeface="Arial" panose="020B0604020202020204" pitchFamily="34" charset="0"/>
                          <a:cs typeface="Arial" panose="020B0604020202020204" pitchFamily="34" charset="0"/>
                        </a:rPr>
                        <a:t>Stage at school</a:t>
                      </a:r>
                    </a:p>
                  </a:txBody>
                  <a:tcPr marL="121920" marR="121920"/>
                </a:tc>
                <a:tc>
                  <a:txBody>
                    <a:bodyPr/>
                    <a:lstStyle/>
                    <a:p>
                      <a:r>
                        <a:rPr lang="en-US" sz="800" dirty="0">
                          <a:latin typeface="Arial" panose="020B0604020202020204" pitchFamily="34" charset="0"/>
                          <a:cs typeface="Arial" panose="020B0604020202020204" pitchFamily="34" charset="0"/>
                        </a:rPr>
                        <a:t>Recon road status</a:t>
                      </a:r>
                    </a:p>
                    <a:p>
                      <a:r>
                        <a:rPr lang="en-US" sz="800" dirty="0">
                          <a:latin typeface="Arial" panose="020B0604020202020204" pitchFamily="34" charset="0"/>
                          <a:cs typeface="Arial" panose="020B0604020202020204" pitchFamily="34" charset="0"/>
                        </a:rPr>
                        <a:t>Assist evacuations as needed</a:t>
                      </a:r>
                    </a:p>
                  </a:txBody>
                  <a:tcPr marL="121920" marR="121920"/>
                </a:tc>
                <a:tc>
                  <a:txBody>
                    <a:bodyPr/>
                    <a:lstStyle/>
                    <a:p>
                      <a:r>
                        <a:rPr lang="en-US" sz="800" dirty="0">
                          <a:latin typeface="Arial" panose="020B0604020202020204" pitchFamily="34" charset="0"/>
                          <a:cs typeface="Arial" panose="020B0604020202020204" pitchFamily="34" charset="0"/>
                        </a:rPr>
                        <a:t>Patrol to prevent looting if needed</a:t>
                      </a:r>
                    </a:p>
                  </a:txBody>
                  <a:tcPr marL="121920" marR="121920"/>
                </a:tc>
                <a:extLst>
                  <a:ext uri="{0D108BD9-81ED-4DB2-BD59-A6C34878D82A}">
                    <a16:rowId xmlns:a16="http://schemas.microsoft.com/office/drawing/2014/main" val="2945558715"/>
                  </a:ext>
                </a:extLst>
              </a:tr>
              <a:tr h="370840">
                <a:tc>
                  <a:txBody>
                    <a:bodyPr/>
                    <a:lstStyle/>
                    <a:p>
                      <a:r>
                        <a:rPr lang="en-US" sz="1100" dirty="0">
                          <a:latin typeface="Arial" panose="020B0604020202020204" pitchFamily="34" charset="0"/>
                          <a:cs typeface="Arial" panose="020B0604020202020204" pitchFamily="34" charset="0"/>
                        </a:rPr>
                        <a:t>Power Utility</a:t>
                      </a:r>
                    </a:p>
                  </a:txBody>
                  <a:tcPr marL="121920" marR="121920"/>
                </a:tc>
                <a:tc>
                  <a:txBody>
                    <a:bodyPr/>
                    <a:lstStyle/>
                    <a:p>
                      <a:r>
                        <a:rPr lang="en-US" sz="800" dirty="0">
                          <a:latin typeface="Arial" panose="020B0604020202020204" pitchFamily="34" charset="0"/>
                          <a:cs typeface="Arial" panose="020B0604020202020204" pitchFamily="34" charset="0"/>
                        </a:rPr>
                        <a:t>Check equipment/fuel/supplies</a:t>
                      </a:r>
                    </a:p>
                    <a:p>
                      <a:r>
                        <a:rPr lang="en-US" sz="800" dirty="0">
                          <a:latin typeface="Arial" panose="020B0604020202020204" pitchFamily="34" charset="0"/>
                          <a:cs typeface="Arial" panose="020B0604020202020204" pitchFamily="34" charset="0"/>
                        </a:rPr>
                        <a:t>Coordinate for storm coverage</a:t>
                      </a:r>
                    </a:p>
                  </a:txBody>
                  <a:tcPr marL="121920" marR="121920"/>
                </a:tc>
                <a:tc>
                  <a:txBody>
                    <a:bodyPr/>
                    <a:lstStyle/>
                    <a:p>
                      <a:r>
                        <a:rPr lang="en-US" sz="800" dirty="0">
                          <a:latin typeface="Arial" panose="020B0604020202020204" pitchFamily="34" charset="0"/>
                          <a:cs typeface="Arial" panose="020B0604020202020204" pitchFamily="34" charset="0"/>
                        </a:rPr>
                        <a:t>Stage at town garage and school</a:t>
                      </a:r>
                    </a:p>
                  </a:txBody>
                  <a:tcPr marL="121920" marR="121920"/>
                </a:tc>
                <a:tc>
                  <a:txBody>
                    <a:bodyPr/>
                    <a:lstStyle/>
                    <a:p>
                      <a:r>
                        <a:rPr lang="en-US" sz="800" dirty="0">
                          <a:latin typeface="Arial" panose="020B0604020202020204" pitchFamily="34" charset="0"/>
                          <a:cs typeface="Arial" panose="020B0604020202020204" pitchFamily="34" charset="0"/>
                        </a:rPr>
                        <a:t>Priority: clear lines for Fire/Rescue</a:t>
                      </a:r>
                    </a:p>
                    <a:p>
                      <a:r>
                        <a:rPr lang="en-US" sz="800" dirty="0">
                          <a:latin typeface="Arial" panose="020B0604020202020204" pitchFamily="34" charset="0"/>
                          <a:cs typeface="Arial" panose="020B0604020202020204" pitchFamily="34" charset="0"/>
                        </a:rPr>
                        <a:t>Clear downed lines</a:t>
                      </a:r>
                    </a:p>
                  </a:txBody>
                  <a:tcPr marL="121920" marR="121920"/>
                </a:tc>
                <a:tc>
                  <a:txBody>
                    <a:bodyPr/>
                    <a:lstStyle/>
                    <a:p>
                      <a:r>
                        <a:rPr lang="en-US" sz="800" dirty="0">
                          <a:latin typeface="Arial" panose="020B0604020202020204" pitchFamily="34" charset="0"/>
                          <a:cs typeface="Arial" panose="020B0604020202020204" pitchFamily="34" charset="0"/>
                        </a:rPr>
                        <a:t>Restore power</a:t>
                      </a:r>
                    </a:p>
                    <a:p>
                      <a:r>
                        <a:rPr lang="en-US" sz="800" dirty="0">
                          <a:latin typeface="Arial" panose="020B0604020202020204" pitchFamily="34" charset="0"/>
                          <a:cs typeface="Arial" panose="020B0604020202020204" pitchFamily="34" charset="0"/>
                        </a:rPr>
                        <a:t>Request additional crews as needed</a:t>
                      </a:r>
                    </a:p>
                  </a:txBody>
                  <a:tcPr marL="121920" marR="121920"/>
                </a:tc>
                <a:extLst>
                  <a:ext uri="{0D108BD9-81ED-4DB2-BD59-A6C34878D82A}">
                    <a16:rowId xmlns:a16="http://schemas.microsoft.com/office/drawing/2014/main" val="1457337353"/>
                  </a:ext>
                </a:extLst>
              </a:tr>
              <a:tr h="370840">
                <a:tc>
                  <a:txBody>
                    <a:bodyPr/>
                    <a:lstStyle/>
                    <a:p>
                      <a:r>
                        <a:rPr lang="en-US" sz="1100" dirty="0">
                          <a:latin typeface="Arial" panose="020B0604020202020204" pitchFamily="34" charset="0"/>
                          <a:cs typeface="Arial" panose="020B0604020202020204" pitchFamily="34" charset="0"/>
                        </a:rPr>
                        <a:t>Shelter</a:t>
                      </a:r>
                    </a:p>
                  </a:txBody>
                  <a:tcPr marL="121920" marR="121920"/>
                </a:tc>
                <a:tc>
                  <a:txBody>
                    <a:bodyPr/>
                    <a:lstStyle/>
                    <a:p>
                      <a:r>
                        <a:rPr lang="en-US" sz="800" dirty="0">
                          <a:latin typeface="Arial" panose="020B0604020202020204" pitchFamily="34" charset="0"/>
                          <a:cs typeface="Arial" panose="020B0604020202020204" pitchFamily="34" charset="0"/>
                        </a:rPr>
                        <a:t>Check supplies, staff availability</a:t>
                      </a:r>
                    </a:p>
                  </a:txBody>
                  <a:tcPr marL="121920" marR="121920"/>
                </a:tc>
                <a:tc>
                  <a:txBody>
                    <a:bodyPr/>
                    <a:lstStyle/>
                    <a:p>
                      <a:r>
                        <a:rPr lang="en-US" sz="800" dirty="0">
                          <a:latin typeface="Arial" panose="020B0604020202020204" pitchFamily="34" charset="0"/>
                          <a:cs typeface="Arial" panose="020B0604020202020204" pitchFamily="34" charset="0"/>
                        </a:rPr>
                        <a:t>key staff stage at shelter</a:t>
                      </a:r>
                    </a:p>
                  </a:txBody>
                  <a:tcPr marL="121920" marR="121920"/>
                </a:tc>
                <a:tc>
                  <a:txBody>
                    <a:bodyPr/>
                    <a:lstStyle/>
                    <a:p>
                      <a:r>
                        <a:rPr lang="en-US" sz="800" dirty="0">
                          <a:latin typeface="Arial" panose="020B0604020202020204" pitchFamily="34" charset="0"/>
                          <a:cs typeface="Arial" panose="020B0604020202020204" pitchFamily="34" charset="0"/>
                        </a:rPr>
                        <a:t>* Open as required</a:t>
                      </a:r>
                    </a:p>
                  </a:txBody>
                  <a:tcPr marL="121920" marR="121920"/>
                </a:tc>
                <a:tc>
                  <a:txBody>
                    <a:bodyPr/>
                    <a:lstStyle/>
                    <a:p>
                      <a:r>
                        <a:rPr lang="en-US" sz="800" dirty="0">
                          <a:latin typeface="Arial" panose="020B0604020202020204" pitchFamily="34" charset="0"/>
                          <a:cs typeface="Arial" panose="020B0604020202020204" pitchFamily="34" charset="0"/>
                        </a:rPr>
                        <a:t>* Close when power restored</a:t>
                      </a:r>
                    </a:p>
                  </a:txBody>
                  <a:tcPr marL="121920" marR="121920"/>
                </a:tc>
                <a:extLst>
                  <a:ext uri="{0D108BD9-81ED-4DB2-BD59-A6C34878D82A}">
                    <a16:rowId xmlns:a16="http://schemas.microsoft.com/office/drawing/2014/main" val="4258557352"/>
                  </a:ext>
                </a:extLst>
              </a:tr>
              <a:tr h="370840">
                <a:tc>
                  <a:txBody>
                    <a:bodyPr/>
                    <a:lstStyle/>
                    <a:p>
                      <a:r>
                        <a:rPr lang="en-US" sz="1100" dirty="0">
                          <a:latin typeface="Arial" panose="020B0604020202020204" pitchFamily="34" charset="0"/>
                          <a:cs typeface="Arial" panose="020B0604020202020204" pitchFamily="34" charset="0"/>
                        </a:rPr>
                        <a:t>School</a:t>
                      </a:r>
                    </a:p>
                  </a:txBody>
                  <a:tcPr marL="121920" marR="121920"/>
                </a:tc>
                <a:tc>
                  <a:txBody>
                    <a:bodyPr/>
                    <a:lstStyle/>
                    <a:p>
                      <a:r>
                        <a:rPr lang="en-US" sz="800" dirty="0">
                          <a:latin typeface="Arial" panose="020B0604020202020204" pitchFamily="34" charset="0"/>
                          <a:cs typeface="Arial" panose="020B0604020202020204" pitchFamily="34" charset="0"/>
                        </a:rPr>
                        <a:t>Cancel extra activities</a:t>
                      </a:r>
                    </a:p>
                    <a:p>
                      <a:r>
                        <a:rPr lang="en-US" sz="800" dirty="0">
                          <a:latin typeface="Arial" panose="020B0604020202020204" pitchFamily="34" charset="0"/>
                          <a:cs typeface="Arial" panose="020B0604020202020204" pitchFamily="34" charset="0"/>
                        </a:rPr>
                        <a:t>* Close/Delay decision</a:t>
                      </a:r>
                    </a:p>
                  </a:txBody>
                  <a:tcPr marL="121920" marR="121920"/>
                </a:tc>
                <a:tc>
                  <a:txBody>
                    <a:bodyPr/>
                    <a:lstStyle/>
                    <a:p>
                      <a:r>
                        <a:rPr lang="en-US" sz="800" dirty="0">
                          <a:latin typeface="Arial" panose="020B0604020202020204" pitchFamily="34" charset="0"/>
                          <a:cs typeface="Arial" panose="020B0604020202020204" pitchFamily="34" charset="0"/>
                        </a:rPr>
                        <a:t>Closed</a:t>
                      </a:r>
                    </a:p>
                  </a:txBody>
                  <a:tcPr marL="121920" marR="121920"/>
                </a:tc>
                <a:tc>
                  <a:txBody>
                    <a:bodyPr/>
                    <a:lstStyle/>
                    <a:p>
                      <a:r>
                        <a:rPr lang="en-US" sz="800" dirty="0">
                          <a:latin typeface="Arial" panose="020B0604020202020204" pitchFamily="34" charset="0"/>
                          <a:cs typeface="Arial" panose="020B0604020202020204" pitchFamily="34" charset="0"/>
                        </a:rPr>
                        <a:t>* Determine when to reopen</a:t>
                      </a:r>
                    </a:p>
                  </a:txBody>
                  <a:tcPr marL="121920" marR="121920"/>
                </a:tc>
                <a:tc>
                  <a:txBody>
                    <a:bodyPr/>
                    <a:lstStyle/>
                    <a:p>
                      <a:r>
                        <a:rPr lang="en-US" sz="800" dirty="0">
                          <a:latin typeface="Arial" panose="020B0604020202020204" pitchFamily="34" charset="0"/>
                          <a:cs typeface="Arial" panose="020B0604020202020204" pitchFamily="34" charset="0"/>
                        </a:rPr>
                        <a:t>Open as soon as possible</a:t>
                      </a:r>
                    </a:p>
                  </a:txBody>
                  <a:tcPr marL="121920" marR="121920"/>
                </a:tc>
                <a:extLst>
                  <a:ext uri="{0D108BD9-81ED-4DB2-BD59-A6C34878D82A}">
                    <a16:rowId xmlns:a16="http://schemas.microsoft.com/office/drawing/2014/main" val="1862084176"/>
                  </a:ext>
                </a:extLst>
              </a:tr>
              <a:tr h="370840">
                <a:tc>
                  <a:txBody>
                    <a:bodyPr/>
                    <a:lstStyle/>
                    <a:p>
                      <a:r>
                        <a:rPr lang="en-US" sz="1100" dirty="0">
                          <a:latin typeface="Arial" panose="020B0604020202020204" pitchFamily="34" charset="0"/>
                          <a:cs typeface="Arial" panose="020B0604020202020204" pitchFamily="34" charset="0"/>
                        </a:rPr>
                        <a:t>Residents</a:t>
                      </a:r>
                    </a:p>
                  </a:txBody>
                  <a:tcPr marL="121920" marR="121920"/>
                </a:tc>
                <a:tc>
                  <a:txBody>
                    <a:bodyPr/>
                    <a:lstStyle/>
                    <a:p>
                      <a:r>
                        <a:rPr lang="en-US" sz="800" dirty="0">
                          <a:latin typeface="Arial" panose="020B0604020202020204" pitchFamily="34" charset="0"/>
                          <a:cs typeface="Arial" panose="020B0604020202020204" pitchFamily="34" charset="0"/>
                        </a:rPr>
                        <a:t>Stock food/water/medicine</a:t>
                      </a:r>
                    </a:p>
                  </a:txBody>
                  <a:tcPr marL="121920" marR="121920"/>
                </a:tc>
                <a:tc>
                  <a:txBody>
                    <a:bodyPr/>
                    <a:lstStyle/>
                    <a:p>
                      <a:r>
                        <a:rPr lang="en-US" sz="800" dirty="0">
                          <a:latin typeface="Arial" panose="020B0604020202020204" pitchFamily="34" charset="0"/>
                          <a:cs typeface="Arial" panose="020B0604020202020204" pitchFamily="34" charset="0"/>
                        </a:rPr>
                        <a:t>Shelter in place</a:t>
                      </a:r>
                    </a:p>
                    <a:p>
                      <a:r>
                        <a:rPr lang="en-US" sz="800" dirty="0">
                          <a:latin typeface="Arial" panose="020B0604020202020204" pitchFamily="34" charset="0"/>
                          <a:cs typeface="Arial" panose="020B0604020202020204" pitchFamily="34" charset="0"/>
                        </a:rPr>
                        <a:t>Call 911 for life-safety help</a:t>
                      </a:r>
                    </a:p>
                    <a:p>
                      <a:r>
                        <a:rPr lang="en-US" sz="800" dirty="0">
                          <a:latin typeface="Arial" panose="020B0604020202020204" pitchFamily="34" charset="0"/>
                          <a:cs typeface="Arial" panose="020B0604020202020204" pitchFamily="34" charset="0"/>
                        </a:rPr>
                        <a:t>Evacuate to shelter if needed</a:t>
                      </a:r>
                    </a:p>
                  </a:txBody>
                  <a:tcPr marL="121920" marR="121920"/>
                </a:tc>
                <a:tc>
                  <a:txBody>
                    <a:bodyPr/>
                    <a:lstStyle/>
                    <a:p>
                      <a:r>
                        <a:rPr lang="en-US" sz="800" dirty="0">
                          <a:latin typeface="Arial" panose="020B0604020202020204" pitchFamily="34" charset="0"/>
                          <a:cs typeface="Arial" panose="020B0604020202020204" pitchFamily="34" charset="0"/>
                        </a:rPr>
                        <a:t>Shelter in place</a:t>
                      </a:r>
                    </a:p>
                    <a:p>
                      <a:r>
                        <a:rPr lang="en-US" sz="800" dirty="0">
                          <a:latin typeface="Arial" panose="020B0604020202020204" pitchFamily="34" charset="0"/>
                          <a:cs typeface="Arial" panose="020B0604020202020204" pitchFamily="34" charset="0"/>
                        </a:rPr>
                        <a:t>Call 911 for life-safety help</a:t>
                      </a:r>
                    </a:p>
                    <a:p>
                      <a:r>
                        <a:rPr lang="en-US" sz="800" dirty="0">
                          <a:latin typeface="Arial" panose="020B0604020202020204" pitchFamily="34" charset="0"/>
                          <a:cs typeface="Arial" panose="020B0604020202020204" pitchFamily="34" charset="0"/>
                        </a:rPr>
                        <a:t>Evacuate to shelter if needed</a:t>
                      </a:r>
                    </a:p>
                  </a:txBody>
                  <a:tcPr marL="121920" marR="121920"/>
                </a:tc>
                <a:tc>
                  <a:txBody>
                    <a:bodyPr/>
                    <a:lstStyle/>
                    <a:p>
                      <a:r>
                        <a:rPr lang="en-US" sz="800" dirty="0">
                          <a:latin typeface="Arial" panose="020B0604020202020204" pitchFamily="34" charset="0"/>
                          <a:cs typeface="Arial" panose="020B0604020202020204" pitchFamily="34" charset="0"/>
                        </a:rPr>
                        <a:t>Stay in shelter if necessary</a:t>
                      </a:r>
                    </a:p>
                    <a:p>
                      <a:r>
                        <a:rPr lang="en-US" sz="800" dirty="0">
                          <a:latin typeface="Arial" panose="020B0604020202020204" pitchFamily="34" charset="0"/>
                          <a:cs typeface="Arial" panose="020B0604020202020204" pitchFamily="34" charset="0"/>
                        </a:rPr>
                        <a:t>Reoccupy homes as needed</a:t>
                      </a:r>
                    </a:p>
                  </a:txBody>
                  <a:tcPr marL="121920" marR="121920"/>
                </a:tc>
                <a:extLst>
                  <a:ext uri="{0D108BD9-81ED-4DB2-BD59-A6C34878D82A}">
                    <a16:rowId xmlns:a16="http://schemas.microsoft.com/office/drawing/2014/main" val="1028510496"/>
                  </a:ext>
                </a:extLst>
              </a:tr>
              <a:tr h="370840">
                <a:tc>
                  <a:txBody>
                    <a:bodyPr/>
                    <a:lstStyle/>
                    <a:p>
                      <a:r>
                        <a:rPr lang="en-US" sz="1100" dirty="0">
                          <a:latin typeface="Arial" panose="020B0604020202020204" pitchFamily="34" charset="0"/>
                          <a:cs typeface="Arial" panose="020B0604020202020204" pitchFamily="34" charset="0"/>
                        </a:rPr>
                        <a:t>Transients</a:t>
                      </a:r>
                    </a:p>
                  </a:txBody>
                  <a:tcPr marL="121920" marR="121920"/>
                </a:tc>
                <a:tc>
                  <a:txBody>
                    <a:bodyPr/>
                    <a:lstStyle/>
                    <a:p>
                      <a:r>
                        <a:rPr lang="en-US" sz="800" dirty="0">
                          <a:latin typeface="Arial" panose="020B0604020202020204" pitchFamily="34" charset="0"/>
                          <a:cs typeface="Arial" panose="020B0604020202020204" pitchFamily="34" charset="0"/>
                        </a:rPr>
                        <a:t>Extra traffic as people gather supplies</a:t>
                      </a:r>
                    </a:p>
                  </a:txBody>
                  <a:tcPr marL="121920" marR="121920"/>
                </a:tc>
                <a:tc>
                  <a:txBody>
                    <a:bodyPr/>
                    <a:lstStyle/>
                    <a:p>
                      <a:r>
                        <a:rPr lang="en-US" sz="800" dirty="0">
                          <a:latin typeface="Arial" panose="020B0604020202020204" pitchFamily="34" charset="0"/>
                          <a:cs typeface="Arial" panose="020B0604020202020204" pitchFamily="34" charset="0"/>
                        </a:rPr>
                        <a:t>Minimal traffic</a:t>
                      </a:r>
                    </a:p>
                    <a:p>
                      <a:r>
                        <a:rPr lang="en-US" sz="800" dirty="0">
                          <a:latin typeface="Arial" panose="020B0604020202020204" pitchFamily="34" charset="0"/>
                          <a:cs typeface="Arial" panose="020B0604020202020204" pitchFamily="34" charset="0"/>
                        </a:rPr>
                        <a:t>Call 911 for accidents</a:t>
                      </a:r>
                    </a:p>
                  </a:txBody>
                  <a:tcPr marL="121920" marR="121920"/>
                </a:tc>
                <a:tc>
                  <a:txBody>
                    <a:bodyPr/>
                    <a:lstStyle/>
                    <a:p>
                      <a:r>
                        <a:rPr lang="en-US" sz="800" dirty="0">
                          <a:latin typeface="Arial" panose="020B0604020202020204" pitchFamily="34" charset="0"/>
                          <a:cs typeface="Arial" panose="020B0604020202020204" pitchFamily="34" charset="0"/>
                        </a:rPr>
                        <a:t>May attempt to detour around closed roads</a:t>
                      </a:r>
                    </a:p>
                  </a:txBody>
                  <a:tcPr marL="121920" marR="121920"/>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Commute on roads/detours</a:t>
                      </a:r>
                    </a:p>
                    <a:p>
                      <a:pPr marL="0" marR="0" lvl="0" indent="0" algn="l" defTabSz="914354"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Possible looting</a:t>
                      </a:r>
                    </a:p>
                  </a:txBody>
                  <a:tcPr marL="121920" marR="121920"/>
                </a:tc>
                <a:extLst>
                  <a:ext uri="{0D108BD9-81ED-4DB2-BD59-A6C34878D82A}">
                    <a16:rowId xmlns:a16="http://schemas.microsoft.com/office/drawing/2014/main" val="4142652856"/>
                  </a:ext>
                </a:extLst>
              </a:tr>
            </a:tbl>
          </a:graphicData>
        </a:graphic>
      </p:graphicFrame>
    </p:spTree>
    <p:extLst>
      <p:ext uri="{BB962C8B-B14F-4D97-AF65-F5344CB8AC3E}">
        <p14:creationId xmlns:p14="http://schemas.microsoft.com/office/powerpoint/2010/main" val="889639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7CA9E-1B5F-4C28-A65C-E9ED9226139C}"/>
              </a:ext>
            </a:extLst>
          </p:cNvPr>
          <p:cNvSpPr>
            <a:spLocks noGrp="1"/>
          </p:cNvSpPr>
          <p:nvPr>
            <p:ph type="title"/>
          </p:nvPr>
        </p:nvSpPr>
        <p:spPr/>
        <p:txBody>
          <a:bodyPr/>
          <a:lstStyle/>
          <a:p>
            <a:r>
              <a:rPr lang="en-US" dirty="0"/>
              <a:t>Incident Briefing</a:t>
            </a:r>
          </a:p>
        </p:txBody>
      </p:sp>
      <p:sp>
        <p:nvSpPr>
          <p:cNvPr id="3" name="Content Placeholder 2">
            <a:extLst>
              <a:ext uri="{FF2B5EF4-FFF2-40B4-BE49-F238E27FC236}">
                <a16:creationId xmlns:a16="http://schemas.microsoft.com/office/drawing/2014/main" id="{90D119E3-1968-4F7E-A404-CA8A35BBB807}"/>
              </a:ext>
            </a:extLst>
          </p:cNvPr>
          <p:cNvSpPr>
            <a:spLocks noGrp="1"/>
          </p:cNvSpPr>
          <p:nvPr>
            <p:ph idx="1"/>
          </p:nvPr>
        </p:nvSpPr>
        <p:spPr/>
        <p:txBody>
          <a:bodyPr/>
          <a:lstStyle/>
          <a:p>
            <a:r>
              <a:rPr lang="en-US" dirty="0"/>
              <a:t>A draft ICS Form 201 with planned objectives, activities, organization, and resources</a:t>
            </a:r>
          </a:p>
          <a:p>
            <a:r>
              <a:rPr lang="en-US" dirty="0"/>
              <a:t>Feel free to use format but not form</a:t>
            </a:r>
          </a:p>
        </p:txBody>
      </p:sp>
      <p:pic>
        <p:nvPicPr>
          <p:cNvPr id="5" name="Picture 4">
            <a:extLst>
              <a:ext uri="{FF2B5EF4-FFF2-40B4-BE49-F238E27FC236}">
                <a16:creationId xmlns:a16="http://schemas.microsoft.com/office/drawing/2014/main" id="{A20722F9-3B36-4C81-997A-A51C1393132C}"/>
              </a:ext>
            </a:extLst>
          </p:cNvPr>
          <p:cNvPicPr>
            <a:picLocks noChangeAspect="1"/>
          </p:cNvPicPr>
          <p:nvPr/>
        </p:nvPicPr>
        <p:blipFill>
          <a:blip r:embed="rId2"/>
          <a:stretch>
            <a:fillRect/>
          </a:stretch>
        </p:blipFill>
        <p:spPr>
          <a:xfrm>
            <a:off x="1524000" y="3183828"/>
            <a:ext cx="9144000" cy="2993135"/>
          </a:xfrm>
          <a:prstGeom prst="rect">
            <a:avLst/>
          </a:prstGeom>
        </p:spPr>
      </p:pic>
      <p:sp>
        <p:nvSpPr>
          <p:cNvPr id="6" name="TextBox 5">
            <a:extLst>
              <a:ext uri="{FF2B5EF4-FFF2-40B4-BE49-F238E27FC236}">
                <a16:creationId xmlns:a16="http://schemas.microsoft.com/office/drawing/2014/main" id="{3035E52D-67EF-445B-9750-1894D0A0951B}"/>
              </a:ext>
            </a:extLst>
          </p:cNvPr>
          <p:cNvSpPr txBox="1"/>
          <p:nvPr/>
        </p:nvSpPr>
        <p:spPr>
          <a:xfrm>
            <a:off x="7749301" y="5767383"/>
            <a:ext cx="2806610" cy="954107"/>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400" dirty="0">
                <a:latin typeface="Arial" panose="020B0604020202020204" pitchFamily="34" charset="0"/>
                <a:cs typeface="Arial" panose="020B0604020202020204" pitchFamily="34" charset="0"/>
              </a:rPr>
              <a:t>Incident Briefings are great for planning more detailed or shorter operations that may be complex, but have known resources</a:t>
            </a:r>
          </a:p>
        </p:txBody>
      </p:sp>
      <p:sp>
        <p:nvSpPr>
          <p:cNvPr id="8" name="TextBox 7">
            <a:extLst>
              <a:ext uri="{FF2B5EF4-FFF2-40B4-BE49-F238E27FC236}">
                <a16:creationId xmlns:a16="http://schemas.microsoft.com/office/drawing/2014/main" id="{3115AA12-CCDE-4866-B9E5-0E0E02249719}"/>
              </a:ext>
            </a:extLst>
          </p:cNvPr>
          <p:cNvSpPr txBox="1"/>
          <p:nvPr/>
        </p:nvSpPr>
        <p:spPr>
          <a:xfrm>
            <a:off x="2018809" y="3244334"/>
            <a:ext cx="1236236" cy="369332"/>
          </a:xfrm>
          <a:prstGeom prst="rect">
            <a:avLst/>
          </a:prstGeom>
          <a:solidFill>
            <a:schemeClr val="bg1"/>
          </a:solidFill>
          <a:ln>
            <a:solidFill>
              <a:schemeClr val="tx1"/>
            </a:solidFill>
          </a:ln>
        </p:spPr>
        <p:txBody>
          <a:bodyPr wrap="none" rtlCol="0">
            <a:spAutoFit/>
          </a:bodyPr>
          <a:lstStyle/>
          <a:p>
            <a:r>
              <a:rPr lang="en-US" b="1" dirty="0">
                <a:latin typeface="Arial" panose="020B0604020202020204" pitchFamily="34" charset="0"/>
                <a:cs typeface="Arial" panose="020B0604020202020204" pitchFamily="34" charset="0"/>
              </a:rPr>
              <a:t>Summary</a:t>
            </a:r>
          </a:p>
        </p:txBody>
      </p:sp>
      <p:sp>
        <p:nvSpPr>
          <p:cNvPr id="9" name="TextBox 8">
            <a:extLst>
              <a:ext uri="{FF2B5EF4-FFF2-40B4-BE49-F238E27FC236}">
                <a16:creationId xmlns:a16="http://schemas.microsoft.com/office/drawing/2014/main" id="{4B374EF4-84AC-4E2F-87BD-C817DAC1B324}"/>
              </a:ext>
            </a:extLst>
          </p:cNvPr>
          <p:cNvSpPr txBox="1"/>
          <p:nvPr/>
        </p:nvSpPr>
        <p:spPr>
          <a:xfrm>
            <a:off x="4268236" y="3873790"/>
            <a:ext cx="1351652" cy="369332"/>
          </a:xfrm>
          <a:prstGeom prst="rect">
            <a:avLst/>
          </a:prstGeom>
          <a:solidFill>
            <a:schemeClr val="bg1"/>
          </a:solidFill>
          <a:ln>
            <a:solidFill>
              <a:schemeClr val="tx1"/>
            </a:solidFill>
          </a:ln>
        </p:spPr>
        <p:txBody>
          <a:bodyPr wrap="none" rtlCol="0">
            <a:spAutoFit/>
          </a:bodyPr>
          <a:lstStyle/>
          <a:p>
            <a:r>
              <a:rPr lang="en-US" b="1" dirty="0">
                <a:latin typeface="Arial" panose="020B0604020202020204" pitchFamily="34" charset="0"/>
                <a:cs typeface="Arial" panose="020B0604020202020204" pitchFamily="34" charset="0"/>
              </a:rPr>
              <a:t>Objectives</a:t>
            </a:r>
          </a:p>
        </p:txBody>
      </p:sp>
      <p:sp>
        <p:nvSpPr>
          <p:cNvPr id="10" name="TextBox 9">
            <a:extLst>
              <a:ext uri="{FF2B5EF4-FFF2-40B4-BE49-F238E27FC236}">
                <a16:creationId xmlns:a16="http://schemas.microsoft.com/office/drawing/2014/main" id="{55B676F2-B3B2-4EE7-B3D1-5B03D0594EC5}"/>
              </a:ext>
            </a:extLst>
          </p:cNvPr>
          <p:cNvSpPr txBox="1"/>
          <p:nvPr/>
        </p:nvSpPr>
        <p:spPr>
          <a:xfrm>
            <a:off x="4428536" y="5231993"/>
            <a:ext cx="1031051" cy="369332"/>
          </a:xfrm>
          <a:prstGeom prst="rect">
            <a:avLst/>
          </a:prstGeom>
          <a:solidFill>
            <a:schemeClr val="bg1"/>
          </a:solidFill>
          <a:ln>
            <a:solidFill>
              <a:schemeClr val="tx1"/>
            </a:solidFill>
          </a:ln>
        </p:spPr>
        <p:txBody>
          <a:bodyPr wrap="none" rtlCol="0">
            <a:spAutoFit/>
          </a:bodyPr>
          <a:lstStyle/>
          <a:p>
            <a:r>
              <a:rPr lang="en-US" b="1" dirty="0">
                <a:latin typeface="Arial" panose="020B0604020202020204" pitchFamily="34" charset="0"/>
                <a:cs typeface="Arial" panose="020B0604020202020204" pitchFamily="34" charset="0"/>
              </a:rPr>
              <a:t>Actions</a:t>
            </a:r>
          </a:p>
        </p:txBody>
      </p:sp>
      <p:sp>
        <p:nvSpPr>
          <p:cNvPr id="11" name="TextBox 10">
            <a:extLst>
              <a:ext uri="{FF2B5EF4-FFF2-40B4-BE49-F238E27FC236}">
                <a16:creationId xmlns:a16="http://schemas.microsoft.com/office/drawing/2014/main" id="{2B2F30AE-BE68-4EFC-B0CD-B0A2F19CFBF1}"/>
              </a:ext>
            </a:extLst>
          </p:cNvPr>
          <p:cNvSpPr txBox="1"/>
          <p:nvPr/>
        </p:nvSpPr>
        <p:spPr>
          <a:xfrm>
            <a:off x="6513459" y="4893788"/>
            <a:ext cx="1595309" cy="369332"/>
          </a:xfrm>
          <a:prstGeom prst="rect">
            <a:avLst/>
          </a:prstGeom>
          <a:solidFill>
            <a:schemeClr val="bg1"/>
          </a:solidFill>
          <a:ln>
            <a:solidFill>
              <a:schemeClr val="tx1"/>
            </a:solidFill>
          </a:ln>
        </p:spPr>
        <p:txBody>
          <a:bodyPr wrap="none" rtlCol="0">
            <a:spAutoFit/>
          </a:bodyPr>
          <a:lstStyle/>
          <a:p>
            <a:r>
              <a:rPr lang="en-US" b="1" dirty="0">
                <a:latin typeface="Arial" panose="020B0604020202020204" pitchFamily="34" charset="0"/>
                <a:cs typeface="Arial" panose="020B0604020202020204" pitchFamily="34" charset="0"/>
              </a:rPr>
              <a:t>Organization</a:t>
            </a:r>
          </a:p>
        </p:txBody>
      </p:sp>
      <p:sp>
        <p:nvSpPr>
          <p:cNvPr id="12" name="TextBox 11">
            <a:extLst>
              <a:ext uri="{FF2B5EF4-FFF2-40B4-BE49-F238E27FC236}">
                <a16:creationId xmlns:a16="http://schemas.microsoft.com/office/drawing/2014/main" id="{0771246F-5EBA-4F53-9A20-445173F8DFE6}"/>
              </a:ext>
            </a:extLst>
          </p:cNvPr>
          <p:cNvSpPr txBox="1"/>
          <p:nvPr/>
        </p:nvSpPr>
        <p:spPr>
          <a:xfrm>
            <a:off x="8867234" y="4036070"/>
            <a:ext cx="1364476" cy="369332"/>
          </a:xfrm>
          <a:prstGeom prst="rect">
            <a:avLst/>
          </a:prstGeom>
          <a:solidFill>
            <a:schemeClr val="bg1"/>
          </a:solidFill>
          <a:ln>
            <a:solidFill>
              <a:schemeClr val="tx1"/>
            </a:solidFill>
          </a:ln>
        </p:spPr>
        <p:txBody>
          <a:bodyPr wrap="none" rtlCol="0">
            <a:spAutoFit/>
          </a:bodyPr>
          <a:lstStyle/>
          <a:p>
            <a:r>
              <a:rPr lang="en-US" b="1" dirty="0">
                <a:latin typeface="Arial" panose="020B0604020202020204" pitchFamily="34" charset="0"/>
                <a:cs typeface="Arial" panose="020B0604020202020204" pitchFamily="34" charset="0"/>
              </a:rPr>
              <a:t>Resources</a:t>
            </a:r>
          </a:p>
        </p:txBody>
      </p:sp>
    </p:spTree>
    <p:extLst>
      <p:ext uri="{BB962C8B-B14F-4D97-AF65-F5344CB8AC3E}">
        <p14:creationId xmlns:p14="http://schemas.microsoft.com/office/powerpoint/2010/main" val="580421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ell phone&#10;&#10;Description automatically generated">
            <a:extLst>
              <a:ext uri="{FF2B5EF4-FFF2-40B4-BE49-F238E27FC236}">
                <a16:creationId xmlns:a16="http://schemas.microsoft.com/office/drawing/2014/main" id="{0874AC13-7036-42CE-9750-CD1B7D2EA0BB}"/>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323461" y="-17638"/>
            <a:ext cx="5299789" cy="6858551"/>
          </a:xfrm>
        </p:spPr>
      </p:pic>
      <p:pic>
        <p:nvPicPr>
          <p:cNvPr id="9" name="Content Placeholder 8" descr="A screenshot of a cell phone&#10;&#10;Description automatically generated">
            <a:extLst>
              <a:ext uri="{FF2B5EF4-FFF2-40B4-BE49-F238E27FC236}">
                <a16:creationId xmlns:a16="http://schemas.microsoft.com/office/drawing/2014/main" id="{A39D58A7-7975-44DC-AB89-119C50053543}"/>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568751" y="-17640"/>
            <a:ext cx="5299788" cy="6858550"/>
          </a:xfrm>
        </p:spPr>
      </p:pic>
    </p:spTree>
    <p:extLst>
      <p:ext uri="{BB962C8B-B14F-4D97-AF65-F5344CB8AC3E}">
        <p14:creationId xmlns:p14="http://schemas.microsoft.com/office/powerpoint/2010/main" val="3043029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ell phone&#10;&#10;Description automatically generated">
            <a:extLst>
              <a:ext uri="{FF2B5EF4-FFF2-40B4-BE49-F238E27FC236}">
                <a16:creationId xmlns:a16="http://schemas.microsoft.com/office/drawing/2014/main" id="{CE9F2079-DBE6-4C5E-81F8-6CB09A39B64A}"/>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336063" y="-1332"/>
            <a:ext cx="5300392" cy="6859332"/>
          </a:xfrm>
        </p:spPr>
      </p:pic>
      <p:pic>
        <p:nvPicPr>
          <p:cNvPr id="11" name="Content Placeholder 10" descr="A screenshot of a cell phone&#10;&#10;Description automatically generated">
            <a:extLst>
              <a:ext uri="{FF2B5EF4-FFF2-40B4-BE49-F238E27FC236}">
                <a16:creationId xmlns:a16="http://schemas.microsoft.com/office/drawing/2014/main" id="{E4B65CAF-7546-4347-A94C-F2E6974A2FE9}"/>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555545" y="-1332"/>
            <a:ext cx="5300392" cy="6859332"/>
          </a:xfrm>
        </p:spPr>
      </p:pic>
      <p:sp>
        <p:nvSpPr>
          <p:cNvPr id="12" name="Rectangle 11">
            <a:extLst>
              <a:ext uri="{FF2B5EF4-FFF2-40B4-BE49-F238E27FC236}">
                <a16:creationId xmlns:a16="http://schemas.microsoft.com/office/drawing/2014/main" id="{EF4A1E99-5E07-4317-9221-FE4C09B5DD1D}"/>
              </a:ext>
            </a:extLst>
          </p:cNvPr>
          <p:cNvSpPr/>
          <p:nvPr/>
        </p:nvSpPr>
        <p:spPr>
          <a:xfrm>
            <a:off x="2071077" y="3154798"/>
            <a:ext cx="687753" cy="1198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682A407-B34E-436C-BA70-208744E9F72E}"/>
              </a:ext>
            </a:extLst>
          </p:cNvPr>
          <p:cNvSpPr/>
          <p:nvPr/>
        </p:nvSpPr>
        <p:spPr>
          <a:xfrm>
            <a:off x="1914769" y="3274647"/>
            <a:ext cx="687753" cy="1198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80417A-774B-4C66-8696-3303445EE9EE}"/>
              </a:ext>
            </a:extLst>
          </p:cNvPr>
          <p:cNvSpPr/>
          <p:nvPr/>
        </p:nvSpPr>
        <p:spPr>
          <a:xfrm>
            <a:off x="3806093" y="1200953"/>
            <a:ext cx="1000369" cy="964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589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91A335E2-881A-4169-9B89-8F4C558939DA}"/>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336063" y="-1330"/>
            <a:ext cx="5300392" cy="6859332"/>
          </a:xfrm>
        </p:spPr>
      </p:pic>
      <p:pic>
        <p:nvPicPr>
          <p:cNvPr id="10" name="Content Placeholder 9" descr="A close up of a map&#10;&#10;Description automatically generated">
            <a:extLst>
              <a:ext uri="{FF2B5EF4-FFF2-40B4-BE49-F238E27FC236}">
                <a16:creationId xmlns:a16="http://schemas.microsoft.com/office/drawing/2014/main" id="{A12E75E5-97BC-42B1-AD58-EAB0582282C7}"/>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636455" y="1396198"/>
            <a:ext cx="6555545" cy="4065604"/>
          </a:xfrm>
        </p:spPr>
      </p:pic>
      <p:sp>
        <p:nvSpPr>
          <p:cNvPr id="12" name="Rectangle 11">
            <a:extLst>
              <a:ext uri="{FF2B5EF4-FFF2-40B4-BE49-F238E27FC236}">
                <a16:creationId xmlns:a16="http://schemas.microsoft.com/office/drawing/2014/main" id="{7E1BF933-02F9-404D-93CE-163E262BF6B6}"/>
              </a:ext>
            </a:extLst>
          </p:cNvPr>
          <p:cNvSpPr/>
          <p:nvPr/>
        </p:nvSpPr>
        <p:spPr>
          <a:xfrm>
            <a:off x="1383323" y="3428336"/>
            <a:ext cx="883139" cy="2214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0FC921-7C9C-46E8-AD75-B4324DF6275D}"/>
              </a:ext>
            </a:extLst>
          </p:cNvPr>
          <p:cNvSpPr/>
          <p:nvPr/>
        </p:nvSpPr>
        <p:spPr>
          <a:xfrm>
            <a:off x="2430585" y="3428336"/>
            <a:ext cx="687753" cy="1198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841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47C88-9EB8-466F-BA99-20181E7D05E6}"/>
              </a:ext>
            </a:extLst>
          </p:cNvPr>
          <p:cNvSpPr>
            <a:spLocks noGrp="1"/>
          </p:cNvSpPr>
          <p:nvPr>
            <p:ph type="title"/>
          </p:nvPr>
        </p:nvSpPr>
        <p:spPr/>
        <p:txBody>
          <a:bodyPr/>
          <a:lstStyle/>
          <a:p>
            <a:r>
              <a:rPr lang="en-US" dirty="0"/>
              <a:t>Formal Written Plans</a:t>
            </a:r>
          </a:p>
        </p:txBody>
      </p:sp>
      <p:sp>
        <p:nvSpPr>
          <p:cNvPr id="5" name="Content Placeholder 4">
            <a:extLst>
              <a:ext uri="{FF2B5EF4-FFF2-40B4-BE49-F238E27FC236}">
                <a16:creationId xmlns:a16="http://schemas.microsoft.com/office/drawing/2014/main" id="{379AC3E1-16CC-4049-BCD7-04F7F538FD4A}"/>
              </a:ext>
            </a:extLst>
          </p:cNvPr>
          <p:cNvSpPr>
            <a:spLocks noGrp="1"/>
          </p:cNvSpPr>
          <p:nvPr>
            <p:ph idx="1"/>
          </p:nvPr>
        </p:nvSpPr>
        <p:spPr/>
        <p:txBody>
          <a:bodyPr/>
          <a:lstStyle/>
          <a:p>
            <a:r>
              <a:rPr lang="en-US" dirty="0"/>
              <a:t>A detailed written plan that includes all available relevant information and directions to respond to a specific incident</a:t>
            </a:r>
          </a:p>
          <a:p>
            <a:r>
              <a:rPr lang="en-US" dirty="0"/>
              <a:t>Use any appropriate format</a:t>
            </a:r>
          </a:p>
          <a:p>
            <a:r>
              <a:rPr lang="en-US" dirty="0"/>
              <a:t>May include</a:t>
            </a:r>
          </a:p>
          <a:p>
            <a:pPr lvl="1"/>
            <a:r>
              <a:rPr lang="en-US" dirty="0"/>
              <a:t>Maps and overlays</a:t>
            </a:r>
          </a:p>
          <a:p>
            <a:pPr lvl="1"/>
            <a:r>
              <a:rPr lang="en-US" dirty="0"/>
              <a:t>Reference information (e.g. HAZMAT information)</a:t>
            </a:r>
          </a:p>
          <a:p>
            <a:pPr lvl="1"/>
            <a:r>
              <a:rPr lang="en-US" dirty="0"/>
              <a:t>Supporting organization plans and contacts</a:t>
            </a:r>
          </a:p>
          <a:p>
            <a:pPr lvl="1"/>
            <a:r>
              <a:rPr lang="en-US" dirty="0"/>
              <a:t>Synch Matrix summary</a:t>
            </a:r>
          </a:p>
          <a:p>
            <a:pPr lvl="1"/>
            <a:r>
              <a:rPr lang="en-US" dirty="0"/>
              <a:t>Decision Support Matrix</a:t>
            </a:r>
          </a:p>
          <a:p>
            <a:pPr lvl="1"/>
            <a:r>
              <a:rPr lang="en-US" dirty="0"/>
              <a:t>Implementing Procedures (checklists for specific roles/positions)</a:t>
            </a:r>
          </a:p>
        </p:txBody>
      </p:sp>
      <p:sp>
        <p:nvSpPr>
          <p:cNvPr id="6" name="TextBox 5">
            <a:extLst>
              <a:ext uri="{FF2B5EF4-FFF2-40B4-BE49-F238E27FC236}">
                <a16:creationId xmlns:a16="http://schemas.microsoft.com/office/drawing/2014/main" id="{CB600D57-CC86-4AAB-9140-58166257CF30}"/>
              </a:ext>
            </a:extLst>
          </p:cNvPr>
          <p:cNvSpPr txBox="1"/>
          <p:nvPr/>
        </p:nvSpPr>
        <p:spPr>
          <a:xfrm>
            <a:off x="6817895" y="5979995"/>
            <a:ext cx="3723026" cy="738664"/>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400" dirty="0">
                <a:latin typeface="Arial" panose="020B0604020202020204" pitchFamily="34" charset="0"/>
                <a:cs typeface="Arial" panose="020B0604020202020204" pitchFamily="34" charset="0"/>
              </a:rPr>
              <a:t>Formal written plans are good for significant specific threats, such as fires at an industrial park or closings of a key bridge</a:t>
            </a:r>
          </a:p>
        </p:txBody>
      </p:sp>
    </p:spTree>
    <p:extLst>
      <p:ext uri="{BB962C8B-B14F-4D97-AF65-F5344CB8AC3E}">
        <p14:creationId xmlns:p14="http://schemas.microsoft.com/office/powerpoint/2010/main" val="3388858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88AE8-DC4C-4F57-85D0-EB5CCD0431DA}"/>
              </a:ext>
            </a:extLst>
          </p:cNvPr>
          <p:cNvSpPr>
            <a:spLocks noGrp="1"/>
          </p:cNvSpPr>
          <p:nvPr>
            <p:ph type="title"/>
          </p:nvPr>
        </p:nvSpPr>
        <p:spPr/>
        <p:txBody>
          <a:bodyPr/>
          <a:lstStyle/>
          <a:p>
            <a:r>
              <a:rPr lang="en-US"/>
              <a:t>Plan Maintenance</a:t>
            </a:r>
            <a:endParaRPr lang="en-US" dirty="0"/>
          </a:p>
        </p:txBody>
      </p:sp>
      <p:sp>
        <p:nvSpPr>
          <p:cNvPr id="3" name="Content Placeholder 2">
            <a:extLst>
              <a:ext uri="{FF2B5EF4-FFF2-40B4-BE49-F238E27FC236}">
                <a16:creationId xmlns:a16="http://schemas.microsoft.com/office/drawing/2014/main" id="{8125FBE2-CEBE-4033-B9A0-4A14E6196F97}"/>
              </a:ext>
            </a:extLst>
          </p:cNvPr>
          <p:cNvSpPr>
            <a:spLocks noGrp="1"/>
          </p:cNvSpPr>
          <p:nvPr>
            <p:ph sz="half" idx="1"/>
          </p:nvPr>
        </p:nvSpPr>
        <p:spPr/>
        <p:txBody>
          <a:bodyPr/>
          <a:lstStyle/>
          <a:p>
            <a:r>
              <a:rPr lang="en-US" dirty="0"/>
              <a:t>Practice and evaluate the plan with tabletop, functional, and full-scale exercises.</a:t>
            </a:r>
          </a:p>
          <a:p>
            <a:r>
              <a:rPr lang="en-US" dirty="0"/>
              <a:t>If event is reoccurring, update with lessons learned and input from partners</a:t>
            </a:r>
          </a:p>
        </p:txBody>
      </p:sp>
      <p:pic>
        <p:nvPicPr>
          <p:cNvPr id="6" name="Content Placeholder 5">
            <a:extLst>
              <a:ext uri="{FF2B5EF4-FFF2-40B4-BE49-F238E27FC236}">
                <a16:creationId xmlns:a16="http://schemas.microsoft.com/office/drawing/2014/main" id="{109F9925-280F-42CB-A18F-69026DEC649B}"/>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172200" y="2541794"/>
            <a:ext cx="5181600" cy="2919000"/>
          </a:xfrm>
          <a:prstGeom prst="rect">
            <a:avLst/>
          </a:prstGeom>
        </p:spPr>
      </p:pic>
    </p:spTree>
    <p:extLst>
      <p:ext uri="{BB962C8B-B14F-4D97-AF65-F5344CB8AC3E}">
        <p14:creationId xmlns:p14="http://schemas.microsoft.com/office/powerpoint/2010/main" val="2023108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EC17FB-F394-4E95-8D0F-B6CA393DF324}"/>
              </a:ext>
            </a:extLst>
          </p:cNvPr>
          <p:cNvSpPr>
            <a:spLocks noGrp="1"/>
          </p:cNvSpPr>
          <p:nvPr>
            <p:ph type="title"/>
          </p:nvPr>
        </p:nvSpPr>
        <p:spPr/>
        <p:txBody>
          <a:bodyPr/>
          <a:lstStyle/>
          <a:p>
            <a:r>
              <a:rPr lang="en-US" dirty="0"/>
              <a:t>Harvest Festival 2021: Example</a:t>
            </a:r>
          </a:p>
        </p:txBody>
      </p:sp>
      <p:sp>
        <p:nvSpPr>
          <p:cNvPr id="5" name="Content Placeholder 4">
            <a:extLst>
              <a:ext uri="{FF2B5EF4-FFF2-40B4-BE49-F238E27FC236}">
                <a16:creationId xmlns:a16="http://schemas.microsoft.com/office/drawing/2014/main" id="{8C01CF1B-5B4B-4BD0-84E9-EC2453F53F07}"/>
              </a:ext>
            </a:extLst>
          </p:cNvPr>
          <p:cNvSpPr>
            <a:spLocks noGrp="1"/>
          </p:cNvSpPr>
          <p:nvPr>
            <p:ph idx="1"/>
          </p:nvPr>
        </p:nvSpPr>
        <p:spPr/>
        <p:txBody>
          <a:bodyPr>
            <a:noAutofit/>
          </a:bodyPr>
          <a:lstStyle/>
          <a:p>
            <a:r>
              <a:rPr lang="en-US" sz="2400" dirty="0"/>
              <a:t>New Charity Bike Ride, Carnival, Craft Fair spanning 3 days in October</a:t>
            </a:r>
          </a:p>
          <a:p>
            <a:r>
              <a:rPr lang="en-US" sz="2400" dirty="0"/>
              <a:t>March</a:t>
            </a:r>
          </a:p>
          <a:p>
            <a:pPr lvl="1"/>
            <a:r>
              <a:rPr lang="en-US" sz="2000" dirty="0"/>
              <a:t>Form core planning group</a:t>
            </a:r>
          </a:p>
          <a:p>
            <a:pPr lvl="1"/>
            <a:r>
              <a:rPr lang="en-US" sz="2000" dirty="0"/>
              <a:t>Identify top hazards and desired plans</a:t>
            </a:r>
          </a:p>
          <a:p>
            <a:r>
              <a:rPr lang="en-US" sz="2400" dirty="0"/>
              <a:t>May - Group develops plan draft</a:t>
            </a:r>
          </a:p>
          <a:p>
            <a:r>
              <a:rPr lang="en-US" sz="2400" dirty="0"/>
              <a:t>July - Group briefs Selectboard on plans </a:t>
            </a:r>
          </a:p>
          <a:p>
            <a:r>
              <a:rPr lang="en-US" sz="2400" dirty="0"/>
              <a:t>August - Group reviews and updates plans </a:t>
            </a:r>
          </a:p>
          <a:p>
            <a:r>
              <a:rPr lang="en-US" sz="2400" dirty="0"/>
              <a:t>September – Local plan workshop with all participating agencies</a:t>
            </a:r>
          </a:p>
          <a:p>
            <a:r>
              <a:rPr lang="en-US" sz="2400" dirty="0"/>
              <a:t>October: Event happens without a hitch!</a:t>
            </a:r>
            <a:endParaRPr lang="en-US" sz="2000" dirty="0"/>
          </a:p>
          <a:p>
            <a:r>
              <a:rPr lang="en-US" sz="2400" dirty="0"/>
              <a:t>November: Review event and determine areas for improvement</a:t>
            </a:r>
          </a:p>
        </p:txBody>
      </p:sp>
      <p:sp>
        <p:nvSpPr>
          <p:cNvPr id="11" name="TextBox 10">
            <a:extLst>
              <a:ext uri="{FF2B5EF4-FFF2-40B4-BE49-F238E27FC236}">
                <a16:creationId xmlns:a16="http://schemas.microsoft.com/office/drawing/2014/main" id="{991615AC-E354-436C-9768-B8543EB7E604}"/>
              </a:ext>
            </a:extLst>
          </p:cNvPr>
          <p:cNvSpPr txBox="1"/>
          <p:nvPr/>
        </p:nvSpPr>
        <p:spPr>
          <a:xfrm>
            <a:off x="8651328" y="754359"/>
            <a:ext cx="3180005" cy="646331"/>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dirty="0">
                <a:latin typeface="Arial" panose="020B0604020202020204" pitchFamily="34" charset="0"/>
                <a:cs typeface="Arial" panose="020B0604020202020204" pitchFamily="34" charset="0"/>
              </a:rPr>
              <a:t>This is just an example, not a specific recommendation!</a:t>
            </a:r>
          </a:p>
        </p:txBody>
      </p:sp>
      <p:sp>
        <p:nvSpPr>
          <p:cNvPr id="6" name="TextBox 5">
            <a:extLst>
              <a:ext uri="{FF2B5EF4-FFF2-40B4-BE49-F238E27FC236}">
                <a16:creationId xmlns:a16="http://schemas.microsoft.com/office/drawing/2014/main" id="{B6CBF473-54E9-4E1A-8AFE-6FC5CA9EC871}"/>
              </a:ext>
            </a:extLst>
          </p:cNvPr>
          <p:cNvSpPr txBox="1"/>
          <p:nvPr/>
        </p:nvSpPr>
        <p:spPr>
          <a:xfrm rot="5400000" flipH="1">
            <a:off x="10199143" y="3838580"/>
            <a:ext cx="2433382" cy="830997"/>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200" b="1" dirty="0">
                <a:latin typeface="Arial" panose="020B0604020202020204" pitchFamily="34" charset="0"/>
                <a:cs typeface="Arial" panose="020B0604020202020204" pitchFamily="34" charset="0"/>
              </a:rPr>
              <a:t>Remember: the group should be coordinating plan elements before and after the planning meetings!</a:t>
            </a:r>
          </a:p>
        </p:txBody>
      </p:sp>
    </p:spTree>
    <p:extLst>
      <p:ext uri="{BB962C8B-B14F-4D97-AF65-F5344CB8AC3E}">
        <p14:creationId xmlns:p14="http://schemas.microsoft.com/office/powerpoint/2010/main" val="1559729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471860E-1AB7-4489-8D1B-E791B84561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599" y="3555692"/>
            <a:ext cx="12211197" cy="3299924"/>
          </a:xfrm>
          <a:prstGeom prst="rect">
            <a:avLst/>
          </a:prstGeom>
        </p:spPr>
      </p:pic>
      <p:sp>
        <p:nvSpPr>
          <p:cNvPr id="38916" name="Text Box 6"/>
          <p:cNvSpPr txBox="1">
            <a:spLocks noChangeArrowheads="1"/>
          </p:cNvSpPr>
          <p:nvPr/>
        </p:nvSpPr>
        <p:spPr bwMode="auto">
          <a:xfrm>
            <a:off x="171912" y="476745"/>
            <a:ext cx="592408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pitchFamily="34" charset="0"/>
              </a:defRPr>
            </a:lvl1pPr>
            <a:lvl2pPr marL="742950" indent="-285750" eaLnBrk="0" hangingPunct="0">
              <a:spcBef>
                <a:spcPct val="20000"/>
              </a:spcBef>
              <a:buChar char="–"/>
              <a:defRPr sz="2800">
                <a:solidFill>
                  <a:schemeClr val="bg1"/>
                </a:solidFill>
                <a:latin typeface="Arial" pitchFamily="34" charset="0"/>
              </a:defRPr>
            </a:lvl2pPr>
            <a:lvl3pPr marL="1143000" indent="-228600" eaLnBrk="0" hangingPunct="0">
              <a:spcBef>
                <a:spcPct val="20000"/>
              </a:spcBef>
              <a:defRPr sz="2400">
                <a:solidFill>
                  <a:schemeClr val="bg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Arial" panose="020B0604020202020204"/>
                <a:ea typeface="+mn-ea"/>
                <a:cs typeface="+mn-cs"/>
              </a:rPr>
              <a:t>Richard Cogliano</a:t>
            </a:r>
          </a:p>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Arial" panose="020B0604020202020204"/>
                <a:ea typeface="+mn-ea"/>
                <a:cs typeface="+mn-cs"/>
              </a:rPr>
              <a:t>Southern Regional Coordinator</a:t>
            </a:r>
          </a:p>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Arial" panose="020B0604020202020204"/>
                <a:ea typeface="+mn-ea"/>
                <a:cs typeface="+mn-cs"/>
              </a:rPr>
              <a:t>Vermont Emergency Management </a:t>
            </a:r>
          </a:p>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Arial" panose="020B0604020202020204"/>
                <a:ea typeface="+mn-ea"/>
                <a:cs typeface="+mn-cs"/>
              </a:rPr>
              <a:t>(802) 505-1699 (cell)</a:t>
            </a:r>
          </a:p>
          <a:p>
            <a:pPr marL="0" marR="0" lvl="0" indent="0" algn="l" defTabSz="914400" rtl="0" eaLnBrk="0" fontAlgn="auto" latinLnBrk="0" hangingPunct="0">
              <a:lnSpc>
                <a:spcPct val="100000"/>
              </a:lnSpc>
              <a:spcBef>
                <a:spcPct val="20000"/>
              </a:spcBef>
              <a:spcAft>
                <a:spcPts val="0"/>
              </a:spcAft>
              <a:buClrTx/>
              <a:buSzTx/>
              <a:buFontTx/>
              <a:buNone/>
              <a:tabLst/>
              <a:defRPr/>
            </a:pPr>
            <a:r>
              <a:rPr lang="en-US" sz="2800" dirty="0">
                <a:solidFill>
                  <a:schemeClr val="tx1"/>
                </a:solidFill>
                <a:latin typeface="Arial" panose="020B0604020202020204"/>
              </a:rPr>
              <a:t>(800) 347-0488 (Main Office)</a:t>
            </a:r>
            <a:endParaRPr kumimoji="0" lang="en-US" sz="2800" b="0" i="0" u="none" strike="noStrike" kern="1200" cap="none" spc="0" normalizeH="0" baseline="0" noProof="0" dirty="0">
              <a:ln>
                <a:noFill/>
              </a:ln>
              <a:solidFill>
                <a:schemeClr val="tx1"/>
              </a:solidFill>
              <a:effectLst/>
              <a:uLnTx/>
              <a:uFillTx/>
              <a:latin typeface="Arial" panose="020B0604020202020204"/>
              <a:ea typeface="+mn-ea"/>
              <a:cs typeface="+mn-cs"/>
            </a:endParaRPr>
          </a:p>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effectLst/>
                <a:uLnTx/>
                <a:uFillTx/>
                <a:latin typeface="Arial" panose="020B0604020202020204"/>
                <a:ea typeface="+mn-ea"/>
                <a:cs typeface="+mn-cs"/>
                <a:hlinkClick r:id="rId3"/>
              </a:rPr>
              <a:t>Richard.Cogliano@Vermont.gov</a:t>
            </a:r>
            <a:endParaRPr kumimoji="0" lang="en-US" altLang="en-US" sz="2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grpSp>
        <p:nvGrpSpPr>
          <p:cNvPr id="7" name="Group 6">
            <a:extLst>
              <a:ext uri="{FF2B5EF4-FFF2-40B4-BE49-F238E27FC236}">
                <a16:creationId xmlns:a16="http://schemas.microsoft.com/office/drawing/2014/main" id="{619146EE-6977-4F39-99C5-C5519E43E905}"/>
              </a:ext>
            </a:extLst>
          </p:cNvPr>
          <p:cNvGrpSpPr/>
          <p:nvPr/>
        </p:nvGrpSpPr>
        <p:grpSpPr>
          <a:xfrm>
            <a:off x="3535683" y="-10724"/>
            <a:ext cx="8333969" cy="5597578"/>
            <a:chOff x="3021877" y="-436839"/>
            <a:chExt cx="8333969" cy="5597578"/>
          </a:xfrm>
        </p:grpSpPr>
        <p:sp>
          <p:nvSpPr>
            <p:cNvPr id="4" name="Flowchart: Extract 9">
              <a:extLst>
                <a:ext uri="{FF2B5EF4-FFF2-40B4-BE49-F238E27FC236}">
                  <a16:creationId xmlns:a16="http://schemas.microsoft.com/office/drawing/2014/main" id="{EB61A4E6-03D4-41A4-823E-995FDBDC037F}"/>
                </a:ext>
              </a:extLst>
            </p:cNvPr>
            <p:cNvSpPr/>
            <p:nvPr/>
          </p:nvSpPr>
          <p:spPr>
            <a:xfrm rot="14519378">
              <a:off x="4382447" y="-159473"/>
              <a:ext cx="3959642" cy="6680781"/>
            </a:xfrm>
            <a:custGeom>
              <a:avLst/>
              <a:gdLst>
                <a:gd name="connsiteX0" fmla="*/ 0 w 10000"/>
                <a:gd name="connsiteY0" fmla="*/ 10000 h 10000"/>
                <a:gd name="connsiteX1" fmla="*/ 5000 w 10000"/>
                <a:gd name="connsiteY1" fmla="*/ 0 h 10000"/>
                <a:gd name="connsiteX2" fmla="*/ 10000 w 10000"/>
                <a:gd name="connsiteY2" fmla="*/ 10000 h 10000"/>
                <a:gd name="connsiteX3" fmla="*/ 0 w 10000"/>
                <a:gd name="connsiteY3" fmla="*/ 10000 h 10000"/>
                <a:gd name="connsiteX0" fmla="*/ 0 w 10155"/>
                <a:gd name="connsiteY0" fmla="*/ 10000 h 10000"/>
                <a:gd name="connsiteX1" fmla="*/ 5000 w 10155"/>
                <a:gd name="connsiteY1" fmla="*/ 0 h 10000"/>
                <a:gd name="connsiteX2" fmla="*/ 10155 w 10155"/>
                <a:gd name="connsiteY2" fmla="*/ 9776 h 10000"/>
                <a:gd name="connsiteX3" fmla="*/ 0 w 10155"/>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155" h="10000">
                  <a:moveTo>
                    <a:pt x="0" y="10000"/>
                  </a:moveTo>
                  <a:lnTo>
                    <a:pt x="5000" y="0"/>
                  </a:lnTo>
                  <a:lnTo>
                    <a:pt x="10155" y="9776"/>
                  </a:lnTo>
                  <a:lnTo>
                    <a:pt x="0" y="1000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AB0A5C1-0DBF-4047-8431-E7E8EF6E83E2}"/>
                </a:ext>
              </a:extLst>
            </p:cNvPr>
            <p:cNvSpPr/>
            <p:nvPr/>
          </p:nvSpPr>
          <p:spPr>
            <a:xfrm>
              <a:off x="7398988" y="-436839"/>
              <a:ext cx="3956858" cy="3998421"/>
            </a:xfrm>
            <a:prstGeom prst="ellipse">
              <a:avLst/>
            </a:prstGeom>
            <a:solidFill>
              <a:srgbClr val="FFFF00"/>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D2EB750-68A4-47CC-8516-A0095024255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76193" y="667045"/>
              <a:ext cx="3602448" cy="1924435"/>
            </a:xfrm>
            <a:prstGeom prst="rect">
              <a:avLst/>
            </a:prstGeom>
            <a:scene3d>
              <a:camera prst="isometricLeftDown"/>
              <a:lightRig rig="threePt" dir="t"/>
            </a:scene3d>
          </p:spPr>
        </p:pic>
      </p:grpSp>
    </p:spTree>
    <p:extLst>
      <p:ext uri="{BB962C8B-B14F-4D97-AF65-F5344CB8AC3E}">
        <p14:creationId xmlns:p14="http://schemas.microsoft.com/office/powerpoint/2010/main" val="1222190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2EF7F-BE2B-49FE-8180-B130384567A0}"/>
              </a:ext>
            </a:extLst>
          </p:cNvPr>
          <p:cNvSpPr>
            <a:spLocks noGrp="1"/>
          </p:cNvSpPr>
          <p:nvPr>
            <p:ph type="title"/>
          </p:nvPr>
        </p:nvSpPr>
        <p:spPr/>
        <p:txBody>
          <a:bodyPr/>
          <a:lstStyle/>
          <a:p>
            <a:r>
              <a:rPr lang="en-US" dirty="0"/>
              <a:t>Discussion Topics</a:t>
            </a:r>
          </a:p>
        </p:txBody>
      </p:sp>
      <p:sp>
        <p:nvSpPr>
          <p:cNvPr id="3" name="Content Placeholder 2">
            <a:extLst>
              <a:ext uri="{FF2B5EF4-FFF2-40B4-BE49-F238E27FC236}">
                <a16:creationId xmlns:a16="http://schemas.microsoft.com/office/drawing/2014/main" id="{33FB0860-0C27-4C2F-886D-D92296ADC51F}"/>
              </a:ext>
            </a:extLst>
          </p:cNvPr>
          <p:cNvSpPr>
            <a:spLocks noGrp="1"/>
          </p:cNvSpPr>
          <p:nvPr>
            <p:ph idx="1"/>
          </p:nvPr>
        </p:nvSpPr>
        <p:spPr/>
        <p:txBody>
          <a:bodyPr/>
          <a:lstStyle/>
          <a:p>
            <a:r>
              <a:rPr lang="en-US" dirty="0"/>
              <a:t>What are event emergencies</a:t>
            </a:r>
          </a:p>
          <a:p>
            <a:r>
              <a:rPr lang="en-US" dirty="0"/>
              <a:t>Who can help up plan for the worst?</a:t>
            </a:r>
          </a:p>
          <a:p>
            <a:r>
              <a:rPr lang="en-US" dirty="0"/>
              <a:t>Developing a plan</a:t>
            </a:r>
          </a:p>
        </p:txBody>
      </p:sp>
    </p:spTree>
    <p:extLst>
      <p:ext uri="{BB962C8B-B14F-4D97-AF65-F5344CB8AC3E}">
        <p14:creationId xmlns:p14="http://schemas.microsoft.com/office/powerpoint/2010/main" val="6862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53B79-DA98-42B7-B2BE-1E0ED9AC02B3}"/>
              </a:ext>
            </a:extLst>
          </p:cNvPr>
          <p:cNvSpPr>
            <a:spLocks noGrp="1"/>
          </p:cNvSpPr>
          <p:nvPr>
            <p:ph type="title"/>
          </p:nvPr>
        </p:nvSpPr>
        <p:spPr/>
        <p:txBody>
          <a:bodyPr/>
          <a:lstStyle/>
          <a:p>
            <a:r>
              <a:rPr lang="en-US" dirty="0"/>
              <a:t>What are event Emergencies?</a:t>
            </a:r>
          </a:p>
        </p:txBody>
      </p:sp>
      <p:sp>
        <p:nvSpPr>
          <p:cNvPr id="3" name="Content Placeholder 2">
            <a:extLst>
              <a:ext uri="{FF2B5EF4-FFF2-40B4-BE49-F238E27FC236}">
                <a16:creationId xmlns:a16="http://schemas.microsoft.com/office/drawing/2014/main" id="{D6E8D2B4-CEDB-401C-BD01-396A8B12A30D}"/>
              </a:ext>
            </a:extLst>
          </p:cNvPr>
          <p:cNvSpPr>
            <a:spLocks noGrp="1"/>
          </p:cNvSpPr>
          <p:nvPr>
            <p:ph idx="1"/>
          </p:nvPr>
        </p:nvSpPr>
        <p:spPr/>
        <p:txBody>
          <a:bodyPr/>
          <a:lstStyle/>
          <a:p>
            <a:r>
              <a:rPr lang="en-US" dirty="0"/>
              <a:t>Think of the events you have planned or attended, from small group retreats to large brew fests, rallies, or rides. </a:t>
            </a:r>
          </a:p>
          <a:p>
            <a:r>
              <a:rPr lang="en-US" dirty="0"/>
              <a:t>Think about the times you have had to rely on emergency services</a:t>
            </a:r>
          </a:p>
          <a:p>
            <a:r>
              <a:rPr lang="en-US" dirty="0"/>
              <a:t>Think about the times you may have had to cancel due to extenuating circumstances.</a:t>
            </a:r>
          </a:p>
          <a:p>
            <a:endParaRPr lang="en-US" dirty="0"/>
          </a:p>
          <a:p>
            <a:r>
              <a:rPr lang="en-US" dirty="0"/>
              <a:t>What things come to mind when you hear the term “event emergencies?”</a:t>
            </a:r>
          </a:p>
        </p:txBody>
      </p:sp>
    </p:spTree>
    <p:extLst>
      <p:ext uri="{BB962C8B-B14F-4D97-AF65-F5344CB8AC3E}">
        <p14:creationId xmlns:p14="http://schemas.microsoft.com/office/powerpoint/2010/main" val="388835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53B79-DA98-42B7-B2BE-1E0ED9AC02B3}"/>
              </a:ext>
            </a:extLst>
          </p:cNvPr>
          <p:cNvSpPr>
            <a:spLocks noGrp="1"/>
          </p:cNvSpPr>
          <p:nvPr>
            <p:ph type="title"/>
          </p:nvPr>
        </p:nvSpPr>
        <p:spPr/>
        <p:txBody>
          <a:bodyPr/>
          <a:lstStyle/>
          <a:p>
            <a:r>
              <a:rPr lang="en-US" dirty="0"/>
              <a:t>What are event Emergencies?</a:t>
            </a:r>
          </a:p>
        </p:txBody>
      </p:sp>
      <p:sp>
        <p:nvSpPr>
          <p:cNvPr id="3" name="Content Placeholder 2">
            <a:extLst>
              <a:ext uri="{FF2B5EF4-FFF2-40B4-BE49-F238E27FC236}">
                <a16:creationId xmlns:a16="http://schemas.microsoft.com/office/drawing/2014/main" id="{D6E8D2B4-CEDB-401C-BD01-396A8B12A30D}"/>
              </a:ext>
            </a:extLst>
          </p:cNvPr>
          <p:cNvSpPr>
            <a:spLocks noGrp="1"/>
          </p:cNvSpPr>
          <p:nvPr>
            <p:ph idx="1"/>
          </p:nvPr>
        </p:nvSpPr>
        <p:spPr/>
        <p:txBody>
          <a:bodyPr/>
          <a:lstStyle/>
          <a:p>
            <a:r>
              <a:rPr lang="en-US" dirty="0"/>
              <a:t>Medical Emergencies – Health; allergic; slips, trips, falls; </a:t>
            </a:r>
            <a:r>
              <a:rPr lang="en-US" dirty="0" err="1"/>
              <a:t>etc</a:t>
            </a:r>
            <a:endParaRPr lang="en-US" dirty="0"/>
          </a:p>
          <a:p>
            <a:r>
              <a:rPr lang="en-US" dirty="0"/>
              <a:t>Weather – Rain, wind, tornado, snow, etc. </a:t>
            </a:r>
          </a:p>
          <a:p>
            <a:r>
              <a:rPr lang="en-US" dirty="0"/>
              <a:t>Outside Influence – Road closure, power outage, nearby fire/hazmat</a:t>
            </a:r>
          </a:p>
          <a:p>
            <a:r>
              <a:rPr lang="en-US" dirty="0"/>
              <a:t>Bad Actor – Terrorism, mass shooting, bomb threat</a:t>
            </a:r>
          </a:p>
        </p:txBody>
      </p:sp>
    </p:spTree>
    <p:extLst>
      <p:ext uri="{BB962C8B-B14F-4D97-AF65-F5344CB8AC3E}">
        <p14:creationId xmlns:p14="http://schemas.microsoft.com/office/powerpoint/2010/main" val="4290035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46849-FF80-489D-84BC-54F41FB0FEB1}"/>
              </a:ext>
            </a:extLst>
          </p:cNvPr>
          <p:cNvSpPr>
            <a:spLocks noGrp="1"/>
          </p:cNvSpPr>
          <p:nvPr>
            <p:ph type="title"/>
          </p:nvPr>
        </p:nvSpPr>
        <p:spPr/>
        <p:txBody>
          <a:bodyPr/>
          <a:lstStyle/>
          <a:p>
            <a:r>
              <a:rPr lang="en-US" dirty="0"/>
              <a:t>Planning Partners</a:t>
            </a:r>
          </a:p>
        </p:txBody>
      </p:sp>
      <p:sp>
        <p:nvSpPr>
          <p:cNvPr id="3" name="Content Placeholder 2">
            <a:extLst>
              <a:ext uri="{FF2B5EF4-FFF2-40B4-BE49-F238E27FC236}">
                <a16:creationId xmlns:a16="http://schemas.microsoft.com/office/drawing/2014/main" id="{C502B2A3-0356-475A-8B4E-E2EA0753DDA2}"/>
              </a:ext>
            </a:extLst>
          </p:cNvPr>
          <p:cNvSpPr>
            <a:spLocks noGrp="1"/>
          </p:cNvSpPr>
          <p:nvPr>
            <p:ph idx="1"/>
          </p:nvPr>
        </p:nvSpPr>
        <p:spPr/>
        <p:txBody>
          <a:bodyPr/>
          <a:lstStyle/>
          <a:p>
            <a:r>
              <a:rPr lang="en-US" dirty="0"/>
              <a:t>Now that we have a baseline of emergencies we want to plan for, we need to determine who will help us prepare.</a:t>
            </a:r>
          </a:p>
          <a:p>
            <a:r>
              <a:rPr lang="en-US" dirty="0"/>
              <a:t>Pick one of the scenarios we were just talking about</a:t>
            </a:r>
          </a:p>
          <a:p>
            <a:r>
              <a:rPr lang="en-US" dirty="0"/>
              <a:t>Think about who you would need assistance from if that happened at your event</a:t>
            </a:r>
          </a:p>
          <a:p>
            <a:endParaRPr lang="en-US" dirty="0"/>
          </a:p>
        </p:txBody>
      </p:sp>
    </p:spTree>
    <p:extLst>
      <p:ext uri="{BB962C8B-B14F-4D97-AF65-F5344CB8AC3E}">
        <p14:creationId xmlns:p14="http://schemas.microsoft.com/office/powerpoint/2010/main" val="3985417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46849-FF80-489D-84BC-54F41FB0FEB1}"/>
              </a:ext>
            </a:extLst>
          </p:cNvPr>
          <p:cNvSpPr>
            <a:spLocks noGrp="1"/>
          </p:cNvSpPr>
          <p:nvPr>
            <p:ph type="title"/>
          </p:nvPr>
        </p:nvSpPr>
        <p:spPr/>
        <p:txBody>
          <a:bodyPr/>
          <a:lstStyle/>
          <a:p>
            <a:r>
              <a:rPr lang="en-US" dirty="0"/>
              <a:t>Planning Partners</a:t>
            </a:r>
          </a:p>
        </p:txBody>
      </p:sp>
      <p:sp>
        <p:nvSpPr>
          <p:cNvPr id="3" name="Content Placeholder 2">
            <a:extLst>
              <a:ext uri="{FF2B5EF4-FFF2-40B4-BE49-F238E27FC236}">
                <a16:creationId xmlns:a16="http://schemas.microsoft.com/office/drawing/2014/main" id="{C502B2A3-0356-475A-8B4E-E2EA0753DDA2}"/>
              </a:ext>
            </a:extLst>
          </p:cNvPr>
          <p:cNvSpPr>
            <a:spLocks noGrp="1"/>
          </p:cNvSpPr>
          <p:nvPr>
            <p:ph idx="1"/>
          </p:nvPr>
        </p:nvSpPr>
        <p:spPr/>
        <p:txBody>
          <a:bodyPr/>
          <a:lstStyle/>
          <a:p>
            <a:r>
              <a:rPr lang="en-US" dirty="0"/>
              <a:t>Local Fire Department</a:t>
            </a:r>
          </a:p>
          <a:p>
            <a:r>
              <a:rPr lang="en-US" dirty="0"/>
              <a:t>Rescue Squad or Ambulance</a:t>
            </a:r>
          </a:p>
          <a:p>
            <a:r>
              <a:rPr lang="en-US" dirty="0"/>
              <a:t>Local Law Enforcement, County Sheriff, Vermont State Police</a:t>
            </a:r>
          </a:p>
          <a:p>
            <a:r>
              <a:rPr lang="en-US" dirty="0"/>
              <a:t>Town Selectboard or Governing Body</a:t>
            </a:r>
          </a:p>
          <a:p>
            <a:r>
              <a:rPr lang="en-US" dirty="0"/>
              <a:t>Town Emergency Management Director</a:t>
            </a:r>
          </a:p>
          <a:p>
            <a:r>
              <a:rPr lang="en-US" dirty="0"/>
              <a:t>National Weather Service</a:t>
            </a:r>
          </a:p>
          <a:p>
            <a:endParaRPr lang="en-US" dirty="0"/>
          </a:p>
        </p:txBody>
      </p:sp>
    </p:spTree>
    <p:extLst>
      <p:ext uri="{BB962C8B-B14F-4D97-AF65-F5344CB8AC3E}">
        <p14:creationId xmlns:p14="http://schemas.microsoft.com/office/powerpoint/2010/main" val="2248590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CB6747-A7F8-44F3-BCD5-9FB512381A2A}"/>
              </a:ext>
            </a:extLst>
          </p:cNvPr>
          <p:cNvSpPr>
            <a:spLocks noGrp="1"/>
          </p:cNvSpPr>
          <p:nvPr>
            <p:ph type="title"/>
          </p:nvPr>
        </p:nvSpPr>
        <p:spPr/>
        <p:txBody>
          <a:bodyPr/>
          <a:lstStyle/>
          <a:p>
            <a:r>
              <a:rPr lang="en-US" dirty="0"/>
              <a:t>Fire/Police/EMS</a:t>
            </a:r>
          </a:p>
        </p:txBody>
      </p:sp>
      <p:sp>
        <p:nvSpPr>
          <p:cNvPr id="5" name="Content Placeholder 4">
            <a:extLst>
              <a:ext uri="{FF2B5EF4-FFF2-40B4-BE49-F238E27FC236}">
                <a16:creationId xmlns:a16="http://schemas.microsoft.com/office/drawing/2014/main" id="{3B3AD36A-04C3-48EB-9B55-1DB971596EF4}"/>
              </a:ext>
            </a:extLst>
          </p:cNvPr>
          <p:cNvSpPr>
            <a:spLocks noGrp="1"/>
          </p:cNvSpPr>
          <p:nvPr>
            <p:ph sz="half" idx="1"/>
          </p:nvPr>
        </p:nvSpPr>
        <p:spPr/>
        <p:txBody>
          <a:bodyPr/>
          <a:lstStyle/>
          <a:p>
            <a:r>
              <a:rPr lang="en-US" dirty="0"/>
              <a:t>Do they have the right resources for the event?</a:t>
            </a:r>
          </a:p>
          <a:p>
            <a:pPr lvl="1"/>
            <a:r>
              <a:rPr lang="en-US" dirty="0"/>
              <a:t>Off Road? Personnel? </a:t>
            </a:r>
          </a:p>
          <a:p>
            <a:r>
              <a:rPr lang="en-US" dirty="0"/>
              <a:t>What needs do they have of you?</a:t>
            </a:r>
          </a:p>
          <a:p>
            <a:pPr lvl="1"/>
            <a:r>
              <a:rPr lang="en-US" dirty="0"/>
              <a:t>Contact info, radio frequencies, access to venue</a:t>
            </a:r>
          </a:p>
          <a:p>
            <a:r>
              <a:rPr lang="en-US" dirty="0"/>
              <a:t>What do you need from them?</a:t>
            </a:r>
          </a:p>
          <a:p>
            <a:pPr lvl="1"/>
            <a:r>
              <a:rPr lang="en-US" dirty="0"/>
              <a:t>Inspections, standby, input into plan</a:t>
            </a:r>
          </a:p>
        </p:txBody>
      </p:sp>
      <p:pic>
        <p:nvPicPr>
          <p:cNvPr id="7" name="Content Placeholder 6">
            <a:extLst>
              <a:ext uri="{FF2B5EF4-FFF2-40B4-BE49-F238E27FC236}">
                <a16:creationId xmlns:a16="http://schemas.microsoft.com/office/drawing/2014/main" id="{A65155CE-81A8-4243-9AA2-7C3AF9A4AF6C}"/>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172200" y="2274094"/>
            <a:ext cx="5181600" cy="3454399"/>
          </a:xfrm>
          <a:prstGeom prst="rect">
            <a:avLst/>
          </a:prstGeom>
        </p:spPr>
      </p:pic>
    </p:spTree>
    <p:extLst>
      <p:ext uri="{BB962C8B-B14F-4D97-AF65-F5344CB8AC3E}">
        <p14:creationId xmlns:p14="http://schemas.microsoft.com/office/powerpoint/2010/main" val="1711657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B5381-0D21-49D1-8DCB-6C4EDABE1B1E}"/>
              </a:ext>
            </a:extLst>
          </p:cNvPr>
          <p:cNvSpPr>
            <a:spLocks noGrp="1"/>
          </p:cNvSpPr>
          <p:nvPr>
            <p:ph type="title"/>
          </p:nvPr>
        </p:nvSpPr>
        <p:spPr/>
        <p:txBody>
          <a:bodyPr/>
          <a:lstStyle/>
          <a:p>
            <a:r>
              <a:rPr lang="en-US" dirty="0"/>
              <a:t>Town Government/Emergency Management</a:t>
            </a:r>
          </a:p>
        </p:txBody>
      </p:sp>
      <p:sp>
        <p:nvSpPr>
          <p:cNvPr id="3" name="Content Placeholder 2">
            <a:extLst>
              <a:ext uri="{FF2B5EF4-FFF2-40B4-BE49-F238E27FC236}">
                <a16:creationId xmlns:a16="http://schemas.microsoft.com/office/drawing/2014/main" id="{AC5B70A1-F13B-482C-B787-7B6B079753AC}"/>
              </a:ext>
            </a:extLst>
          </p:cNvPr>
          <p:cNvSpPr>
            <a:spLocks noGrp="1"/>
          </p:cNvSpPr>
          <p:nvPr>
            <p:ph idx="1"/>
          </p:nvPr>
        </p:nvSpPr>
        <p:spPr/>
        <p:txBody>
          <a:bodyPr/>
          <a:lstStyle/>
          <a:p>
            <a:r>
              <a:rPr lang="en-US" dirty="0"/>
              <a:t>Do you have the right permits?</a:t>
            </a:r>
          </a:p>
          <a:p>
            <a:r>
              <a:rPr lang="en-US" dirty="0"/>
              <a:t>Are there concerns with local residents?</a:t>
            </a:r>
          </a:p>
          <a:p>
            <a:r>
              <a:rPr lang="en-US" dirty="0"/>
              <a:t>Does a local EOC need to open for broader coordination?</a:t>
            </a:r>
          </a:p>
          <a:p>
            <a:r>
              <a:rPr lang="en-US" dirty="0"/>
              <a:t>Does the State of Vermont need to be involved?</a:t>
            </a:r>
          </a:p>
        </p:txBody>
      </p:sp>
    </p:spTree>
    <p:extLst>
      <p:ext uri="{BB962C8B-B14F-4D97-AF65-F5344CB8AC3E}">
        <p14:creationId xmlns:p14="http://schemas.microsoft.com/office/powerpoint/2010/main" val="719234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4E49AD8503664DB8EB793491ACD412" ma:contentTypeVersion="15" ma:contentTypeDescription="Create a new document." ma:contentTypeScope="" ma:versionID="7f19fb8c3a570200c542f3015993d968">
  <xsd:schema xmlns:xsd="http://www.w3.org/2001/XMLSchema" xmlns:xs="http://www.w3.org/2001/XMLSchema" xmlns:p="http://schemas.microsoft.com/office/2006/metadata/properties" xmlns:ns1="http://schemas.microsoft.com/sharepoint/v3" xmlns:ns3="e78e864f-5036-4cef-80da-b3a66a0ac7a5" xmlns:ns4="7908d533-1341-4803-8d57-cada73ea2a4b" targetNamespace="http://schemas.microsoft.com/office/2006/metadata/properties" ma:root="true" ma:fieldsID="71e249afb1791351ee9b8834a0503814" ns1:_="" ns3:_="" ns4:_="">
    <xsd:import namespace="http://schemas.microsoft.com/sharepoint/v3"/>
    <xsd:import namespace="e78e864f-5036-4cef-80da-b3a66a0ac7a5"/>
    <xsd:import namespace="7908d533-1341-4803-8d57-cada73ea2a4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OCR" minOccurs="0"/>
                <xsd:element ref="ns3:MediaServiceLocation"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8e864f-5036-4cef-80da-b3a66a0ac7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08d533-1341-4803-8d57-cada73ea2a4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2FA3B4-C00D-427F-A05F-615B590A2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78e864f-5036-4cef-80da-b3a66a0ac7a5"/>
    <ds:schemaRef ds:uri="7908d533-1341-4803-8d57-cada73ea2a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E534BA-3B68-45A5-8B97-C5CAD18D0429}">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C2484363-CA96-4834-B5AA-5392006785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1513</TotalTime>
  <Words>2019</Words>
  <Application>Microsoft Office PowerPoint</Application>
  <PresentationFormat>Widescreen</PresentationFormat>
  <Paragraphs>338</Paragraphs>
  <Slides>29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Planning for Event Emergencies</vt:lpstr>
      <vt:lpstr>About Rich</vt:lpstr>
      <vt:lpstr>Discussion Topics</vt:lpstr>
      <vt:lpstr>What are event Emergencies?</vt:lpstr>
      <vt:lpstr>What are event Emergencies?</vt:lpstr>
      <vt:lpstr>Planning Partners</vt:lpstr>
      <vt:lpstr>Planning Partners</vt:lpstr>
      <vt:lpstr>Fire/Police/EMS</vt:lpstr>
      <vt:lpstr>Town Government/Emergency Management</vt:lpstr>
      <vt:lpstr>Others</vt:lpstr>
      <vt:lpstr>Planning for Emergencies</vt:lpstr>
      <vt:lpstr>Form Team</vt:lpstr>
      <vt:lpstr>Understand Situation</vt:lpstr>
      <vt:lpstr>Determine Goals</vt:lpstr>
      <vt:lpstr>Plan Development</vt:lpstr>
      <vt:lpstr>Plan Formats</vt:lpstr>
      <vt:lpstr>Checklist</vt:lpstr>
      <vt:lpstr>Decision Support Matrix</vt:lpstr>
      <vt:lpstr>Decision Support Matrix Example</vt:lpstr>
      <vt:lpstr>Synchronization Matrix</vt:lpstr>
      <vt:lpstr>Synch Matrix Example</vt:lpstr>
      <vt:lpstr>Incident Briefing</vt:lpstr>
      <vt:lpstr>PowerPoint Presentation</vt:lpstr>
      <vt:lpstr>PowerPoint Presentation</vt:lpstr>
      <vt:lpstr>PowerPoint Presentation</vt:lpstr>
      <vt:lpstr>Formal Written Plans</vt:lpstr>
      <vt:lpstr>Plan Maintenance</vt:lpstr>
      <vt:lpstr>Harvest Festival 2021: Example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Cogliano, Richard</dc:creator>
  <cp:lastModifiedBy> </cp:lastModifiedBy>
  <cp:revision>2</cp:revision>
  <dcterms:created xsi:type="dcterms:W3CDTF">2020-09-16T16:37:33Z</dcterms:created>
  <dcterms:modified xsi:type="dcterms:W3CDTF">2020-09-21T12:39:53Z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0x010100684E49AD8503664DB8EB793491ACD412</vt:lpwstr>
  </property>
</Properties>
</file>