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2F3_A098AF21.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680" r:id="rId6"/>
  </p:sldMasterIdLst>
  <p:notesMasterIdLst>
    <p:notesMasterId r:id="rId57"/>
  </p:notesMasterIdLst>
  <p:sldIdLst>
    <p:sldId id="259" r:id="rId7"/>
    <p:sldId id="759" r:id="rId8"/>
    <p:sldId id="761" r:id="rId9"/>
    <p:sldId id="763" r:id="rId10"/>
    <p:sldId id="799" r:id="rId11"/>
    <p:sldId id="750" r:id="rId12"/>
    <p:sldId id="358" r:id="rId13"/>
    <p:sldId id="376" r:id="rId14"/>
    <p:sldId id="383" r:id="rId15"/>
    <p:sldId id="755" r:id="rId16"/>
    <p:sldId id="752" r:id="rId17"/>
    <p:sldId id="765" r:id="rId18"/>
    <p:sldId id="795" r:id="rId19"/>
    <p:sldId id="796" r:id="rId20"/>
    <p:sldId id="794" r:id="rId21"/>
    <p:sldId id="798" r:id="rId22"/>
    <p:sldId id="815" r:id="rId23"/>
    <p:sldId id="801" r:id="rId24"/>
    <p:sldId id="806" r:id="rId25"/>
    <p:sldId id="832" r:id="rId26"/>
    <p:sldId id="803" r:id="rId27"/>
    <p:sldId id="831" r:id="rId28"/>
    <p:sldId id="804" r:id="rId29"/>
    <p:sldId id="802" r:id="rId30"/>
    <p:sldId id="805" r:id="rId31"/>
    <p:sldId id="807" r:id="rId32"/>
    <p:sldId id="809" r:id="rId33"/>
    <p:sldId id="810" r:id="rId34"/>
    <p:sldId id="811" r:id="rId35"/>
    <p:sldId id="812" r:id="rId36"/>
    <p:sldId id="813" r:id="rId37"/>
    <p:sldId id="814" r:id="rId38"/>
    <p:sldId id="816" r:id="rId39"/>
    <p:sldId id="817" r:id="rId40"/>
    <p:sldId id="800" r:id="rId41"/>
    <p:sldId id="818" r:id="rId42"/>
    <p:sldId id="819" r:id="rId43"/>
    <p:sldId id="820" r:id="rId44"/>
    <p:sldId id="821" r:id="rId45"/>
    <p:sldId id="822" r:id="rId46"/>
    <p:sldId id="823" r:id="rId47"/>
    <p:sldId id="830" r:id="rId48"/>
    <p:sldId id="756" r:id="rId49"/>
    <p:sldId id="825" r:id="rId50"/>
    <p:sldId id="826" r:id="rId51"/>
    <p:sldId id="827" r:id="rId52"/>
    <p:sldId id="828" r:id="rId53"/>
    <p:sldId id="829" r:id="rId54"/>
    <p:sldId id="824" r:id="rId55"/>
    <p:sldId id="378"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6CEE61-2A6C-1048-994C-554672B129ED}" name="Bass, Jackita D" initials="BJD" userId="S::jackita.bass@HQ.DHS.GOV::e6ff6769-dfbc-4546-a8c0-e0baaa97cf7b" providerId="AD"/>
  <p188:author id="{66F4DD9D-11B9-D44D-89FC-95DFB122A473}" name="KUNTZ, ANNA" initials="KA" userId="S::ANNA.KUNTZ@hq.dhs.gov::eb3895db-7508-4e5c-a13a-550d078270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erichs, Rebecca" initials="FR" lastIdx="29" clrIdx="0">
    <p:extLst>
      <p:ext uri="{19B8F6BF-5375-455C-9EA6-DF929625EA0E}">
        <p15:presenceInfo xmlns:p15="http://schemas.microsoft.com/office/powerpoint/2012/main" userId="S::rebecca.frerichs@hq.dhs.gov::4d50b006-14ea-46e2-a9fb-8745cb3a3b1f" providerId="AD"/>
      </p:ext>
    </p:extLst>
  </p:cmAuthor>
  <p:cmAuthor id="2" name="Kevin" initials="K" lastIdx="1" clrIdx="1">
    <p:extLst>
      <p:ext uri="{19B8F6BF-5375-455C-9EA6-DF929625EA0E}">
        <p15:presenceInfo xmlns:p15="http://schemas.microsoft.com/office/powerpoint/2012/main" userId="S::Kevin.Peters@HQ.DHS.GOV::73f5836e-9a9d-4968-9161-dc368126d510" providerId="AD"/>
      </p:ext>
    </p:extLst>
  </p:cmAuthor>
  <p:cmAuthor id="3" name="GARFINKEL, RYAN" initials="GR" lastIdx="5" clrIdx="2">
    <p:extLst>
      <p:ext uri="{19B8F6BF-5375-455C-9EA6-DF929625EA0E}">
        <p15:presenceInfo xmlns:p15="http://schemas.microsoft.com/office/powerpoint/2012/main" userId="S::RYAN.GARFINKEL@hq.dhs.gov::2068ae15-aa4b-4db5-a17c-9a6d79def45e" providerId="AD"/>
      </p:ext>
    </p:extLst>
  </p:cmAuthor>
  <p:cmAuthor id="4" name="Bostock, Ivy" initials="BI" lastIdx="1" clrIdx="3">
    <p:extLst>
      <p:ext uri="{19B8F6BF-5375-455C-9EA6-DF929625EA0E}">
        <p15:presenceInfo xmlns:p15="http://schemas.microsoft.com/office/powerpoint/2012/main" userId="S::ivy.bostock@hq.dhs.gov::44f65dfb-26b7-48d5-8d83-a1c73c3ccbeb" providerId="AD"/>
      </p:ext>
    </p:extLst>
  </p:cmAuthor>
  <p:cmAuthor id="5" name="ASHMORE, MATTHEW" initials="AM" lastIdx="3" clrIdx="4">
    <p:extLst>
      <p:ext uri="{19B8F6BF-5375-455C-9EA6-DF929625EA0E}">
        <p15:presenceInfo xmlns:p15="http://schemas.microsoft.com/office/powerpoint/2012/main" userId="S::MATTHEW.ASHMORE@hq.dhs.gov::5ace4d9c-bee2-4cf6-9356-859253031749" providerId="AD"/>
      </p:ext>
    </p:extLst>
  </p:cmAuthor>
  <p:cmAuthor id="6" name="ARTHUR, JONATHAN (CTR)" initials="AJ(" lastIdx="3" clrIdx="5">
    <p:extLst>
      <p:ext uri="{19B8F6BF-5375-455C-9EA6-DF929625EA0E}">
        <p15:presenceInfo xmlns:p15="http://schemas.microsoft.com/office/powerpoint/2012/main" userId="S::JONATHAN.ARTHUR@associates.hq.dhs.gov::68c6c723-1ae5-492e-8664-5a3dc1b8d7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C89800"/>
    <a:srgbClr val="FAB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8E4F6-DB29-4577-BF63-86118FD1F1B2}" v="10" dt="2022-09-16T13:54:33.9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321" autoAdjust="0"/>
  </p:normalViewPr>
  <p:slideViewPr>
    <p:cSldViewPr snapToGrid="0">
      <p:cViewPr varScale="1">
        <p:scale>
          <a:sx n="52" d="100"/>
          <a:sy n="52" d="100"/>
        </p:scale>
        <p:origin x="83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s>
</file>

<file path=ppt/comments/modernComment_2F3_A098AF21.xml><?xml version="1.0" encoding="utf-8"?>
<p188:cmLst xmlns:a="http://schemas.openxmlformats.org/drawingml/2006/main" xmlns:r="http://schemas.openxmlformats.org/officeDocument/2006/relationships" xmlns:p188="http://schemas.microsoft.com/office/powerpoint/2018/8/main">
  <p188:cm id="{99BE3E66-D539-477D-807E-DEC10E03BEC2}" authorId="{66F4DD9D-11B9-D44D-89FC-95DFB122A473}" created="2022-06-07T13:01:26.282">
    <ac:deMkLst xmlns:ac="http://schemas.microsoft.com/office/drawing/2013/main/command">
      <pc:docMk xmlns:pc="http://schemas.microsoft.com/office/powerpoint/2013/main/command"/>
      <pc:sldMk xmlns:pc="http://schemas.microsoft.com/office/powerpoint/2013/main/command" cId="2694360865" sldId="755"/>
      <ac:graphicFrameMk id="24" creationId="{37BE5325-3B33-4461-AF61-346A6F79D544}"/>
    </ac:deMkLst>
    <p188:pos x="10368645" y="3708400"/>
    <p188:txBody>
      <a:bodyPr/>
      <a:lstStyle/>
      <a:p>
        <a:r>
          <a:rPr lang="en-US"/>
          <a:t>Suggestion to remove or reword to: Prevention networks integrate various programs to increase community resilience and reduce the number of individuals likely to radicalize to violence. while identifying and intervening with individuals before violence or criminal acts occur.
This was paraphrased from the CTTV framework though- so are we able to rephrase and remove "frameworks"?</a:t>
        </a:r>
      </a:p>
    </p188:txBody>
  </p188:cm>
</p188:cmLst>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79F54B-7525-4AFD-9B5B-B5A33AC73A24}" type="doc">
      <dgm:prSet loTypeId="urn:microsoft.com/office/officeart/2008/layout/AlternatingHexagons" loCatId="list" qsTypeId="urn:microsoft.com/office/officeart/2005/8/quickstyle/simple1" qsCatId="simple" csTypeId="urn:microsoft.com/office/officeart/2005/8/colors/accent1_4" csCatId="accent1" phldr="1"/>
      <dgm:spPr/>
      <dgm:t>
        <a:bodyPr/>
        <a:lstStyle/>
        <a:p>
          <a:endParaRPr lang="en-US"/>
        </a:p>
      </dgm:t>
    </dgm:pt>
    <dgm:pt modelId="{39DB6E2C-EA46-4B53-94E0-BAA0EC9DA6F8}">
      <dgm:prSet phldrT="[Text]"/>
      <dgm:spPr/>
      <dgm:t>
        <a:bodyPr/>
        <a:lstStyle/>
        <a:p>
          <a:r>
            <a:rPr lang="en-US">
              <a:latin typeface="Franklin Gothic Book" panose="020B0503020102020204" pitchFamily="34" charset="0"/>
              <a:cs typeface="Times New Roman" panose="02020603050405020304" pitchFamily="18" charset="0"/>
            </a:rPr>
            <a:t>Intentional</a:t>
          </a:r>
        </a:p>
      </dgm:t>
    </dgm:pt>
    <dgm:pt modelId="{F0983B56-B3FF-4A86-BB91-369705896ABA}" type="parTrans" cxnId="{9BAE1E49-5EA6-4A69-B9E4-B37E2937B645}">
      <dgm:prSet/>
      <dgm:spPr/>
      <dgm:t>
        <a:bodyPr/>
        <a:lstStyle/>
        <a:p>
          <a:endParaRPr lang="en-US">
            <a:latin typeface="Franklin Gothic Book" panose="020B0503020102020204" pitchFamily="34" charset="0"/>
            <a:cs typeface="Times New Roman" panose="02020603050405020304" pitchFamily="18" charset="0"/>
          </a:endParaRPr>
        </a:p>
      </dgm:t>
    </dgm:pt>
    <dgm:pt modelId="{3F73F09A-57F8-45C2-BA05-81590B830D3F}" type="sibTrans" cxnId="{9BAE1E49-5EA6-4A69-B9E4-B37E2937B645}">
      <dgm:prSet/>
      <dgm:spPr/>
      <dgm:t>
        <a:bodyPr/>
        <a:lstStyle/>
        <a:p>
          <a:endParaRPr lang="en-US">
            <a:latin typeface="Franklin Gothic Book" panose="020B0503020102020204" pitchFamily="34" charset="0"/>
            <a:cs typeface="Times New Roman" panose="02020603050405020304" pitchFamily="18" charset="0"/>
          </a:endParaRPr>
        </a:p>
      </dgm:t>
    </dgm:pt>
    <dgm:pt modelId="{7AEBA03B-AA08-47DB-8B3D-B6EF9AD2999E}">
      <dgm:prSet phldrT="[Text]"/>
      <dgm:spPr/>
      <dgm:t>
        <a:bodyPr/>
        <a:lstStyle/>
        <a:p>
          <a:r>
            <a:rPr lang="en-US">
              <a:latin typeface="Franklin Gothic Book" panose="020B0503020102020204" pitchFamily="34" charset="0"/>
              <a:cs typeface="Times New Roman" panose="02020603050405020304" pitchFamily="18" charset="0"/>
            </a:rPr>
            <a:t>Pre-planned act</a:t>
          </a:r>
        </a:p>
      </dgm:t>
    </dgm:pt>
    <dgm:pt modelId="{12BF68A4-DCB8-4078-940A-A9FF88E998F7}" type="parTrans" cxnId="{40D00B9B-E9BB-44B2-B1DD-62D23055A564}">
      <dgm:prSet/>
      <dgm:spPr/>
      <dgm:t>
        <a:bodyPr/>
        <a:lstStyle/>
        <a:p>
          <a:endParaRPr lang="en-US">
            <a:latin typeface="Franklin Gothic Book" panose="020B0503020102020204" pitchFamily="34" charset="0"/>
            <a:cs typeface="Times New Roman" panose="02020603050405020304" pitchFamily="18" charset="0"/>
          </a:endParaRPr>
        </a:p>
      </dgm:t>
    </dgm:pt>
    <dgm:pt modelId="{C42575F9-D918-4C35-925F-A7C38D638B4B}" type="sibTrans" cxnId="{40D00B9B-E9BB-44B2-B1DD-62D23055A564}">
      <dgm:prSet/>
      <dgm:spPr/>
      <dgm:t>
        <a:bodyPr/>
        <a:lstStyle/>
        <a:p>
          <a:endParaRPr lang="en-US">
            <a:latin typeface="Franklin Gothic Book" panose="020B0503020102020204" pitchFamily="34" charset="0"/>
            <a:cs typeface="Times New Roman" panose="02020603050405020304" pitchFamily="18" charset="0"/>
          </a:endParaRPr>
        </a:p>
      </dgm:t>
    </dgm:pt>
    <dgm:pt modelId="{9974EB11-5F4F-46FD-8FB5-578F37EA6F76}">
      <dgm:prSet phldrT="[Text]"/>
      <dgm:spPr/>
      <dgm:t>
        <a:bodyPr/>
        <a:lstStyle/>
        <a:p>
          <a:r>
            <a:rPr lang="en-US">
              <a:latin typeface="Franklin Gothic Book" panose="020B0503020102020204" pitchFamily="34" charset="0"/>
              <a:cs typeface="Times New Roman" panose="02020603050405020304" pitchFamily="18" charset="0"/>
            </a:rPr>
            <a:t>Generate Publicity</a:t>
          </a:r>
        </a:p>
      </dgm:t>
    </dgm:pt>
    <dgm:pt modelId="{019F2F73-75E6-462A-BA26-7C58BE9F893D}" type="parTrans" cxnId="{07436117-BC91-4B4C-9418-12B2CEF2FE0E}">
      <dgm:prSet/>
      <dgm:spPr/>
      <dgm:t>
        <a:bodyPr/>
        <a:lstStyle/>
        <a:p>
          <a:endParaRPr lang="en-US">
            <a:latin typeface="Franklin Gothic Book" panose="020B0503020102020204" pitchFamily="34" charset="0"/>
            <a:cs typeface="Times New Roman" panose="02020603050405020304" pitchFamily="18" charset="0"/>
          </a:endParaRPr>
        </a:p>
      </dgm:t>
    </dgm:pt>
    <dgm:pt modelId="{31EBFBBA-2E45-4232-B107-76FCAB2FF9E6}" type="sibTrans" cxnId="{07436117-BC91-4B4C-9418-12B2CEF2FE0E}">
      <dgm:prSet/>
      <dgm:spPr/>
      <dgm:t>
        <a:bodyPr/>
        <a:lstStyle/>
        <a:p>
          <a:endParaRPr lang="en-US">
            <a:latin typeface="Franklin Gothic Book" panose="020B0503020102020204" pitchFamily="34" charset="0"/>
            <a:cs typeface="Times New Roman" panose="02020603050405020304" pitchFamily="18" charset="0"/>
          </a:endParaRPr>
        </a:p>
      </dgm:t>
    </dgm:pt>
    <dgm:pt modelId="{10BC73BB-D06B-4072-AA32-C640068465C9}">
      <dgm:prSet phldrT="[Text]"/>
      <dgm:spPr/>
      <dgm:t>
        <a:bodyPr/>
        <a:lstStyle/>
        <a:p>
          <a:r>
            <a:rPr lang="en-US" dirty="0">
              <a:latin typeface="Franklin Gothic Book" panose="020B0503020102020204" pitchFamily="34" charset="0"/>
              <a:cs typeface="Times New Roman" panose="02020603050405020304" pitchFamily="18" charset="0"/>
            </a:rPr>
            <a:t>Intimidate Target </a:t>
          </a:r>
        </a:p>
      </dgm:t>
    </dgm:pt>
    <dgm:pt modelId="{90D3DF20-05FB-4BC5-9D2B-48FE731FED17}" type="parTrans" cxnId="{D9499B52-0D56-4F78-A5FE-2F39A9B49E8B}">
      <dgm:prSet/>
      <dgm:spPr/>
      <dgm:t>
        <a:bodyPr/>
        <a:lstStyle/>
        <a:p>
          <a:endParaRPr lang="en-US">
            <a:latin typeface="Franklin Gothic Book" panose="020B0503020102020204" pitchFamily="34" charset="0"/>
            <a:cs typeface="Times New Roman" panose="02020603050405020304" pitchFamily="18" charset="0"/>
          </a:endParaRPr>
        </a:p>
      </dgm:t>
    </dgm:pt>
    <dgm:pt modelId="{5F9AB55B-4794-4189-BD62-B40BCB7467D3}" type="sibTrans" cxnId="{D9499B52-0D56-4F78-A5FE-2F39A9B49E8B}">
      <dgm:prSet/>
      <dgm:spPr/>
      <dgm:t>
        <a:bodyPr/>
        <a:lstStyle/>
        <a:p>
          <a:endParaRPr lang="en-US">
            <a:latin typeface="Franklin Gothic Book" panose="020B0503020102020204" pitchFamily="34" charset="0"/>
            <a:cs typeface="Times New Roman" panose="02020603050405020304" pitchFamily="18" charset="0"/>
          </a:endParaRPr>
        </a:p>
      </dgm:t>
    </dgm:pt>
    <dgm:pt modelId="{818F1B51-E27E-452E-8884-E34CD87608F2}">
      <dgm:prSet phldrT="[Text]"/>
      <dgm:spPr/>
      <dgm:t>
        <a:bodyPr/>
        <a:lstStyle/>
        <a:p>
          <a:r>
            <a:rPr lang="en-US">
              <a:latin typeface="Franklin Gothic Book" panose="020B0503020102020204" pitchFamily="34" charset="0"/>
              <a:cs typeface="Times New Roman" panose="02020603050405020304" pitchFamily="18" charset="0"/>
            </a:rPr>
            <a:t>Persons</a:t>
          </a:r>
        </a:p>
      </dgm:t>
    </dgm:pt>
    <dgm:pt modelId="{AC05B3DB-1AC8-4654-BCB6-61D4B9995509}" type="parTrans" cxnId="{C9674CB8-7A8B-4FE3-A5B8-274E27422354}">
      <dgm:prSet/>
      <dgm:spPr/>
      <dgm:t>
        <a:bodyPr/>
        <a:lstStyle/>
        <a:p>
          <a:endParaRPr lang="en-US">
            <a:latin typeface="Franklin Gothic Book" panose="020B0503020102020204" pitchFamily="34" charset="0"/>
            <a:cs typeface="Times New Roman" panose="02020603050405020304" pitchFamily="18" charset="0"/>
          </a:endParaRPr>
        </a:p>
      </dgm:t>
    </dgm:pt>
    <dgm:pt modelId="{E4E5A758-6AF5-4F6B-AFE1-EC480CB79003}" type="sibTrans" cxnId="{C9674CB8-7A8B-4FE3-A5B8-274E27422354}">
      <dgm:prSet/>
      <dgm:spPr/>
      <dgm:t>
        <a:bodyPr/>
        <a:lstStyle/>
        <a:p>
          <a:endParaRPr lang="en-US">
            <a:latin typeface="Franklin Gothic Book" panose="020B0503020102020204" pitchFamily="34" charset="0"/>
            <a:cs typeface="Times New Roman" panose="02020603050405020304" pitchFamily="18" charset="0"/>
          </a:endParaRPr>
        </a:p>
      </dgm:t>
    </dgm:pt>
    <dgm:pt modelId="{E37E0280-8D2B-4EA4-AFBD-2AF85639E25E}">
      <dgm:prSet phldrT="[Text]"/>
      <dgm:spPr/>
      <dgm:t>
        <a:bodyPr/>
        <a:lstStyle/>
        <a:p>
          <a:r>
            <a:rPr lang="en-US">
              <a:latin typeface="Franklin Gothic Book" panose="020B0503020102020204" pitchFamily="34" charset="0"/>
              <a:cs typeface="Times New Roman" panose="02020603050405020304" pitchFamily="18" charset="0"/>
            </a:rPr>
            <a:t>Property</a:t>
          </a:r>
        </a:p>
      </dgm:t>
    </dgm:pt>
    <dgm:pt modelId="{7097596C-0E56-4475-AC22-3D71993C009A}" type="parTrans" cxnId="{D34BBB2C-9DE6-4E4A-B94A-258D40D566A2}">
      <dgm:prSet/>
      <dgm:spPr/>
      <dgm:t>
        <a:bodyPr/>
        <a:lstStyle/>
        <a:p>
          <a:endParaRPr lang="en-US">
            <a:latin typeface="Franklin Gothic Book" panose="020B0503020102020204" pitchFamily="34" charset="0"/>
            <a:cs typeface="Times New Roman" panose="02020603050405020304" pitchFamily="18" charset="0"/>
          </a:endParaRPr>
        </a:p>
      </dgm:t>
    </dgm:pt>
    <dgm:pt modelId="{B08404C5-2F45-4BFF-863F-170E0FD34CC9}" type="sibTrans" cxnId="{D34BBB2C-9DE6-4E4A-B94A-258D40D566A2}">
      <dgm:prSet/>
      <dgm:spPr/>
      <dgm:t>
        <a:bodyPr/>
        <a:lstStyle/>
        <a:p>
          <a:endParaRPr lang="en-US">
            <a:latin typeface="Franklin Gothic Book" panose="020B0503020102020204" pitchFamily="34" charset="0"/>
            <a:cs typeface="Times New Roman" panose="02020603050405020304" pitchFamily="18" charset="0"/>
          </a:endParaRPr>
        </a:p>
      </dgm:t>
    </dgm:pt>
    <dgm:pt modelId="{4EE75913-879C-4FAB-887B-534835BD95E3}" type="pres">
      <dgm:prSet presAssocID="{4279F54B-7525-4AFD-9B5B-B5A33AC73A24}" presName="Name0" presStyleCnt="0">
        <dgm:presLayoutVars>
          <dgm:chMax/>
          <dgm:chPref/>
          <dgm:dir/>
          <dgm:animLvl val="lvl"/>
        </dgm:presLayoutVars>
      </dgm:prSet>
      <dgm:spPr/>
    </dgm:pt>
    <dgm:pt modelId="{EA848575-DA02-4F7E-9805-7F018C453D3B}" type="pres">
      <dgm:prSet presAssocID="{39DB6E2C-EA46-4B53-94E0-BAA0EC9DA6F8}" presName="composite" presStyleCnt="0"/>
      <dgm:spPr/>
    </dgm:pt>
    <dgm:pt modelId="{014924C4-C98E-499A-88F1-06740A54010C}" type="pres">
      <dgm:prSet presAssocID="{39DB6E2C-EA46-4B53-94E0-BAA0EC9DA6F8}" presName="Parent1" presStyleLbl="node1" presStyleIdx="0" presStyleCnt="6">
        <dgm:presLayoutVars>
          <dgm:chMax val="1"/>
          <dgm:chPref val="1"/>
          <dgm:bulletEnabled val="1"/>
        </dgm:presLayoutVars>
      </dgm:prSet>
      <dgm:spPr/>
    </dgm:pt>
    <dgm:pt modelId="{FA6EF433-E38A-4F8E-8C19-579D771170E2}" type="pres">
      <dgm:prSet presAssocID="{39DB6E2C-EA46-4B53-94E0-BAA0EC9DA6F8}" presName="Childtext1" presStyleLbl="revTx" presStyleIdx="0" presStyleCnt="3">
        <dgm:presLayoutVars>
          <dgm:chMax val="0"/>
          <dgm:chPref val="0"/>
          <dgm:bulletEnabled val="1"/>
        </dgm:presLayoutVars>
      </dgm:prSet>
      <dgm:spPr/>
    </dgm:pt>
    <dgm:pt modelId="{61CC4ED2-1E00-4B64-9DF8-98CF68A7AA0B}" type="pres">
      <dgm:prSet presAssocID="{39DB6E2C-EA46-4B53-94E0-BAA0EC9DA6F8}" presName="BalanceSpacing" presStyleCnt="0"/>
      <dgm:spPr/>
    </dgm:pt>
    <dgm:pt modelId="{D64C70CB-4F34-479B-87F2-2481DBE3787D}" type="pres">
      <dgm:prSet presAssocID="{39DB6E2C-EA46-4B53-94E0-BAA0EC9DA6F8}" presName="BalanceSpacing1" presStyleCnt="0"/>
      <dgm:spPr/>
    </dgm:pt>
    <dgm:pt modelId="{40A8E717-5366-4614-A685-B1ECC25941A7}" type="pres">
      <dgm:prSet presAssocID="{3F73F09A-57F8-45C2-BA05-81590B830D3F}" presName="Accent1Text" presStyleLbl="node1" presStyleIdx="1" presStyleCnt="6"/>
      <dgm:spPr/>
    </dgm:pt>
    <dgm:pt modelId="{A55DBD00-C244-4521-BCCF-7AE03B19007E}" type="pres">
      <dgm:prSet presAssocID="{3F73F09A-57F8-45C2-BA05-81590B830D3F}" presName="spaceBetweenRectangles" presStyleCnt="0"/>
      <dgm:spPr/>
    </dgm:pt>
    <dgm:pt modelId="{BE8788A8-9C60-4356-A4B3-81BD0243BD45}" type="pres">
      <dgm:prSet presAssocID="{9974EB11-5F4F-46FD-8FB5-578F37EA6F76}" presName="composite" presStyleCnt="0"/>
      <dgm:spPr/>
    </dgm:pt>
    <dgm:pt modelId="{C1980525-7909-448F-A026-45C88A791621}" type="pres">
      <dgm:prSet presAssocID="{9974EB11-5F4F-46FD-8FB5-578F37EA6F76}" presName="Parent1" presStyleLbl="node1" presStyleIdx="2" presStyleCnt="6">
        <dgm:presLayoutVars>
          <dgm:chMax val="1"/>
          <dgm:chPref val="1"/>
          <dgm:bulletEnabled val="1"/>
        </dgm:presLayoutVars>
      </dgm:prSet>
      <dgm:spPr/>
    </dgm:pt>
    <dgm:pt modelId="{D02F6D7D-EFDC-4E59-9A3D-B1DFCDE97AC7}" type="pres">
      <dgm:prSet presAssocID="{9974EB11-5F4F-46FD-8FB5-578F37EA6F76}" presName="Childtext1" presStyleLbl="revTx" presStyleIdx="1" presStyleCnt="3">
        <dgm:presLayoutVars>
          <dgm:chMax val="0"/>
          <dgm:chPref val="0"/>
          <dgm:bulletEnabled val="1"/>
        </dgm:presLayoutVars>
      </dgm:prSet>
      <dgm:spPr/>
    </dgm:pt>
    <dgm:pt modelId="{5992A43D-0CE9-4D74-BFDD-6F378359304B}" type="pres">
      <dgm:prSet presAssocID="{9974EB11-5F4F-46FD-8FB5-578F37EA6F76}" presName="BalanceSpacing" presStyleCnt="0"/>
      <dgm:spPr/>
    </dgm:pt>
    <dgm:pt modelId="{68848225-B124-451B-ACB0-E8B447C51BD5}" type="pres">
      <dgm:prSet presAssocID="{9974EB11-5F4F-46FD-8FB5-578F37EA6F76}" presName="BalanceSpacing1" presStyleCnt="0"/>
      <dgm:spPr/>
    </dgm:pt>
    <dgm:pt modelId="{7C45303D-3F8D-4C00-91E0-B187028B9554}" type="pres">
      <dgm:prSet presAssocID="{31EBFBBA-2E45-4232-B107-76FCAB2FF9E6}" presName="Accent1Text" presStyleLbl="node1" presStyleIdx="3" presStyleCnt="6"/>
      <dgm:spPr/>
    </dgm:pt>
    <dgm:pt modelId="{1A855F2C-3EBA-46E1-A307-A1F7540373F5}" type="pres">
      <dgm:prSet presAssocID="{31EBFBBA-2E45-4232-B107-76FCAB2FF9E6}" presName="spaceBetweenRectangles" presStyleCnt="0"/>
      <dgm:spPr/>
    </dgm:pt>
    <dgm:pt modelId="{13EEA2C1-99AE-4197-881C-A5660100DED3}" type="pres">
      <dgm:prSet presAssocID="{818F1B51-E27E-452E-8884-E34CD87608F2}" presName="composite" presStyleCnt="0"/>
      <dgm:spPr/>
    </dgm:pt>
    <dgm:pt modelId="{8AC5337F-D3B3-4948-943F-E12179A58CAB}" type="pres">
      <dgm:prSet presAssocID="{818F1B51-E27E-452E-8884-E34CD87608F2}" presName="Parent1" presStyleLbl="node1" presStyleIdx="4" presStyleCnt="6">
        <dgm:presLayoutVars>
          <dgm:chMax val="1"/>
          <dgm:chPref val="1"/>
          <dgm:bulletEnabled val="1"/>
        </dgm:presLayoutVars>
      </dgm:prSet>
      <dgm:spPr/>
    </dgm:pt>
    <dgm:pt modelId="{667BC56A-1C6C-4D2E-A8B5-48AD2D2CDDB5}" type="pres">
      <dgm:prSet presAssocID="{818F1B51-E27E-452E-8884-E34CD87608F2}" presName="Childtext1" presStyleLbl="revTx" presStyleIdx="2" presStyleCnt="3">
        <dgm:presLayoutVars>
          <dgm:chMax val="0"/>
          <dgm:chPref val="0"/>
          <dgm:bulletEnabled val="1"/>
        </dgm:presLayoutVars>
      </dgm:prSet>
      <dgm:spPr/>
    </dgm:pt>
    <dgm:pt modelId="{61053FC6-F7F4-42A1-A9AC-F4868757B1FB}" type="pres">
      <dgm:prSet presAssocID="{818F1B51-E27E-452E-8884-E34CD87608F2}" presName="BalanceSpacing" presStyleCnt="0"/>
      <dgm:spPr/>
    </dgm:pt>
    <dgm:pt modelId="{7BEE2026-B3FE-407C-8A93-F5B7CAD0D391}" type="pres">
      <dgm:prSet presAssocID="{818F1B51-E27E-452E-8884-E34CD87608F2}" presName="BalanceSpacing1" presStyleCnt="0"/>
      <dgm:spPr/>
    </dgm:pt>
    <dgm:pt modelId="{BAEEF68C-FFC3-4601-972B-AFEF4C9849E6}" type="pres">
      <dgm:prSet presAssocID="{E4E5A758-6AF5-4F6B-AFE1-EC480CB79003}" presName="Accent1Text" presStyleLbl="node1" presStyleIdx="5" presStyleCnt="6"/>
      <dgm:spPr/>
    </dgm:pt>
  </dgm:ptLst>
  <dgm:cxnLst>
    <dgm:cxn modelId="{07436117-BC91-4B4C-9418-12B2CEF2FE0E}" srcId="{4279F54B-7525-4AFD-9B5B-B5A33AC73A24}" destId="{9974EB11-5F4F-46FD-8FB5-578F37EA6F76}" srcOrd="1" destOrd="0" parTransId="{019F2F73-75E6-462A-BA26-7C58BE9F893D}" sibTransId="{31EBFBBA-2E45-4232-B107-76FCAB2FF9E6}"/>
    <dgm:cxn modelId="{47E7D225-1B58-4A18-9EC0-3EF2F5D64FBA}" type="presOf" srcId="{39DB6E2C-EA46-4B53-94E0-BAA0EC9DA6F8}" destId="{014924C4-C98E-499A-88F1-06740A54010C}" srcOrd="0" destOrd="0" presId="urn:microsoft.com/office/officeart/2008/layout/AlternatingHexagons"/>
    <dgm:cxn modelId="{D34BBB2C-9DE6-4E4A-B94A-258D40D566A2}" srcId="{818F1B51-E27E-452E-8884-E34CD87608F2}" destId="{E37E0280-8D2B-4EA4-AFBD-2AF85639E25E}" srcOrd="0" destOrd="0" parTransId="{7097596C-0E56-4475-AC22-3D71993C009A}" sibTransId="{B08404C5-2F45-4BFF-863F-170E0FD34CC9}"/>
    <dgm:cxn modelId="{D2CE7B36-8CF6-4845-A080-0EF35E48865F}" type="presOf" srcId="{4279F54B-7525-4AFD-9B5B-B5A33AC73A24}" destId="{4EE75913-879C-4FAB-887B-534835BD95E3}" srcOrd="0" destOrd="0" presId="urn:microsoft.com/office/officeart/2008/layout/AlternatingHexagons"/>
    <dgm:cxn modelId="{F9936046-0F25-40A0-B267-38354402A80A}" type="presOf" srcId="{E4E5A758-6AF5-4F6B-AFE1-EC480CB79003}" destId="{BAEEF68C-FFC3-4601-972B-AFEF4C9849E6}" srcOrd="0" destOrd="0" presId="urn:microsoft.com/office/officeart/2008/layout/AlternatingHexagons"/>
    <dgm:cxn modelId="{9BAE1E49-5EA6-4A69-B9E4-B37E2937B645}" srcId="{4279F54B-7525-4AFD-9B5B-B5A33AC73A24}" destId="{39DB6E2C-EA46-4B53-94E0-BAA0EC9DA6F8}" srcOrd="0" destOrd="0" parTransId="{F0983B56-B3FF-4A86-BB91-369705896ABA}" sibTransId="{3F73F09A-57F8-45C2-BA05-81590B830D3F}"/>
    <dgm:cxn modelId="{4BD1276E-C6F0-4556-BED8-19BCFB7D167C}" type="presOf" srcId="{31EBFBBA-2E45-4232-B107-76FCAB2FF9E6}" destId="{7C45303D-3F8D-4C00-91E0-B187028B9554}" srcOrd="0" destOrd="0" presId="urn:microsoft.com/office/officeart/2008/layout/AlternatingHexagons"/>
    <dgm:cxn modelId="{D9499B52-0D56-4F78-A5FE-2F39A9B49E8B}" srcId="{9974EB11-5F4F-46FD-8FB5-578F37EA6F76}" destId="{10BC73BB-D06B-4072-AA32-C640068465C9}" srcOrd="0" destOrd="0" parTransId="{90D3DF20-05FB-4BC5-9D2B-48FE731FED17}" sibTransId="{5F9AB55B-4794-4189-BD62-B40BCB7467D3}"/>
    <dgm:cxn modelId="{8C034081-31DD-4418-A17C-5B2CA8444708}" type="presOf" srcId="{10BC73BB-D06B-4072-AA32-C640068465C9}" destId="{D02F6D7D-EFDC-4E59-9A3D-B1DFCDE97AC7}" srcOrd="0" destOrd="0" presId="urn:microsoft.com/office/officeart/2008/layout/AlternatingHexagons"/>
    <dgm:cxn modelId="{E5D91087-6A82-4A15-B6F8-8F6CA140F01B}" type="presOf" srcId="{9974EB11-5F4F-46FD-8FB5-578F37EA6F76}" destId="{C1980525-7909-448F-A026-45C88A791621}" srcOrd="0" destOrd="0" presId="urn:microsoft.com/office/officeart/2008/layout/AlternatingHexagons"/>
    <dgm:cxn modelId="{5F165692-3BED-4134-8B44-8BC6CB9B1CEC}" type="presOf" srcId="{818F1B51-E27E-452E-8884-E34CD87608F2}" destId="{8AC5337F-D3B3-4948-943F-E12179A58CAB}" srcOrd="0" destOrd="0" presId="urn:microsoft.com/office/officeart/2008/layout/AlternatingHexagons"/>
    <dgm:cxn modelId="{40D00B9B-E9BB-44B2-B1DD-62D23055A564}" srcId="{39DB6E2C-EA46-4B53-94E0-BAA0EC9DA6F8}" destId="{7AEBA03B-AA08-47DB-8B3D-B6EF9AD2999E}" srcOrd="0" destOrd="0" parTransId="{12BF68A4-DCB8-4078-940A-A9FF88E998F7}" sibTransId="{C42575F9-D918-4C35-925F-A7C38D638B4B}"/>
    <dgm:cxn modelId="{F8B888AE-2B43-46C4-B008-CA964E63123C}" type="presOf" srcId="{7AEBA03B-AA08-47DB-8B3D-B6EF9AD2999E}" destId="{FA6EF433-E38A-4F8E-8C19-579D771170E2}" srcOrd="0" destOrd="0" presId="urn:microsoft.com/office/officeart/2008/layout/AlternatingHexagons"/>
    <dgm:cxn modelId="{C9674CB8-7A8B-4FE3-A5B8-274E27422354}" srcId="{4279F54B-7525-4AFD-9B5B-B5A33AC73A24}" destId="{818F1B51-E27E-452E-8884-E34CD87608F2}" srcOrd="2" destOrd="0" parTransId="{AC05B3DB-1AC8-4654-BCB6-61D4B9995509}" sibTransId="{E4E5A758-6AF5-4F6B-AFE1-EC480CB79003}"/>
    <dgm:cxn modelId="{5C79C5C5-3A86-46E3-BC03-8090A1CF80F8}" type="presOf" srcId="{E37E0280-8D2B-4EA4-AFBD-2AF85639E25E}" destId="{667BC56A-1C6C-4D2E-A8B5-48AD2D2CDDB5}" srcOrd="0" destOrd="0" presId="urn:microsoft.com/office/officeart/2008/layout/AlternatingHexagons"/>
    <dgm:cxn modelId="{A0AD87F6-33AE-40B7-B1A0-500007C7D549}" type="presOf" srcId="{3F73F09A-57F8-45C2-BA05-81590B830D3F}" destId="{40A8E717-5366-4614-A685-B1ECC25941A7}" srcOrd="0" destOrd="0" presId="urn:microsoft.com/office/officeart/2008/layout/AlternatingHexagons"/>
    <dgm:cxn modelId="{86B58D4F-AD86-402E-8FAE-573A661BB2E3}" type="presParOf" srcId="{4EE75913-879C-4FAB-887B-534835BD95E3}" destId="{EA848575-DA02-4F7E-9805-7F018C453D3B}" srcOrd="0" destOrd="0" presId="urn:microsoft.com/office/officeart/2008/layout/AlternatingHexagons"/>
    <dgm:cxn modelId="{3AE96D94-E017-4A62-A8B5-4B37E69D5058}" type="presParOf" srcId="{EA848575-DA02-4F7E-9805-7F018C453D3B}" destId="{014924C4-C98E-499A-88F1-06740A54010C}" srcOrd="0" destOrd="0" presId="urn:microsoft.com/office/officeart/2008/layout/AlternatingHexagons"/>
    <dgm:cxn modelId="{1EC61C10-BA9A-4230-B374-FE53A85E8917}" type="presParOf" srcId="{EA848575-DA02-4F7E-9805-7F018C453D3B}" destId="{FA6EF433-E38A-4F8E-8C19-579D771170E2}" srcOrd="1" destOrd="0" presId="urn:microsoft.com/office/officeart/2008/layout/AlternatingHexagons"/>
    <dgm:cxn modelId="{461C827A-4554-4F3E-8ABE-B33A24039DF2}" type="presParOf" srcId="{EA848575-DA02-4F7E-9805-7F018C453D3B}" destId="{61CC4ED2-1E00-4B64-9DF8-98CF68A7AA0B}" srcOrd="2" destOrd="0" presId="urn:microsoft.com/office/officeart/2008/layout/AlternatingHexagons"/>
    <dgm:cxn modelId="{73EDED8A-476C-4DB6-89B0-356092AF5658}" type="presParOf" srcId="{EA848575-DA02-4F7E-9805-7F018C453D3B}" destId="{D64C70CB-4F34-479B-87F2-2481DBE3787D}" srcOrd="3" destOrd="0" presId="urn:microsoft.com/office/officeart/2008/layout/AlternatingHexagons"/>
    <dgm:cxn modelId="{08BA2ED8-AAF5-480E-89AB-32A5FE81BEF8}" type="presParOf" srcId="{EA848575-DA02-4F7E-9805-7F018C453D3B}" destId="{40A8E717-5366-4614-A685-B1ECC25941A7}" srcOrd="4" destOrd="0" presId="urn:microsoft.com/office/officeart/2008/layout/AlternatingHexagons"/>
    <dgm:cxn modelId="{39183521-FDC9-4305-977E-08D713C2EC80}" type="presParOf" srcId="{4EE75913-879C-4FAB-887B-534835BD95E3}" destId="{A55DBD00-C244-4521-BCCF-7AE03B19007E}" srcOrd="1" destOrd="0" presId="urn:microsoft.com/office/officeart/2008/layout/AlternatingHexagons"/>
    <dgm:cxn modelId="{1DC076C4-C485-4E52-BE75-CBAB02B5DDA1}" type="presParOf" srcId="{4EE75913-879C-4FAB-887B-534835BD95E3}" destId="{BE8788A8-9C60-4356-A4B3-81BD0243BD45}" srcOrd="2" destOrd="0" presId="urn:microsoft.com/office/officeart/2008/layout/AlternatingHexagons"/>
    <dgm:cxn modelId="{BF3E3AD5-2B36-406A-B66D-100F17DEF823}" type="presParOf" srcId="{BE8788A8-9C60-4356-A4B3-81BD0243BD45}" destId="{C1980525-7909-448F-A026-45C88A791621}" srcOrd="0" destOrd="0" presId="urn:microsoft.com/office/officeart/2008/layout/AlternatingHexagons"/>
    <dgm:cxn modelId="{AC294C80-9944-4BB9-95F0-A73BD10EAB6B}" type="presParOf" srcId="{BE8788A8-9C60-4356-A4B3-81BD0243BD45}" destId="{D02F6D7D-EFDC-4E59-9A3D-B1DFCDE97AC7}" srcOrd="1" destOrd="0" presId="urn:microsoft.com/office/officeart/2008/layout/AlternatingHexagons"/>
    <dgm:cxn modelId="{3B293040-0BC7-4193-8D1B-43EA3D460926}" type="presParOf" srcId="{BE8788A8-9C60-4356-A4B3-81BD0243BD45}" destId="{5992A43D-0CE9-4D74-BFDD-6F378359304B}" srcOrd="2" destOrd="0" presId="urn:microsoft.com/office/officeart/2008/layout/AlternatingHexagons"/>
    <dgm:cxn modelId="{116A4C14-7AB0-4C46-AF35-B3DA005AFCE2}" type="presParOf" srcId="{BE8788A8-9C60-4356-A4B3-81BD0243BD45}" destId="{68848225-B124-451B-ACB0-E8B447C51BD5}" srcOrd="3" destOrd="0" presId="urn:microsoft.com/office/officeart/2008/layout/AlternatingHexagons"/>
    <dgm:cxn modelId="{4C1CC0D6-DBB0-48DA-BA6B-F3FB81A7C17A}" type="presParOf" srcId="{BE8788A8-9C60-4356-A4B3-81BD0243BD45}" destId="{7C45303D-3F8D-4C00-91E0-B187028B9554}" srcOrd="4" destOrd="0" presId="urn:microsoft.com/office/officeart/2008/layout/AlternatingHexagons"/>
    <dgm:cxn modelId="{62F78EF1-0862-431B-8859-9EF261849014}" type="presParOf" srcId="{4EE75913-879C-4FAB-887B-534835BD95E3}" destId="{1A855F2C-3EBA-46E1-A307-A1F7540373F5}" srcOrd="3" destOrd="0" presId="urn:microsoft.com/office/officeart/2008/layout/AlternatingHexagons"/>
    <dgm:cxn modelId="{F7178ACE-2541-476E-8634-8CD357E140A7}" type="presParOf" srcId="{4EE75913-879C-4FAB-887B-534835BD95E3}" destId="{13EEA2C1-99AE-4197-881C-A5660100DED3}" srcOrd="4" destOrd="0" presId="urn:microsoft.com/office/officeart/2008/layout/AlternatingHexagons"/>
    <dgm:cxn modelId="{0103BF62-93D3-42F6-8312-41C898E259C2}" type="presParOf" srcId="{13EEA2C1-99AE-4197-881C-A5660100DED3}" destId="{8AC5337F-D3B3-4948-943F-E12179A58CAB}" srcOrd="0" destOrd="0" presId="urn:microsoft.com/office/officeart/2008/layout/AlternatingHexagons"/>
    <dgm:cxn modelId="{C6913410-D809-4C2C-BCD9-34A8EA81CB5D}" type="presParOf" srcId="{13EEA2C1-99AE-4197-881C-A5660100DED3}" destId="{667BC56A-1C6C-4D2E-A8B5-48AD2D2CDDB5}" srcOrd="1" destOrd="0" presId="urn:microsoft.com/office/officeart/2008/layout/AlternatingHexagons"/>
    <dgm:cxn modelId="{0EA3CBC0-B798-48CD-8F91-A6E69F52ED6F}" type="presParOf" srcId="{13EEA2C1-99AE-4197-881C-A5660100DED3}" destId="{61053FC6-F7F4-42A1-A9AC-F4868757B1FB}" srcOrd="2" destOrd="0" presId="urn:microsoft.com/office/officeart/2008/layout/AlternatingHexagons"/>
    <dgm:cxn modelId="{222DDE2F-0984-415A-BF0B-7C66D498C69B}" type="presParOf" srcId="{13EEA2C1-99AE-4197-881C-A5660100DED3}" destId="{7BEE2026-B3FE-407C-8A93-F5B7CAD0D391}" srcOrd="3" destOrd="0" presId="urn:microsoft.com/office/officeart/2008/layout/AlternatingHexagons"/>
    <dgm:cxn modelId="{DF3D5AA1-25EA-477E-A35D-815E8ED7CE1D}" type="presParOf" srcId="{13EEA2C1-99AE-4197-881C-A5660100DED3}" destId="{BAEEF68C-FFC3-4601-972B-AFEF4C9849E6}"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924C4-C98E-499A-88F1-06740A54010C}">
      <dsp:nvSpPr>
        <dsp:cNvPr id="0" name=""/>
        <dsp:cNvSpPr/>
      </dsp:nvSpPr>
      <dsp:spPr>
        <a:xfrm rot="5400000">
          <a:off x="2242818" y="614519"/>
          <a:ext cx="1473018" cy="1281526"/>
        </a:xfrm>
        <a:prstGeom prst="hexagon">
          <a:avLst>
            <a:gd name="adj" fmla="val 25000"/>
            <a:gd name="vf" fmla="val 11547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latin typeface="Franklin Gothic Book" panose="020B0503020102020204" pitchFamily="34" charset="0"/>
              <a:cs typeface="Times New Roman" panose="02020603050405020304" pitchFamily="18" charset="0"/>
            </a:rPr>
            <a:t>Intentional</a:t>
          </a:r>
        </a:p>
      </dsp:txBody>
      <dsp:txXfrm rot="-5400000">
        <a:off x="2538268" y="748318"/>
        <a:ext cx="882118" cy="1013928"/>
      </dsp:txXfrm>
    </dsp:sp>
    <dsp:sp modelId="{FA6EF433-E38A-4F8E-8C19-579D771170E2}">
      <dsp:nvSpPr>
        <dsp:cNvPr id="0" name=""/>
        <dsp:cNvSpPr/>
      </dsp:nvSpPr>
      <dsp:spPr>
        <a:xfrm>
          <a:off x="3658978" y="813377"/>
          <a:ext cx="1643888" cy="883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latin typeface="Franklin Gothic Book" panose="020B0503020102020204" pitchFamily="34" charset="0"/>
              <a:cs typeface="Times New Roman" panose="02020603050405020304" pitchFamily="18" charset="0"/>
            </a:rPr>
            <a:t>Pre-planned act</a:t>
          </a:r>
        </a:p>
      </dsp:txBody>
      <dsp:txXfrm>
        <a:off x="3658978" y="813377"/>
        <a:ext cx="1643888" cy="883811"/>
      </dsp:txXfrm>
    </dsp:sp>
    <dsp:sp modelId="{40A8E717-5366-4614-A685-B1ECC25941A7}">
      <dsp:nvSpPr>
        <dsp:cNvPr id="0" name=""/>
        <dsp:cNvSpPr/>
      </dsp:nvSpPr>
      <dsp:spPr>
        <a:xfrm rot="5400000">
          <a:off x="858769" y="614519"/>
          <a:ext cx="1473018" cy="1281526"/>
        </a:xfrm>
        <a:prstGeom prst="hexagon">
          <a:avLst>
            <a:gd name="adj" fmla="val 25000"/>
            <a:gd name="vf" fmla="val 115470"/>
          </a:avLst>
        </a:prstGeom>
        <a:solidFill>
          <a:schemeClr val="accent1">
            <a:shade val="50000"/>
            <a:hueOff val="274071"/>
            <a:satOff val="-27601"/>
            <a:lumOff val="184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Franklin Gothic Book" panose="020B0503020102020204" pitchFamily="34" charset="0"/>
            <a:cs typeface="Times New Roman" panose="02020603050405020304" pitchFamily="18" charset="0"/>
          </a:endParaRPr>
        </a:p>
      </dsp:txBody>
      <dsp:txXfrm rot="-5400000">
        <a:off x="1154219" y="748318"/>
        <a:ext cx="882118" cy="1013928"/>
      </dsp:txXfrm>
    </dsp:sp>
    <dsp:sp modelId="{C1980525-7909-448F-A026-45C88A791621}">
      <dsp:nvSpPr>
        <dsp:cNvPr id="0" name=""/>
        <dsp:cNvSpPr/>
      </dsp:nvSpPr>
      <dsp:spPr>
        <a:xfrm rot="5400000">
          <a:off x="1548142" y="1864817"/>
          <a:ext cx="1473018" cy="1281526"/>
        </a:xfrm>
        <a:prstGeom prst="hexagon">
          <a:avLst>
            <a:gd name="adj" fmla="val 25000"/>
            <a:gd name="vf" fmla="val 115470"/>
          </a:avLst>
        </a:prstGeom>
        <a:solidFill>
          <a:schemeClr val="accent1">
            <a:shade val="50000"/>
            <a:hueOff val="548142"/>
            <a:satOff val="-55203"/>
            <a:lumOff val="36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latin typeface="Franklin Gothic Book" panose="020B0503020102020204" pitchFamily="34" charset="0"/>
              <a:cs typeface="Times New Roman" panose="02020603050405020304" pitchFamily="18" charset="0"/>
            </a:rPr>
            <a:t>Generate Publicity</a:t>
          </a:r>
        </a:p>
      </dsp:txBody>
      <dsp:txXfrm rot="-5400000">
        <a:off x="1843592" y="1998616"/>
        <a:ext cx="882118" cy="1013928"/>
      </dsp:txXfrm>
    </dsp:sp>
    <dsp:sp modelId="{D02F6D7D-EFDC-4E59-9A3D-B1DFCDE97AC7}">
      <dsp:nvSpPr>
        <dsp:cNvPr id="0" name=""/>
        <dsp:cNvSpPr/>
      </dsp:nvSpPr>
      <dsp:spPr>
        <a:xfrm>
          <a:off x="0" y="2063675"/>
          <a:ext cx="1590860" cy="883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r" defTabSz="577850">
            <a:lnSpc>
              <a:spcPct val="90000"/>
            </a:lnSpc>
            <a:spcBef>
              <a:spcPct val="0"/>
            </a:spcBef>
            <a:spcAft>
              <a:spcPct val="35000"/>
            </a:spcAft>
            <a:buNone/>
          </a:pPr>
          <a:r>
            <a:rPr lang="en-US" sz="1300" kern="1200" dirty="0">
              <a:latin typeface="Franklin Gothic Book" panose="020B0503020102020204" pitchFamily="34" charset="0"/>
              <a:cs typeface="Times New Roman" panose="02020603050405020304" pitchFamily="18" charset="0"/>
            </a:rPr>
            <a:t>Intimidate Target </a:t>
          </a:r>
        </a:p>
      </dsp:txBody>
      <dsp:txXfrm>
        <a:off x="0" y="2063675"/>
        <a:ext cx="1590860" cy="883811"/>
      </dsp:txXfrm>
    </dsp:sp>
    <dsp:sp modelId="{7C45303D-3F8D-4C00-91E0-B187028B9554}">
      <dsp:nvSpPr>
        <dsp:cNvPr id="0" name=""/>
        <dsp:cNvSpPr/>
      </dsp:nvSpPr>
      <dsp:spPr>
        <a:xfrm rot="5400000">
          <a:off x="2932190" y="1864817"/>
          <a:ext cx="1473018" cy="1281526"/>
        </a:xfrm>
        <a:prstGeom prst="hexagon">
          <a:avLst>
            <a:gd name="adj" fmla="val 25000"/>
            <a:gd name="vf" fmla="val 115470"/>
          </a:avLst>
        </a:prstGeom>
        <a:solidFill>
          <a:schemeClr val="accent1">
            <a:shade val="50000"/>
            <a:hueOff val="822213"/>
            <a:satOff val="-82804"/>
            <a:lumOff val="552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Franklin Gothic Book" panose="020B0503020102020204" pitchFamily="34" charset="0"/>
            <a:cs typeface="Times New Roman" panose="02020603050405020304" pitchFamily="18" charset="0"/>
          </a:endParaRPr>
        </a:p>
      </dsp:txBody>
      <dsp:txXfrm rot="-5400000">
        <a:off x="3227640" y="1998616"/>
        <a:ext cx="882118" cy="1013928"/>
      </dsp:txXfrm>
    </dsp:sp>
    <dsp:sp modelId="{8AC5337F-D3B3-4948-943F-E12179A58CAB}">
      <dsp:nvSpPr>
        <dsp:cNvPr id="0" name=""/>
        <dsp:cNvSpPr/>
      </dsp:nvSpPr>
      <dsp:spPr>
        <a:xfrm rot="5400000">
          <a:off x="2242818" y="3115116"/>
          <a:ext cx="1473018" cy="1281526"/>
        </a:xfrm>
        <a:prstGeom prst="hexagon">
          <a:avLst>
            <a:gd name="adj" fmla="val 25000"/>
            <a:gd name="vf" fmla="val 115470"/>
          </a:avLst>
        </a:prstGeom>
        <a:solidFill>
          <a:schemeClr val="accent1">
            <a:shade val="50000"/>
            <a:hueOff val="548142"/>
            <a:satOff val="-55203"/>
            <a:lumOff val="36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latin typeface="Franklin Gothic Book" panose="020B0503020102020204" pitchFamily="34" charset="0"/>
              <a:cs typeface="Times New Roman" panose="02020603050405020304" pitchFamily="18" charset="0"/>
            </a:rPr>
            <a:t>Persons</a:t>
          </a:r>
        </a:p>
      </dsp:txBody>
      <dsp:txXfrm rot="-5400000">
        <a:off x="2538268" y="3248915"/>
        <a:ext cx="882118" cy="1013928"/>
      </dsp:txXfrm>
    </dsp:sp>
    <dsp:sp modelId="{667BC56A-1C6C-4D2E-A8B5-48AD2D2CDDB5}">
      <dsp:nvSpPr>
        <dsp:cNvPr id="0" name=""/>
        <dsp:cNvSpPr/>
      </dsp:nvSpPr>
      <dsp:spPr>
        <a:xfrm>
          <a:off x="3658978" y="3313973"/>
          <a:ext cx="1643888" cy="883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latin typeface="Franklin Gothic Book" panose="020B0503020102020204" pitchFamily="34" charset="0"/>
              <a:cs typeface="Times New Roman" panose="02020603050405020304" pitchFamily="18" charset="0"/>
            </a:rPr>
            <a:t>Property</a:t>
          </a:r>
        </a:p>
      </dsp:txBody>
      <dsp:txXfrm>
        <a:off x="3658978" y="3313973"/>
        <a:ext cx="1643888" cy="883811"/>
      </dsp:txXfrm>
    </dsp:sp>
    <dsp:sp modelId="{BAEEF68C-FFC3-4601-972B-AFEF4C9849E6}">
      <dsp:nvSpPr>
        <dsp:cNvPr id="0" name=""/>
        <dsp:cNvSpPr/>
      </dsp:nvSpPr>
      <dsp:spPr>
        <a:xfrm rot="5400000">
          <a:off x="858769" y="3115116"/>
          <a:ext cx="1473018" cy="1281526"/>
        </a:xfrm>
        <a:prstGeom prst="hexagon">
          <a:avLst>
            <a:gd name="adj" fmla="val 25000"/>
            <a:gd name="vf" fmla="val 115470"/>
          </a:avLst>
        </a:prstGeom>
        <a:solidFill>
          <a:schemeClr val="accent1">
            <a:shade val="50000"/>
            <a:hueOff val="274071"/>
            <a:satOff val="-27601"/>
            <a:lumOff val="184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Franklin Gothic Book" panose="020B0503020102020204" pitchFamily="34" charset="0"/>
            <a:cs typeface="Times New Roman" panose="02020603050405020304" pitchFamily="18" charset="0"/>
          </a:endParaRPr>
        </a:p>
      </dsp:txBody>
      <dsp:txXfrm rot="-5400000">
        <a:off x="1154219" y="3248915"/>
        <a:ext cx="882118" cy="1013928"/>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ACA3BB5-030A-45A8-9210-67A3523DF0AD}" type="datetimeFigureOut">
              <a:rPr lang="en-US" smtClean="0"/>
              <a:t>9/26/2022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ABDA0A7-006E-414D-8939-FE25C8770EE5}" type="slidenum">
              <a:rPr lang="en-US" smtClean="0"/>
              <a:t>‹#›</a:t>
            </a:fld>
            <a:endParaRPr lang="en-US"/>
          </a:p>
        </p:txBody>
      </p:sp>
    </p:spTree>
    <p:extLst>
      <p:ext uri="{BB962C8B-B14F-4D97-AF65-F5344CB8AC3E}">
        <p14:creationId xmlns:p14="http://schemas.microsoft.com/office/powerpoint/2010/main" val="299966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C5EA4C77-1B92-4498-9C0D-38AB92CD2268}"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080574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10</a:t>
            </a:fld>
            <a:endParaRPr lang="en-US"/>
          </a:p>
        </p:txBody>
      </p:sp>
    </p:spTree>
    <p:extLst>
      <p:ext uri="{BB962C8B-B14F-4D97-AF65-F5344CB8AC3E}">
        <p14:creationId xmlns:p14="http://schemas.microsoft.com/office/powerpoint/2010/main" val="2553685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11</a:t>
            </a:fld>
            <a:endParaRPr lang="en-US"/>
          </a:p>
        </p:txBody>
      </p:sp>
    </p:spTree>
    <p:extLst>
      <p:ext uri="{BB962C8B-B14F-4D97-AF65-F5344CB8AC3E}">
        <p14:creationId xmlns:p14="http://schemas.microsoft.com/office/powerpoint/2010/main" val="1181706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12</a:t>
            </a:fld>
            <a:endParaRPr lang="en-US"/>
          </a:p>
        </p:txBody>
      </p:sp>
    </p:spTree>
    <p:extLst>
      <p:ext uri="{BB962C8B-B14F-4D97-AF65-F5344CB8AC3E}">
        <p14:creationId xmlns:p14="http://schemas.microsoft.com/office/powerpoint/2010/main" val="2904410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13</a:t>
            </a:fld>
            <a:endParaRPr lang="en-US"/>
          </a:p>
        </p:txBody>
      </p:sp>
    </p:spTree>
    <p:extLst>
      <p:ext uri="{BB962C8B-B14F-4D97-AF65-F5344CB8AC3E}">
        <p14:creationId xmlns:p14="http://schemas.microsoft.com/office/powerpoint/2010/main" val="162504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EA4C77-1B92-4498-9C0D-38AB92CD2268}" type="slidenum">
              <a:rPr lang="en-US" smtClean="0"/>
              <a:t>14</a:t>
            </a:fld>
            <a:endParaRPr lang="en-US"/>
          </a:p>
        </p:txBody>
      </p:sp>
    </p:spTree>
    <p:extLst>
      <p:ext uri="{BB962C8B-B14F-4D97-AF65-F5344CB8AC3E}">
        <p14:creationId xmlns:p14="http://schemas.microsoft.com/office/powerpoint/2010/main" val="100035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15</a:t>
            </a:fld>
            <a:endParaRPr lang="en-US"/>
          </a:p>
        </p:txBody>
      </p:sp>
    </p:spTree>
    <p:extLst>
      <p:ext uri="{BB962C8B-B14F-4D97-AF65-F5344CB8AC3E}">
        <p14:creationId xmlns:p14="http://schemas.microsoft.com/office/powerpoint/2010/main" val="96217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C5EA4C77-1B92-4498-9C0D-38AB92CD2268}" type="slidenum">
              <a:rPr lang="en-US">
                <a:solidFill>
                  <a:prstClr val="black"/>
                </a:solidFill>
                <a:latin typeface="Calibri" panose="020F0502020204030204"/>
              </a:rPr>
              <a:pPr defTabSz="931774">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268652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17</a:t>
            </a:fld>
            <a:endParaRPr lang="en-US"/>
          </a:p>
        </p:txBody>
      </p:sp>
    </p:spTree>
    <p:extLst>
      <p:ext uri="{BB962C8B-B14F-4D97-AF65-F5344CB8AC3E}">
        <p14:creationId xmlns:p14="http://schemas.microsoft.com/office/powerpoint/2010/main" val="1044909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Grievences</a:t>
            </a:r>
            <a:endParaRPr lang="en-US" dirty="0"/>
          </a:p>
        </p:txBody>
      </p:sp>
      <p:sp>
        <p:nvSpPr>
          <p:cNvPr id="4" name="Slide Number Placeholder 3"/>
          <p:cNvSpPr>
            <a:spLocks noGrp="1"/>
          </p:cNvSpPr>
          <p:nvPr>
            <p:ph type="sldNum" sz="quarter" idx="5"/>
          </p:nvPr>
        </p:nvSpPr>
        <p:spPr/>
        <p:txBody>
          <a:bodyPr/>
          <a:lstStyle/>
          <a:p>
            <a:fld id="{AABDA0A7-006E-414D-8939-FE25C8770EE5}" type="slidenum">
              <a:rPr lang="en-US" smtClean="0"/>
              <a:t>18</a:t>
            </a:fld>
            <a:endParaRPr lang="en-US"/>
          </a:p>
        </p:txBody>
      </p:sp>
    </p:spTree>
    <p:extLst>
      <p:ext uri="{BB962C8B-B14F-4D97-AF65-F5344CB8AC3E}">
        <p14:creationId xmlns:p14="http://schemas.microsoft.com/office/powerpoint/2010/main" val="1894022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19</a:t>
            </a:fld>
            <a:endParaRPr lang="en-US"/>
          </a:p>
        </p:txBody>
      </p:sp>
    </p:spTree>
    <p:extLst>
      <p:ext uri="{BB962C8B-B14F-4D97-AF65-F5344CB8AC3E}">
        <p14:creationId xmlns:p14="http://schemas.microsoft.com/office/powerpoint/2010/main" val="149497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2</a:t>
            </a:fld>
            <a:endParaRPr lang="en-US"/>
          </a:p>
        </p:txBody>
      </p:sp>
    </p:spTree>
    <p:extLst>
      <p:ext uri="{BB962C8B-B14F-4D97-AF65-F5344CB8AC3E}">
        <p14:creationId xmlns:p14="http://schemas.microsoft.com/office/powerpoint/2010/main" val="1388450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21</a:t>
            </a:fld>
            <a:endParaRPr lang="en-US"/>
          </a:p>
        </p:txBody>
      </p:sp>
    </p:spTree>
    <p:extLst>
      <p:ext uri="{BB962C8B-B14F-4D97-AF65-F5344CB8AC3E}">
        <p14:creationId xmlns:p14="http://schemas.microsoft.com/office/powerpoint/2010/main" val="1997165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23</a:t>
            </a:fld>
            <a:endParaRPr lang="en-US"/>
          </a:p>
        </p:txBody>
      </p:sp>
    </p:spTree>
    <p:extLst>
      <p:ext uri="{BB962C8B-B14F-4D97-AF65-F5344CB8AC3E}">
        <p14:creationId xmlns:p14="http://schemas.microsoft.com/office/powerpoint/2010/main" val="3682903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24</a:t>
            </a:fld>
            <a:endParaRPr lang="en-US"/>
          </a:p>
        </p:txBody>
      </p:sp>
    </p:spTree>
    <p:extLst>
      <p:ext uri="{BB962C8B-B14F-4D97-AF65-F5344CB8AC3E}">
        <p14:creationId xmlns:p14="http://schemas.microsoft.com/office/powerpoint/2010/main" val="3928072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25</a:t>
            </a:fld>
            <a:endParaRPr lang="en-US"/>
          </a:p>
        </p:txBody>
      </p:sp>
    </p:spTree>
    <p:extLst>
      <p:ext uri="{BB962C8B-B14F-4D97-AF65-F5344CB8AC3E}">
        <p14:creationId xmlns:p14="http://schemas.microsoft.com/office/powerpoint/2010/main" val="3490001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26</a:t>
            </a:fld>
            <a:endParaRPr lang="en-US"/>
          </a:p>
        </p:txBody>
      </p:sp>
    </p:spTree>
    <p:extLst>
      <p:ext uri="{BB962C8B-B14F-4D97-AF65-F5344CB8AC3E}">
        <p14:creationId xmlns:p14="http://schemas.microsoft.com/office/powerpoint/2010/main" val="3382338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27</a:t>
            </a:fld>
            <a:endParaRPr lang="en-US"/>
          </a:p>
        </p:txBody>
      </p:sp>
    </p:spTree>
    <p:extLst>
      <p:ext uri="{BB962C8B-B14F-4D97-AF65-F5344CB8AC3E}">
        <p14:creationId xmlns:p14="http://schemas.microsoft.com/office/powerpoint/2010/main" val="1243688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28</a:t>
            </a:fld>
            <a:endParaRPr lang="en-US"/>
          </a:p>
        </p:txBody>
      </p:sp>
    </p:spTree>
    <p:extLst>
      <p:ext uri="{BB962C8B-B14F-4D97-AF65-F5344CB8AC3E}">
        <p14:creationId xmlns:p14="http://schemas.microsoft.com/office/powerpoint/2010/main" val="4142269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29</a:t>
            </a:fld>
            <a:endParaRPr lang="en-US"/>
          </a:p>
        </p:txBody>
      </p:sp>
    </p:spTree>
    <p:extLst>
      <p:ext uri="{BB962C8B-B14F-4D97-AF65-F5344CB8AC3E}">
        <p14:creationId xmlns:p14="http://schemas.microsoft.com/office/powerpoint/2010/main" val="2078770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DA0A7-006E-414D-8939-FE25C8770EE5}" type="slidenum">
              <a:rPr lang="en-US" smtClean="0"/>
              <a:t>30</a:t>
            </a:fld>
            <a:endParaRPr lang="en-US"/>
          </a:p>
        </p:txBody>
      </p:sp>
    </p:spTree>
    <p:extLst>
      <p:ext uri="{BB962C8B-B14F-4D97-AF65-F5344CB8AC3E}">
        <p14:creationId xmlns:p14="http://schemas.microsoft.com/office/powerpoint/2010/main" val="1757470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DA0A7-006E-414D-8939-FE25C8770EE5}" type="slidenum">
              <a:rPr lang="en-US" smtClean="0"/>
              <a:t>31</a:t>
            </a:fld>
            <a:endParaRPr lang="en-US"/>
          </a:p>
        </p:txBody>
      </p:sp>
    </p:spTree>
    <p:extLst>
      <p:ext uri="{BB962C8B-B14F-4D97-AF65-F5344CB8AC3E}">
        <p14:creationId xmlns:p14="http://schemas.microsoft.com/office/powerpoint/2010/main" val="3725766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3</a:t>
            </a:fld>
            <a:endParaRPr lang="en-US"/>
          </a:p>
        </p:txBody>
      </p:sp>
    </p:spTree>
    <p:extLst>
      <p:ext uri="{BB962C8B-B14F-4D97-AF65-F5344CB8AC3E}">
        <p14:creationId xmlns:p14="http://schemas.microsoft.com/office/powerpoint/2010/main" val="1720103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DA0A7-006E-414D-8939-FE25C8770EE5}" type="slidenum">
              <a:rPr lang="en-US" smtClean="0"/>
              <a:t>32</a:t>
            </a:fld>
            <a:endParaRPr lang="en-US"/>
          </a:p>
        </p:txBody>
      </p:sp>
    </p:spTree>
    <p:extLst>
      <p:ext uri="{BB962C8B-B14F-4D97-AF65-F5344CB8AC3E}">
        <p14:creationId xmlns:p14="http://schemas.microsoft.com/office/powerpoint/2010/main" val="145201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DA0A7-006E-414D-8939-FE25C8770EE5}" type="slidenum">
              <a:rPr lang="en-US" smtClean="0"/>
              <a:t>33</a:t>
            </a:fld>
            <a:endParaRPr lang="en-US"/>
          </a:p>
        </p:txBody>
      </p:sp>
    </p:spTree>
    <p:extLst>
      <p:ext uri="{BB962C8B-B14F-4D97-AF65-F5344CB8AC3E}">
        <p14:creationId xmlns:p14="http://schemas.microsoft.com/office/powerpoint/2010/main" val="2006331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DA0A7-006E-414D-8939-FE25C8770EE5}" type="slidenum">
              <a:rPr lang="en-US" smtClean="0"/>
              <a:t>34</a:t>
            </a:fld>
            <a:endParaRPr lang="en-US"/>
          </a:p>
        </p:txBody>
      </p:sp>
    </p:spTree>
    <p:extLst>
      <p:ext uri="{BB962C8B-B14F-4D97-AF65-F5344CB8AC3E}">
        <p14:creationId xmlns:p14="http://schemas.microsoft.com/office/powerpoint/2010/main" val="3072464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35</a:t>
            </a:fld>
            <a:endParaRPr lang="en-US"/>
          </a:p>
        </p:txBody>
      </p:sp>
    </p:spTree>
    <p:extLst>
      <p:ext uri="{BB962C8B-B14F-4D97-AF65-F5344CB8AC3E}">
        <p14:creationId xmlns:p14="http://schemas.microsoft.com/office/powerpoint/2010/main" val="1227984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36</a:t>
            </a:fld>
            <a:endParaRPr lang="en-US"/>
          </a:p>
        </p:txBody>
      </p:sp>
    </p:spTree>
    <p:extLst>
      <p:ext uri="{BB962C8B-B14F-4D97-AF65-F5344CB8AC3E}">
        <p14:creationId xmlns:p14="http://schemas.microsoft.com/office/powerpoint/2010/main" val="3595179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37</a:t>
            </a:fld>
            <a:endParaRPr lang="en-US"/>
          </a:p>
        </p:txBody>
      </p:sp>
    </p:spTree>
    <p:extLst>
      <p:ext uri="{BB962C8B-B14F-4D97-AF65-F5344CB8AC3E}">
        <p14:creationId xmlns:p14="http://schemas.microsoft.com/office/powerpoint/2010/main" val="2819817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38</a:t>
            </a:fld>
            <a:endParaRPr lang="en-US"/>
          </a:p>
        </p:txBody>
      </p:sp>
    </p:spTree>
    <p:extLst>
      <p:ext uri="{BB962C8B-B14F-4D97-AF65-F5344CB8AC3E}">
        <p14:creationId xmlns:p14="http://schemas.microsoft.com/office/powerpoint/2010/main" val="2496118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Alex Fields: Charlottesville VA, drove car into protesters. </a:t>
            </a:r>
          </a:p>
          <a:p>
            <a:r>
              <a:rPr lang="en-US" dirty="0"/>
              <a:t>David Chou: CA- Shot up Taiwanese presbyterian church. Chinese Nationalist</a:t>
            </a:r>
          </a:p>
          <a:p>
            <a:r>
              <a:rPr lang="en-US" dirty="0"/>
              <a:t>Suzette Gay Thompson: MN, set fire to Islamic center</a:t>
            </a:r>
          </a:p>
          <a:p>
            <a:r>
              <a:rPr lang="en-US" dirty="0"/>
              <a:t>Frank James: NY, Subway shooter</a:t>
            </a:r>
          </a:p>
          <a:p>
            <a:r>
              <a:rPr lang="en-US" dirty="0"/>
              <a:t>Justin </a:t>
            </a:r>
            <a:r>
              <a:rPr lang="en-US" dirty="0" err="1"/>
              <a:t>Tyran</a:t>
            </a:r>
            <a:r>
              <a:rPr lang="en-US" dirty="0"/>
              <a:t> Roberts: Alabama, shooting, targeting white men</a:t>
            </a:r>
          </a:p>
          <a:p>
            <a:r>
              <a:rPr lang="en-US" dirty="0"/>
              <a:t>Peyton Gendron: Buffalo shooting, Race/replacement theory</a:t>
            </a:r>
          </a:p>
          <a:p>
            <a:r>
              <a:rPr lang="en-US" dirty="0"/>
              <a:t>Madeline Barker: NY, Anti-Asian pepper spray: “Go back where you came from”</a:t>
            </a:r>
          </a:p>
          <a:p>
            <a:r>
              <a:rPr lang="en-US" dirty="0" err="1"/>
              <a:t>Armanso</a:t>
            </a:r>
            <a:r>
              <a:rPr lang="en-US" dirty="0"/>
              <a:t> Sotelo: Kansas, Assault on Somali men</a:t>
            </a:r>
          </a:p>
        </p:txBody>
      </p:sp>
      <p:sp>
        <p:nvSpPr>
          <p:cNvPr id="4" name="Slide Number Placeholder 3"/>
          <p:cNvSpPr>
            <a:spLocks noGrp="1"/>
          </p:cNvSpPr>
          <p:nvPr>
            <p:ph type="sldNum" sz="quarter" idx="5"/>
          </p:nvPr>
        </p:nvSpPr>
        <p:spPr/>
        <p:txBody>
          <a:bodyPr/>
          <a:lstStyle/>
          <a:p>
            <a:fld id="{AABDA0A7-006E-414D-8939-FE25C8770EE5}" type="slidenum">
              <a:rPr lang="en-US" smtClean="0"/>
              <a:t>39</a:t>
            </a:fld>
            <a:endParaRPr lang="en-US"/>
          </a:p>
        </p:txBody>
      </p:sp>
    </p:spTree>
    <p:extLst>
      <p:ext uri="{BB962C8B-B14F-4D97-AF65-F5344CB8AC3E}">
        <p14:creationId xmlns:p14="http://schemas.microsoft.com/office/powerpoint/2010/main" val="2757519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Maurice &amp; Dusty: Biddeford ME: White Supremacy; Assault on Black men</a:t>
            </a:r>
          </a:p>
          <a:p>
            <a:pPr defTabSz="931774">
              <a:defRPr/>
            </a:pPr>
            <a:r>
              <a:rPr lang="en-US" b="0" i="0" dirty="0">
                <a:effectLst/>
                <a:latin typeface="Arthouse"/>
              </a:rPr>
              <a:t>Jamal Talib Abdullah Bey: Rhode Island; Ride of Moors; Anti-Government</a:t>
            </a:r>
          </a:p>
          <a:p>
            <a:pPr defTabSz="931774">
              <a:defRPr/>
            </a:pPr>
            <a:r>
              <a:rPr lang="en-US" b="0" i="0" dirty="0">
                <a:effectLst/>
                <a:latin typeface="Arthouse"/>
              </a:rPr>
              <a:t>Rodriguez Market: Manchester NH, Vandalism KKK</a:t>
            </a:r>
          </a:p>
          <a:p>
            <a:pPr defTabSz="931774">
              <a:defRPr/>
            </a:pPr>
            <a:r>
              <a:rPr lang="en-US" b="0" i="0" dirty="0">
                <a:effectLst/>
                <a:latin typeface="Arthouse"/>
              </a:rPr>
              <a:t>Aaron </a:t>
            </a:r>
            <a:r>
              <a:rPr lang="en-US" b="0" i="0" dirty="0" err="1">
                <a:effectLst/>
                <a:latin typeface="Arthouse"/>
              </a:rPr>
              <a:t>Loukes</a:t>
            </a:r>
            <a:r>
              <a:rPr lang="en-US" b="0" i="0" dirty="0">
                <a:effectLst/>
                <a:latin typeface="Arthouse"/>
              </a:rPr>
              <a:t>: Burlington VT; COVID-19 Vaccine; Firearm possession</a:t>
            </a:r>
          </a:p>
          <a:p>
            <a:pPr defTabSz="931774">
              <a:defRPr/>
            </a:pPr>
            <a:r>
              <a:rPr lang="en-US" b="0" i="0" dirty="0">
                <a:effectLst/>
                <a:latin typeface="Arthouse"/>
              </a:rPr>
              <a:t>Adam Lanza: Sandy Hook CT</a:t>
            </a:r>
          </a:p>
          <a:p>
            <a:pPr defTabSz="931774">
              <a:defRPr/>
            </a:pPr>
            <a:r>
              <a:rPr lang="en-US" b="0" i="0" dirty="0" err="1">
                <a:effectLst/>
                <a:latin typeface="Arthouse"/>
              </a:rPr>
              <a:t>Tsarnev</a:t>
            </a:r>
            <a:r>
              <a:rPr lang="en-US" b="0" i="0" dirty="0">
                <a:effectLst/>
                <a:latin typeface="Arthouse"/>
              </a:rPr>
              <a:t> </a:t>
            </a:r>
            <a:r>
              <a:rPr lang="en-US" b="0" i="0" dirty="0" err="1">
                <a:effectLst/>
                <a:latin typeface="Arthouse"/>
              </a:rPr>
              <a:t>Borthers</a:t>
            </a:r>
            <a:r>
              <a:rPr lang="en-US" b="0" i="0" dirty="0">
                <a:effectLst/>
                <a:latin typeface="Arthouse"/>
              </a:rPr>
              <a:t>: Massachusetts; Boston Marathon Bombing</a:t>
            </a:r>
          </a:p>
          <a:p>
            <a:pPr defTabSz="931774">
              <a:defRPr/>
            </a:pPr>
            <a:r>
              <a:rPr lang="en-US" b="0" i="0" dirty="0">
                <a:effectLst/>
                <a:latin typeface="Arthouse"/>
              </a:rPr>
              <a:t>Nathan Allen: Winthrop MA; Racial attack on blacks shot, possible Anti-</a:t>
            </a:r>
            <a:r>
              <a:rPr lang="en-US" b="0" i="0" dirty="0" err="1">
                <a:effectLst/>
                <a:latin typeface="Arthouse"/>
              </a:rPr>
              <a:t>semetic</a:t>
            </a:r>
            <a:endParaRPr lang="en-US" b="0" i="0" dirty="0">
              <a:effectLst/>
              <a:latin typeface="Arthouse"/>
            </a:endParaRPr>
          </a:p>
          <a:p>
            <a:pPr defTabSz="931774">
              <a:defRPr/>
            </a:pPr>
            <a:endParaRPr lang="en-US" b="0" i="0" dirty="0">
              <a:effectLst/>
              <a:latin typeface="Arthouse"/>
            </a:endParaRPr>
          </a:p>
          <a:p>
            <a:endParaRPr lang="en-US" dirty="0"/>
          </a:p>
        </p:txBody>
      </p:sp>
      <p:sp>
        <p:nvSpPr>
          <p:cNvPr id="4" name="Slide Number Placeholder 3"/>
          <p:cNvSpPr>
            <a:spLocks noGrp="1"/>
          </p:cNvSpPr>
          <p:nvPr>
            <p:ph type="sldNum" sz="quarter" idx="5"/>
          </p:nvPr>
        </p:nvSpPr>
        <p:spPr/>
        <p:txBody>
          <a:bodyPr/>
          <a:lstStyle/>
          <a:p>
            <a:fld id="{AABDA0A7-006E-414D-8939-FE25C8770EE5}" type="slidenum">
              <a:rPr lang="en-US" smtClean="0"/>
              <a:t>40</a:t>
            </a:fld>
            <a:endParaRPr lang="en-US"/>
          </a:p>
        </p:txBody>
      </p:sp>
    </p:spTree>
    <p:extLst>
      <p:ext uri="{BB962C8B-B14F-4D97-AF65-F5344CB8AC3E}">
        <p14:creationId xmlns:p14="http://schemas.microsoft.com/office/powerpoint/2010/main" val="2970000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41</a:t>
            </a:fld>
            <a:endParaRPr lang="en-US"/>
          </a:p>
        </p:txBody>
      </p:sp>
    </p:spTree>
    <p:extLst>
      <p:ext uri="{BB962C8B-B14F-4D97-AF65-F5344CB8AC3E}">
        <p14:creationId xmlns:p14="http://schemas.microsoft.com/office/powerpoint/2010/main" val="2551092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effectLst/>
                <a:latin typeface="-apple-system"/>
              </a:rPr>
              <a:t>This means we work with mental health, social service, public health, public safety, academic, and other multi-disciplinary partners, like those here today, to reduce the chances that people in a society radicalize to violence in the first place and provide support to those who need help leaving the pathway to violence.  </a:t>
            </a:r>
            <a:endParaRPr lang="en-US" dirty="0">
              <a:effectLst/>
              <a:latin typeface="-apple-system"/>
            </a:endParaRPr>
          </a:p>
          <a:p>
            <a:pPr rtl="0"/>
            <a:br>
              <a:rPr lang="en-US" dirty="0"/>
            </a:br>
            <a:r>
              <a:rPr lang="en-US" dirty="0">
                <a:effectLst/>
                <a:latin typeface="-apple-system"/>
              </a:rPr>
              <a:t>RPCs interact with community partners to better understand the unique local dynamics in their areas of responsibility An effective plan of action to prevent targeted violence convenes all parts of the local community to build and sustain trusted partnerships to promote:</a:t>
            </a:r>
          </a:p>
          <a:p>
            <a:pPr rtl="0">
              <a:buFont typeface="Arial" panose="020B0604020202020204" pitchFamily="34" charset="0"/>
              <a:buChar char="•"/>
            </a:pPr>
            <a:r>
              <a:rPr lang="en-US" dirty="0">
                <a:effectLst/>
                <a:latin typeface="-apple-system"/>
              </a:rPr>
              <a:t>Public awareness and education,</a:t>
            </a:r>
          </a:p>
          <a:p>
            <a:pPr rtl="0">
              <a:buFont typeface="Arial" panose="020B0604020202020204" pitchFamily="34" charset="0"/>
              <a:buChar char="•"/>
            </a:pPr>
            <a:r>
              <a:rPr lang="en-US" dirty="0">
                <a:effectLst/>
                <a:latin typeface="-apple-system"/>
              </a:rPr>
              <a:t>Threat Assessment and Management,</a:t>
            </a:r>
          </a:p>
          <a:p>
            <a:pPr rtl="0">
              <a:buFont typeface="Arial" panose="020B0604020202020204" pitchFamily="34" charset="0"/>
              <a:buChar char="•"/>
            </a:pPr>
            <a:r>
              <a:rPr lang="en-US" dirty="0">
                <a:effectLst/>
                <a:latin typeface="-apple-system"/>
              </a:rPr>
              <a:t>And Support Services</a:t>
            </a:r>
          </a:p>
          <a:p>
            <a:endParaRPr lang="en-US" dirty="0"/>
          </a:p>
        </p:txBody>
      </p:sp>
      <p:sp>
        <p:nvSpPr>
          <p:cNvPr id="4" name="Slide Number Placeholder 3"/>
          <p:cNvSpPr>
            <a:spLocks noGrp="1"/>
          </p:cNvSpPr>
          <p:nvPr>
            <p:ph type="sldNum" sz="quarter" idx="5"/>
          </p:nvPr>
        </p:nvSpPr>
        <p:spPr/>
        <p:txBody>
          <a:bodyPr/>
          <a:lstStyle/>
          <a:p>
            <a:fld id="{AABDA0A7-006E-414D-8939-FE25C8770EE5}" type="slidenum">
              <a:rPr lang="en-US" smtClean="0"/>
              <a:t>4</a:t>
            </a:fld>
            <a:endParaRPr lang="en-US"/>
          </a:p>
        </p:txBody>
      </p:sp>
    </p:spTree>
    <p:extLst>
      <p:ext uri="{BB962C8B-B14F-4D97-AF65-F5344CB8AC3E}">
        <p14:creationId xmlns:p14="http://schemas.microsoft.com/office/powerpoint/2010/main" val="8050983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5EA4C77-1B92-4498-9C0D-38AB92CD2268}" type="slidenum">
              <a:rPr lang="en-US" smtClean="0"/>
              <a:t>43</a:t>
            </a:fld>
            <a:endParaRPr lang="en-US"/>
          </a:p>
        </p:txBody>
      </p:sp>
    </p:spTree>
    <p:extLst>
      <p:ext uri="{BB962C8B-B14F-4D97-AF65-F5344CB8AC3E}">
        <p14:creationId xmlns:p14="http://schemas.microsoft.com/office/powerpoint/2010/main" val="23151781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5EA4C77-1B92-4498-9C0D-38AB92CD2268}" type="slidenum">
              <a:rPr lang="en-US" smtClean="0"/>
              <a:t>44</a:t>
            </a:fld>
            <a:endParaRPr lang="en-US"/>
          </a:p>
        </p:txBody>
      </p:sp>
    </p:spTree>
    <p:extLst>
      <p:ext uri="{BB962C8B-B14F-4D97-AF65-F5344CB8AC3E}">
        <p14:creationId xmlns:p14="http://schemas.microsoft.com/office/powerpoint/2010/main" val="9443932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5EA4C77-1B92-4498-9C0D-38AB92CD2268}" type="slidenum">
              <a:rPr lang="en-US" smtClean="0"/>
              <a:t>45</a:t>
            </a:fld>
            <a:endParaRPr lang="en-US"/>
          </a:p>
        </p:txBody>
      </p:sp>
    </p:spTree>
    <p:extLst>
      <p:ext uri="{BB962C8B-B14F-4D97-AF65-F5344CB8AC3E}">
        <p14:creationId xmlns:p14="http://schemas.microsoft.com/office/powerpoint/2010/main" val="2941763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5EA4C77-1B92-4498-9C0D-38AB92CD2268}" type="slidenum">
              <a:rPr lang="en-US" smtClean="0"/>
              <a:t>46</a:t>
            </a:fld>
            <a:endParaRPr lang="en-US"/>
          </a:p>
        </p:txBody>
      </p:sp>
    </p:spTree>
    <p:extLst>
      <p:ext uri="{BB962C8B-B14F-4D97-AF65-F5344CB8AC3E}">
        <p14:creationId xmlns:p14="http://schemas.microsoft.com/office/powerpoint/2010/main" val="856412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5EA4C77-1B92-4498-9C0D-38AB92CD2268}" type="slidenum">
              <a:rPr lang="en-US" smtClean="0"/>
              <a:t>47</a:t>
            </a:fld>
            <a:endParaRPr lang="en-US"/>
          </a:p>
        </p:txBody>
      </p:sp>
    </p:spTree>
    <p:extLst>
      <p:ext uri="{BB962C8B-B14F-4D97-AF65-F5344CB8AC3E}">
        <p14:creationId xmlns:p14="http://schemas.microsoft.com/office/powerpoint/2010/main" val="3223696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5EA4C77-1B92-4498-9C0D-38AB92CD2268}" type="slidenum">
              <a:rPr lang="en-US" smtClean="0"/>
              <a:t>48</a:t>
            </a:fld>
            <a:endParaRPr lang="en-US"/>
          </a:p>
        </p:txBody>
      </p:sp>
    </p:spTree>
    <p:extLst>
      <p:ext uri="{BB962C8B-B14F-4D97-AF65-F5344CB8AC3E}">
        <p14:creationId xmlns:p14="http://schemas.microsoft.com/office/powerpoint/2010/main" val="2291845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5EA4C77-1B92-4498-9C0D-38AB92CD2268}" type="slidenum">
              <a:rPr lang="en-US" smtClean="0"/>
              <a:t>49</a:t>
            </a:fld>
            <a:endParaRPr lang="en-US"/>
          </a:p>
        </p:txBody>
      </p:sp>
    </p:spTree>
    <p:extLst>
      <p:ext uri="{BB962C8B-B14F-4D97-AF65-F5344CB8AC3E}">
        <p14:creationId xmlns:p14="http://schemas.microsoft.com/office/powerpoint/2010/main" val="12335389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50</a:t>
            </a:fld>
            <a:endParaRPr lang="en-US"/>
          </a:p>
        </p:txBody>
      </p:sp>
    </p:spTree>
    <p:extLst>
      <p:ext uri="{BB962C8B-B14F-4D97-AF65-F5344CB8AC3E}">
        <p14:creationId xmlns:p14="http://schemas.microsoft.com/office/powerpoint/2010/main" val="873749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DA0A7-006E-414D-8939-FE25C8770EE5}" type="slidenum">
              <a:rPr lang="en-US" smtClean="0"/>
              <a:t>5</a:t>
            </a:fld>
            <a:endParaRPr lang="en-US"/>
          </a:p>
        </p:txBody>
      </p:sp>
    </p:spTree>
    <p:extLst>
      <p:ext uri="{BB962C8B-B14F-4D97-AF65-F5344CB8AC3E}">
        <p14:creationId xmlns:p14="http://schemas.microsoft.com/office/powerpoint/2010/main" val="3963666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8EB0F270-C31C-41A9-8088-7C6EC13CBE4E}" type="datetime1">
              <a:rPr lang="en-US" smtClean="0"/>
              <a:t>9/26/2022</a:t>
            </a:fld>
            <a:endParaRPr lang="en-US"/>
          </a:p>
        </p:txBody>
      </p:sp>
      <p:sp>
        <p:nvSpPr>
          <p:cNvPr id="6" name="Slide Number Placeholder 5"/>
          <p:cNvSpPr>
            <a:spLocks noGrp="1"/>
          </p:cNvSpPr>
          <p:nvPr>
            <p:ph type="sldNum" sz="quarter" idx="5"/>
          </p:nvPr>
        </p:nvSpPr>
        <p:spPr/>
        <p:txBody>
          <a:bodyPr/>
          <a:lstStyle/>
          <a:p>
            <a:fld id="{66C0B7C4-3FF1-475F-90AF-958CDCD7178A}" type="slidenum">
              <a:rPr lang="en-US" smtClean="0"/>
              <a:t>6</a:t>
            </a:fld>
            <a:endParaRPr lang="en-US"/>
          </a:p>
        </p:txBody>
      </p:sp>
    </p:spTree>
    <p:extLst>
      <p:ext uri="{BB962C8B-B14F-4D97-AF65-F5344CB8AC3E}">
        <p14:creationId xmlns:p14="http://schemas.microsoft.com/office/powerpoint/2010/main" val="2515198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A4C77-1B92-4498-9C0D-38AB92CD2268}" type="slidenum">
              <a:rPr lang="en-US" smtClean="0"/>
              <a:t>7</a:t>
            </a:fld>
            <a:endParaRPr lang="en-US"/>
          </a:p>
        </p:txBody>
      </p:sp>
    </p:spTree>
    <p:extLst>
      <p:ext uri="{BB962C8B-B14F-4D97-AF65-F5344CB8AC3E}">
        <p14:creationId xmlns:p14="http://schemas.microsoft.com/office/powerpoint/2010/main" val="259738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EA4C77-1B92-4498-9C0D-38AB92CD2268}" type="slidenum">
              <a:rPr lang="en-US" smtClean="0"/>
              <a:t>8</a:t>
            </a:fld>
            <a:endParaRPr lang="en-US"/>
          </a:p>
        </p:txBody>
      </p:sp>
    </p:spTree>
    <p:extLst>
      <p:ext uri="{BB962C8B-B14F-4D97-AF65-F5344CB8AC3E}">
        <p14:creationId xmlns:p14="http://schemas.microsoft.com/office/powerpoint/2010/main" val="28286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Arial"/>
                <a:cs typeface="Arial"/>
              </a:rPr>
              <a:t>LEVEL 1</a:t>
            </a:r>
          </a:p>
          <a:p>
            <a:pPr marL="174708" indent="-174708" defTabSz="931774">
              <a:buFont typeface="Arial" panose="020B0604020202020204" pitchFamily="34" charset="0"/>
              <a:buChar char="•"/>
              <a:defRPr/>
            </a:pPr>
            <a:r>
              <a:rPr lang="en-US" dirty="0">
                <a:latin typeface="Arial"/>
                <a:cs typeface="Arial"/>
              </a:rPr>
              <a:t>Community wide policies and practices that prevent risk factors for targeted violence and terrorism from occurring</a:t>
            </a:r>
          </a:p>
          <a:p>
            <a:endParaRPr lang="en-US" dirty="0"/>
          </a:p>
          <a:p>
            <a:r>
              <a:rPr lang="en-US" dirty="0"/>
              <a:t>LEVEL 2</a:t>
            </a:r>
          </a:p>
          <a:p>
            <a:pPr marL="291179" lvl="2" indent="-218385" defTabSz="229708">
              <a:buFont typeface="Arial" panose="020B0604020202020204" pitchFamily="34" charset="0"/>
              <a:buChar char="•"/>
            </a:pPr>
            <a:r>
              <a:rPr lang="en-US" dirty="0">
                <a:latin typeface="Arial" panose="020B0604020202020204" pitchFamily="34" charset="0"/>
                <a:cs typeface="Arial" panose="020B0604020202020204" pitchFamily="34" charset="0"/>
              </a:rPr>
              <a:t>Addressing risk factors/building protective factors</a:t>
            </a:r>
          </a:p>
          <a:p>
            <a:pPr marL="291179" lvl="2" indent="-218385" defTabSz="229708">
              <a:buFont typeface="Arial" panose="020B0604020202020204" pitchFamily="34" charset="0"/>
              <a:buChar char="•"/>
            </a:pPr>
            <a:r>
              <a:rPr lang="en-US" dirty="0">
                <a:latin typeface="Arial" panose="020B0604020202020204" pitchFamily="34" charset="0"/>
                <a:cs typeface="Arial" panose="020B0604020202020204" pitchFamily="34" charset="0"/>
              </a:rPr>
              <a:t>Empowering bystanders</a:t>
            </a:r>
          </a:p>
          <a:p>
            <a:endParaRPr lang="en-US" dirty="0"/>
          </a:p>
          <a:p>
            <a:r>
              <a:rPr lang="en-US" dirty="0"/>
              <a:t>LEVEL 3</a:t>
            </a:r>
          </a:p>
          <a:p>
            <a:pPr marL="291179" lvl="2" indent="-218385" defTabSz="229708">
              <a:buFont typeface="Arial" panose="020B0604020202020204" pitchFamily="34" charset="0"/>
              <a:buChar char="•"/>
            </a:pPr>
            <a:r>
              <a:rPr lang="en-US" dirty="0">
                <a:latin typeface="Arial" panose="020B0604020202020204" pitchFamily="34" charset="0"/>
                <a:cs typeface="Arial" panose="020B0604020202020204" pitchFamily="34" charset="0"/>
              </a:rPr>
              <a:t>Risk assessment/threat assessment for individuals who may have radicalized to violence</a:t>
            </a:r>
          </a:p>
          <a:p>
            <a:pPr marL="291179" lvl="2" indent="-218385" defTabSz="229708">
              <a:buFont typeface="Arial" panose="020B0604020202020204" pitchFamily="34" charset="0"/>
              <a:buChar char="•"/>
            </a:pPr>
            <a:r>
              <a:rPr lang="en-US" dirty="0">
                <a:latin typeface="Arial" panose="020B0604020202020204" pitchFamily="34" charset="0"/>
                <a:cs typeface="Arial" panose="020B0604020202020204" pitchFamily="34" charset="0"/>
              </a:rPr>
              <a:t>Refer individuals to appropriate services as needed to deter violence</a:t>
            </a:r>
          </a:p>
          <a:p>
            <a:endParaRPr lang="en-US" dirty="0"/>
          </a:p>
          <a:p>
            <a:r>
              <a:rPr lang="en-US" dirty="0"/>
              <a:t>LEVEL 4</a:t>
            </a:r>
          </a:p>
          <a:p>
            <a:pPr marL="291179" lvl="2" indent="-218385" defTabSz="229708">
              <a:buFont typeface="Arial" panose="020B0604020202020204" pitchFamily="34" charset="0"/>
              <a:buChar char="•"/>
            </a:pPr>
            <a:r>
              <a:rPr lang="en-US" dirty="0">
                <a:latin typeface="Arial" panose="020B0604020202020204" pitchFamily="34" charset="0"/>
                <a:cs typeface="Arial" panose="020B0604020202020204" pitchFamily="34" charset="0"/>
              </a:rPr>
              <a:t>Rehabilitation/Reintegration of individuals who have – or have planned to   - engage in a targeted violence/terrorism act (High risk/high threat cases)</a:t>
            </a:r>
          </a:p>
          <a:p>
            <a:pPr marL="291179" lvl="2" indent="-218385" defTabSz="229708">
              <a:buFont typeface="Arial" panose="020B0604020202020204" pitchFamily="34" charset="0"/>
              <a:buChar char="•"/>
            </a:pPr>
            <a:r>
              <a:rPr lang="en-US" dirty="0">
                <a:latin typeface="Arial" panose="020B0604020202020204" pitchFamily="34" charset="0"/>
                <a:cs typeface="Arial" panose="020B0604020202020204" pitchFamily="34" charset="0"/>
              </a:rPr>
              <a:t>Recidivism</a:t>
            </a:r>
          </a:p>
          <a:p>
            <a:endParaRPr lang="en-US" dirty="0"/>
          </a:p>
        </p:txBody>
      </p:sp>
      <p:sp>
        <p:nvSpPr>
          <p:cNvPr id="4" name="Slide Number Placeholder 3"/>
          <p:cNvSpPr>
            <a:spLocks noGrp="1"/>
          </p:cNvSpPr>
          <p:nvPr>
            <p:ph type="sldNum" sz="quarter" idx="5"/>
          </p:nvPr>
        </p:nvSpPr>
        <p:spPr/>
        <p:txBody>
          <a:bodyPr/>
          <a:lstStyle/>
          <a:p>
            <a:fld id="{C5EA4C77-1B92-4498-9C0D-38AB92CD2268}" type="slidenum">
              <a:rPr lang="en-US" smtClean="0"/>
              <a:t>9</a:t>
            </a:fld>
            <a:endParaRPr lang="en-US"/>
          </a:p>
        </p:txBody>
      </p:sp>
    </p:spTree>
    <p:extLst>
      <p:ext uri="{BB962C8B-B14F-4D97-AF65-F5344CB8AC3E}">
        <p14:creationId xmlns:p14="http://schemas.microsoft.com/office/powerpoint/2010/main" val="4196546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319E528-72C4-4405-9933-EC8FACB7148F}"/>
              </a:ext>
            </a:extLst>
          </p:cNvPr>
          <p:cNvSpPr>
            <a:spLocks noGrp="1"/>
          </p:cNvSpPr>
          <p:nvPr>
            <p:ph type="ctrTitle" hasCustomPrompt="1"/>
          </p:nvPr>
        </p:nvSpPr>
        <p:spPr>
          <a:xfrm>
            <a:off x="342901" y="2313428"/>
            <a:ext cx="8781435" cy="584893"/>
          </a:xfrm>
          <a:prstGeom prst="rect">
            <a:avLst/>
          </a:prstGeom>
        </p:spPr>
        <p:txBody>
          <a:bodyPr anchor="t">
            <a:normAutofit/>
          </a:bodyPr>
          <a:lstStyle>
            <a:lvl1pPr algn="l">
              <a:defRPr sz="3600" spc="-100" baseline="0"/>
            </a:lvl1pPr>
          </a:lstStyle>
          <a:p>
            <a:r>
              <a:rPr lang="en-US"/>
              <a:t>[Presentation title]</a:t>
            </a:r>
          </a:p>
        </p:txBody>
      </p:sp>
      <p:sp>
        <p:nvSpPr>
          <p:cNvPr id="10" name="Subtitle 2">
            <a:extLst>
              <a:ext uri="{FF2B5EF4-FFF2-40B4-BE49-F238E27FC236}">
                <a16:creationId xmlns:a16="http://schemas.microsoft.com/office/drawing/2014/main" id="{7E444924-30C5-492C-8016-0C8A5A9A99DC}"/>
              </a:ext>
            </a:extLst>
          </p:cNvPr>
          <p:cNvSpPr>
            <a:spLocks noGrp="1"/>
          </p:cNvSpPr>
          <p:nvPr>
            <p:ph type="subTitle" idx="1" hasCustomPrompt="1"/>
          </p:nvPr>
        </p:nvSpPr>
        <p:spPr>
          <a:xfrm>
            <a:off x="1366685" y="2981516"/>
            <a:ext cx="7757651" cy="489277"/>
          </a:xfrm>
        </p:spPr>
        <p:txBody>
          <a:bodyPr lIns="0" rIns="0">
            <a:noAutofit/>
          </a:bodyPr>
          <a:lstStyle>
            <a:lvl1pPr marL="0" indent="0" algn="l">
              <a:spcBef>
                <a:spcPts val="0"/>
              </a:spcBef>
              <a:buNone/>
              <a:defRPr sz="2400"/>
            </a:lvl1pPr>
            <a:lvl2pPr marL="0" indent="0" algn="l">
              <a:spcBef>
                <a:spcPts val="0"/>
              </a:spcBef>
              <a:buNone/>
              <a:defRPr sz="1800"/>
            </a:lvl2pPr>
            <a:lvl3pPr marL="0" indent="0" algn="l">
              <a:spcBef>
                <a:spcPts val="0"/>
              </a:spcBef>
              <a:buNone/>
              <a:defRPr sz="1800"/>
            </a:lvl3pPr>
            <a:lvl4pPr marL="0" indent="0" algn="l">
              <a:spcBef>
                <a:spcPts val="0"/>
              </a:spcBef>
              <a:buNone/>
              <a:defRPr sz="1800"/>
            </a:lvl4pPr>
            <a:lvl5pPr marL="0" indent="0" algn="l">
              <a:spcBef>
                <a:spcPts val="0"/>
              </a:spcBef>
              <a:buNone/>
              <a:defRPr sz="1800"/>
            </a:lvl5pPr>
            <a:lvl6pPr marL="0" indent="0" algn="l">
              <a:spcBef>
                <a:spcPts val="0"/>
              </a:spcBef>
              <a:buNone/>
              <a:defRPr sz="1800"/>
            </a:lvl6pPr>
            <a:lvl7pPr marL="0" indent="0" algn="l">
              <a:spcBef>
                <a:spcPts val="0"/>
              </a:spcBef>
              <a:buNone/>
              <a:defRPr sz="1800"/>
            </a:lvl7pPr>
            <a:lvl8pPr marL="0" indent="0" algn="l">
              <a:spcBef>
                <a:spcPts val="0"/>
              </a:spcBef>
              <a:buNone/>
              <a:defRPr sz="1800"/>
            </a:lvl8pPr>
            <a:lvl9pPr marL="0" indent="0" algn="l">
              <a:spcBef>
                <a:spcPts val="0"/>
              </a:spcBef>
              <a:buNone/>
              <a:defRPr sz="1800"/>
            </a:lvl9pPr>
          </a:lstStyle>
          <a:p>
            <a:r>
              <a:rPr lang="en-US"/>
              <a:t>[Optional presentation subtitle]</a:t>
            </a:r>
          </a:p>
        </p:txBody>
      </p:sp>
      <p:sp>
        <p:nvSpPr>
          <p:cNvPr id="11" name="Text Placeholder 3">
            <a:extLst>
              <a:ext uri="{FF2B5EF4-FFF2-40B4-BE49-F238E27FC236}">
                <a16:creationId xmlns:a16="http://schemas.microsoft.com/office/drawing/2014/main" id="{028A59F0-2A9D-4A9D-B779-96467A3B831B}"/>
              </a:ext>
            </a:extLst>
          </p:cNvPr>
          <p:cNvSpPr>
            <a:spLocks noGrp="1"/>
          </p:cNvSpPr>
          <p:nvPr>
            <p:ph type="body" sz="quarter" idx="10" hasCustomPrompt="1"/>
          </p:nvPr>
        </p:nvSpPr>
        <p:spPr>
          <a:xfrm>
            <a:off x="342903" y="6102403"/>
            <a:ext cx="5753100" cy="298411"/>
          </a:xfrm>
        </p:spPr>
        <p:txBody>
          <a:bodyPr lIns="0" rIns="0" bIns="0" anchor="b" anchorCtr="0">
            <a:normAutofit/>
          </a:bodyPr>
          <a:lstStyle>
            <a:lvl1pPr marL="0" indent="0">
              <a:spcBef>
                <a:spcPts val="0"/>
              </a:spcBef>
              <a:buFontTx/>
              <a:buNone/>
              <a:defRPr sz="1400"/>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vl6pPr marL="0" indent="0">
              <a:spcBef>
                <a:spcPts val="0"/>
              </a:spcBef>
              <a:buFontTx/>
              <a:buNone/>
              <a:defRPr/>
            </a:lvl6pPr>
            <a:lvl7pPr marL="0" indent="0">
              <a:spcBef>
                <a:spcPts val="0"/>
              </a:spcBef>
              <a:buFontTx/>
              <a:buNone/>
              <a:defRPr/>
            </a:lvl7pPr>
            <a:lvl8pPr marL="0" indent="0">
              <a:spcBef>
                <a:spcPts val="0"/>
              </a:spcBef>
              <a:buFontTx/>
              <a:buNone/>
              <a:defRPr/>
            </a:lvl8pPr>
            <a:lvl9pPr marL="0" indent="0">
              <a:spcBef>
                <a:spcPts val="0"/>
              </a:spcBef>
              <a:buFontTx/>
              <a:buNone/>
              <a:defRPr/>
            </a:lvl9pPr>
          </a:lstStyle>
          <a:p>
            <a:pPr lvl="0"/>
            <a:r>
              <a:rPr lang="en-US"/>
              <a:t>September 28, 2020</a:t>
            </a:r>
          </a:p>
        </p:txBody>
      </p:sp>
      <p:sp>
        <p:nvSpPr>
          <p:cNvPr id="12" name="Rectangle 11">
            <a:extLst>
              <a:ext uri="{FF2B5EF4-FFF2-40B4-BE49-F238E27FC236}">
                <a16:creationId xmlns:a16="http://schemas.microsoft.com/office/drawing/2014/main" id="{5DB2FFE8-15D9-4269-8256-4E9D4D160947}"/>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tx1"/>
              </a:solidFill>
            </a:endParaRPr>
          </a:p>
        </p:txBody>
      </p:sp>
      <p:pic>
        <p:nvPicPr>
          <p:cNvPr id="13" name="Picture 12">
            <a:extLst>
              <a:ext uri="{FF2B5EF4-FFF2-40B4-BE49-F238E27FC236}">
                <a16:creationId xmlns:a16="http://schemas.microsoft.com/office/drawing/2014/main" id="{20826302-F94A-4E90-81EB-7692FA45445B}"/>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9389802" y="2199353"/>
            <a:ext cx="2459295" cy="2459294"/>
          </a:xfrm>
          <a:prstGeom prst="rect">
            <a:avLst/>
          </a:prstGeom>
        </p:spPr>
      </p:pic>
      <p:sp>
        <p:nvSpPr>
          <p:cNvPr id="15" name="Rectangle 14">
            <a:extLst>
              <a:ext uri="{FF2B5EF4-FFF2-40B4-BE49-F238E27FC236}">
                <a16:creationId xmlns:a16="http://schemas.microsoft.com/office/drawing/2014/main" id="{385CDB4E-20BD-489C-B2B4-4C8DFACE9934}"/>
              </a:ext>
            </a:extLst>
          </p:cNvPr>
          <p:cNvSpPr/>
          <p:nvPr userDrawn="1"/>
        </p:nvSpPr>
        <p:spPr>
          <a:xfrm>
            <a:off x="10540181" y="275303"/>
            <a:ext cx="1533832" cy="1455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title 2">
            <a:extLst>
              <a:ext uri="{FF2B5EF4-FFF2-40B4-BE49-F238E27FC236}">
                <a16:creationId xmlns:a16="http://schemas.microsoft.com/office/drawing/2014/main" id="{F560CCAA-22B3-48AF-8BD9-4AC4ADCC67C9}"/>
              </a:ext>
            </a:extLst>
          </p:cNvPr>
          <p:cNvSpPr txBox="1">
            <a:spLocks/>
          </p:cNvSpPr>
          <p:nvPr userDrawn="1"/>
        </p:nvSpPr>
        <p:spPr>
          <a:xfrm>
            <a:off x="342902" y="5716050"/>
            <a:ext cx="5753100" cy="298412"/>
          </a:xfrm>
          <a:prstGeom prst="rect">
            <a:avLst/>
          </a:prstGeom>
        </p:spPr>
        <p:txBody>
          <a:bodyPr vert="horz" lIns="0" tIns="45720" rIns="0" bIns="45720" rtlCol="0">
            <a:noAutofit/>
          </a:bodyPr>
          <a:lstStyle>
            <a:lvl1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1pPr>
            <a:lvl2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2pPr>
            <a:lvl3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3pPr>
            <a:lvl4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4pPr>
            <a:lvl5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5pPr>
            <a:lvl6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6pPr>
            <a:lvl7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7pPr>
            <a:lvl8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8pPr>
            <a:lvl9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a:solidFill>
                  <a:schemeClr val="accent1"/>
                </a:solidFill>
                <a:latin typeface="Franklin Gothic Book" panose="020B0503020102020204"/>
              </a:rPr>
              <a:t>Office for Targeted Violence and Terrorism Prevention</a:t>
            </a:r>
          </a:p>
        </p:txBody>
      </p:sp>
      <p:cxnSp>
        <p:nvCxnSpPr>
          <p:cNvPr id="3" name="Straight Connector 2">
            <a:extLst>
              <a:ext uri="{FF2B5EF4-FFF2-40B4-BE49-F238E27FC236}">
                <a16:creationId xmlns:a16="http://schemas.microsoft.com/office/drawing/2014/main" id="{EFAB4B27-D7A4-4167-826F-94C43036ECB7}"/>
              </a:ext>
            </a:extLst>
          </p:cNvPr>
          <p:cNvCxnSpPr>
            <a:cxnSpLocks/>
            <a:endCxn id="13" idx="1"/>
          </p:cNvCxnSpPr>
          <p:nvPr userDrawn="1"/>
        </p:nvCxnSpPr>
        <p:spPr>
          <a:xfrm>
            <a:off x="342902" y="3429000"/>
            <a:ext cx="9046900" cy="0"/>
          </a:xfrm>
          <a:prstGeom prst="line">
            <a:avLst/>
          </a:prstGeom>
          <a:ln w="57150">
            <a:gradFill>
              <a:gsLst>
                <a:gs pos="0">
                  <a:schemeClr val="accent2"/>
                </a:gs>
                <a:gs pos="96753">
                  <a:schemeClr val="bg1"/>
                </a:gs>
                <a:gs pos="82000">
                  <a:srgbClr val="ECEDEE"/>
                </a:gs>
                <a:gs pos="52000">
                  <a:schemeClr val="accent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033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TOC">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CED9150-8A81-48A2-935C-3C1855D68867}"/>
              </a:ext>
            </a:extLst>
          </p:cNvPr>
          <p:cNvSpPr>
            <a:spLocks noGrp="1"/>
          </p:cNvSpPr>
          <p:nvPr>
            <p:ph type="dt" sz="half" idx="10"/>
          </p:nvPr>
        </p:nvSpPr>
        <p:spPr/>
        <p:txBody>
          <a:bodyPr/>
          <a:lstStyle>
            <a:lvl1pPr>
              <a:defRPr sz="1050"/>
            </a:lvl1pPr>
          </a:lstStyle>
          <a:p>
            <a:fld id="{1DD1FAC1-4625-49E0-A954-4CCD88967BD0}" type="datetime1">
              <a:rPr lang="en-US" smtClean="0"/>
              <a:pPr/>
              <a:t>9/26/2022</a:t>
            </a:fld>
            <a:endParaRPr lang="en-US" dirty="0"/>
          </a:p>
        </p:txBody>
      </p:sp>
      <p:sp>
        <p:nvSpPr>
          <p:cNvPr id="5" name="Footer Placeholder 4">
            <a:extLst>
              <a:ext uri="{FF2B5EF4-FFF2-40B4-BE49-F238E27FC236}">
                <a16:creationId xmlns:a16="http://schemas.microsoft.com/office/drawing/2014/main" id="{F659DAD4-0F7D-4550-8390-D90B2F1A62B0}"/>
              </a:ext>
            </a:extLst>
          </p:cNvPr>
          <p:cNvSpPr>
            <a:spLocks noGrp="1"/>
          </p:cNvSpPr>
          <p:nvPr>
            <p:ph type="ftr" sz="quarter" idx="11"/>
          </p:nvPr>
        </p:nvSpPr>
        <p:spPr/>
        <p:txBody>
          <a:bodyPr/>
          <a:lstStyle>
            <a:lvl1pPr>
              <a:defRPr sz="1000"/>
            </a:lvl1pPr>
          </a:lstStyle>
          <a:p>
            <a:r>
              <a:rPr lang="en-US" dirty="0"/>
              <a:t>Office for Targeted Violence and Terrorism Prevention</a:t>
            </a:r>
          </a:p>
        </p:txBody>
      </p:sp>
      <p:sp>
        <p:nvSpPr>
          <p:cNvPr id="6" name="Slide Number Placeholder 5">
            <a:extLst>
              <a:ext uri="{FF2B5EF4-FFF2-40B4-BE49-F238E27FC236}">
                <a16:creationId xmlns:a16="http://schemas.microsoft.com/office/drawing/2014/main" id="{7005756C-68DB-4EB0-80E0-C3DF1970773A}"/>
              </a:ext>
            </a:extLst>
          </p:cNvPr>
          <p:cNvSpPr>
            <a:spLocks noGrp="1"/>
          </p:cNvSpPr>
          <p:nvPr>
            <p:ph type="sldNum" sz="quarter" idx="12"/>
          </p:nvPr>
        </p:nvSpPr>
        <p:spPr/>
        <p:txBody>
          <a:bodyPr/>
          <a:lstStyle>
            <a:lvl1pPr>
              <a:defRPr sz="1000"/>
            </a:lvl1pPr>
          </a:lstStyle>
          <a:p>
            <a:endParaRPr lang="en-US" dirty="0"/>
          </a:p>
        </p:txBody>
      </p:sp>
      <p:sp>
        <p:nvSpPr>
          <p:cNvPr id="8" name="Content Placeholder 2">
            <a:extLst>
              <a:ext uri="{FF2B5EF4-FFF2-40B4-BE49-F238E27FC236}">
                <a16:creationId xmlns:a16="http://schemas.microsoft.com/office/drawing/2014/main" id="{106D76A8-D8D2-4672-96D8-9759EFFDC9B4}"/>
              </a:ext>
            </a:extLst>
          </p:cNvPr>
          <p:cNvSpPr>
            <a:spLocks noGrp="1"/>
          </p:cNvSpPr>
          <p:nvPr>
            <p:ph sz="half" idx="1"/>
          </p:nvPr>
        </p:nvSpPr>
        <p:spPr>
          <a:xfrm>
            <a:off x="342900" y="1746969"/>
            <a:ext cx="11506200" cy="4351338"/>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912BCEF-9203-487F-8B27-97503079BB94}"/>
              </a:ext>
            </a:extLst>
          </p:cNvPr>
          <p:cNvSpPr>
            <a:spLocks noGrp="1"/>
          </p:cNvSpPr>
          <p:nvPr>
            <p:ph type="title" hasCustomPrompt="1"/>
          </p:nvPr>
        </p:nvSpPr>
        <p:spPr>
          <a:xfrm>
            <a:off x="342900" y="476724"/>
            <a:ext cx="10187448" cy="703151"/>
          </a:xfrm>
          <a:prstGeom prst="rect">
            <a:avLst/>
          </a:prstGeom>
        </p:spPr>
        <p:txBody>
          <a:bodyPr/>
          <a:lstStyle>
            <a:lvl1pPr>
              <a:defRPr/>
            </a:lvl1pPr>
          </a:lstStyle>
          <a:p>
            <a:r>
              <a:rPr lang="en-US"/>
              <a:t>Agenda</a:t>
            </a:r>
          </a:p>
        </p:txBody>
      </p:sp>
      <p:pic>
        <p:nvPicPr>
          <p:cNvPr id="12" name="Picture 11">
            <a:extLst>
              <a:ext uri="{FF2B5EF4-FFF2-40B4-BE49-F238E27FC236}">
                <a16:creationId xmlns:a16="http://schemas.microsoft.com/office/drawing/2014/main" id="{9057CFE6-4A18-4374-BFDC-0FD1016526AA}"/>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10762394" y="476720"/>
            <a:ext cx="1086708" cy="1086708"/>
          </a:xfrm>
          <a:prstGeom prst="rect">
            <a:avLst/>
          </a:prstGeom>
        </p:spPr>
      </p:pic>
      <p:cxnSp>
        <p:nvCxnSpPr>
          <p:cNvPr id="9" name="Straight Connector 8">
            <a:extLst>
              <a:ext uri="{FF2B5EF4-FFF2-40B4-BE49-F238E27FC236}">
                <a16:creationId xmlns:a16="http://schemas.microsoft.com/office/drawing/2014/main" id="{7C59BBCD-9387-479F-99A2-8887BD7E9273}"/>
              </a:ext>
            </a:extLst>
          </p:cNvPr>
          <p:cNvCxnSpPr>
            <a:cxnSpLocks/>
          </p:cNvCxnSpPr>
          <p:nvPr userDrawn="1"/>
        </p:nvCxnSpPr>
        <p:spPr>
          <a:xfrm>
            <a:off x="342900" y="1118421"/>
            <a:ext cx="10187448" cy="0"/>
          </a:xfrm>
          <a:prstGeom prst="line">
            <a:avLst/>
          </a:prstGeom>
          <a:ln w="57150">
            <a:gradFill>
              <a:gsLst>
                <a:gs pos="0">
                  <a:schemeClr val="accent2"/>
                </a:gs>
                <a:gs pos="96753">
                  <a:schemeClr val="bg1"/>
                </a:gs>
                <a:gs pos="82000">
                  <a:srgbClr val="ECEDEE"/>
                </a:gs>
                <a:gs pos="52000">
                  <a:schemeClr val="accent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76575DF-AE44-4D66-94C7-379CB84F9E9E}"/>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chemeClr val="tx1"/>
              </a:solidFill>
            </a:endParaRPr>
          </a:p>
        </p:txBody>
      </p:sp>
    </p:spTree>
    <p:extLst>
      <p:ext uri="{BB962C8B-B14F-4D97-AF65-F5344CB8AC3E}">
        <p14:creationId xmlns:p14="http://schemas.microsoft.com/office/powerpoint/2010/main" val="506664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0FD097-E52B-4B9F-AA06-A3B0B6793322}"/>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chemeClr val="tx1"/>
              </a:solidFill>
            </a:endParaRPr>
          </a:p>
        </p:txBody>
      </p:sp>
      <p:sp>
        <p:nvSpPr>
          <p:cNvPr id="2" name="Title 1">
            <a:extLst>
              <a:ext uri="{FF2B5EF4-FFF2-40B4-BE49-F238E27FC236}">
                <a16:creationId xmlns:a16="http://schemas.microsoft.com/office/drawing/2014/main" id="{50A4987E-FFFB-4FD3-9060-C485770E41ED}"/>
              </a:ext>
            </a:extLst>
          </p:cNvPr>
          <p:cNvSpPr>
            <a:spLocks noGrp="1"/>
          </p:cNvSpPr>
          <p:nvPr>
            <p:ph type="title"/>
          </p:nvPr>
        </p:nvSpPr>
        <p:spPr>
          <a:xfrm>
            <a:off x="342900" y="476721"/>
            <a:ext cx="10177616" cy="84080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DCF85A-65EF-40AD-A1B0-6B6856F59BCC}"/>
              </a:ext>
            </a:extLst>
          </p:cNvPr>
          <p:cNvSpPr>
            <a:spLocks noGrp="1"/>
          </p:cNvSpPr>
          <p:nvPr>
            <p:ph type="dt" sz="half" idx="10"/>
          </p:nvPr>
        </p:nvSpPr>
        <p:spPr>
          <a:xfrm>
            <a:off x="342898" y="6544291"/>
            <a:ext cx="3238500" cy="365125"/>
          </a:xfrm>
        </p:spPr>
        <p:txBody>
          <a:bodyPr/>
          <a:lstStyle>
            <a:lvl1pPr>
              <a:defRPr>
                <a:solidFill>
                  <a:schemeClr val="bg1"/>
                </a:solidFill>
              </a:defRPr>
            </a:lvl1pPr>
          </a:lstStyle>
          <a:p>
            <a:fld id="{89FF7EB4-17EE-44B2-8680-B1AAB6964142}" type="datetime1">
              <a:rPr lang="en-US" smtClean="0"/>
              <a:pPr/>
              <a:t>9/26/2022</a:t>
            </a:fld>
            <a:endParaRPr lang="en-US" dirty="0"/>
          </a:p>
        </p:txBody>
      </p:sp>
      <p:pic>
        <p:nvPicPr>
          <p:cNvPr id="6" name="Picture 5">
            <a:extLst>
              <a:ext uri="{FF2B5EF4-FFF2-40B4-BE49-F238E27FC236}">
                <a16:creationId xmlns:a16="http://schemas.microsoft.com/office/drawing/2014/main" id="{BABC922D-3BD3-4D95-ACBE-B700E9B8937C}"/>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10762394" y="476720"/>
            <a:ext cx="1086708" cy="1086708"/>
          </a:xfrm>
          <a:prstGeom prst="rect">
            <a:avLst/>
          </a:prstGeom>
        </p:spPr>
      </p:pic>
      <p:sp>
        <p:nvSpPr>
          <p:cNvPr id="9" name="Content Placeholder 2">
            <a:extLst>
              <a:ext uri="{FF2B5EF4-FFF2-40B4-BE49-F238E27FC236}">
                <a16:creationId xmlns:a16="http://schemas.microsoft.com/office/drawing/2014/main" id="{BE24C685-347C-448A-A038-E742EC2FD1F2}"/>
              </a:ext>
            </a:extLst>
          </p:cNvPr>
          <p:cNvSpPr>
            <a:spLocks noGrp="1"/>
          </p:cNvSpPr>
          <p:nvPr>
            <p:ph sz="half" idx="1"/>
          </p:nvPr>
        </p:nvSpPr>
        <p:spPr>
          <a:xfrm>
            <a:off x="342900" y="1746969"/>
            <a:ext cx="11506200" cy="4351338"/>
          </a:xfrm>
        </p:spPr>
        <p:txBody>
          <a:bodyPr lIns="0" rIns="0">
            <a:normAutofit/>
          </a:bodyPr>
          <a:lstStyle>
            <a:lvl1pPr marL="0" indent="0">
              <a:buFontTx/>
              <a:buNone/>
              <a:defRPr sz="1800"/>
            </a:lvl1pPr>
          </a:lstStyle>
          <a:p>
            <a:pPr lvl="0"/>
            <a:r>
              <a:rPr lang="en-US"/>
              <a:t>Click to edit Master text styles</a:t>
            </a:r>
          </a:p>
        </p:txBody>
      </p:sp>
      <p:cxnSp>
        <p:nvCxnSpPr>
          <p:cNvPr id="8" name="Straight Connector 7">
            <a:extLst>
              <a:ext uri="{FF2B5EF4-FFF2-40B4-BE49-F238E27FC236}">
                <a16:creationId xmlns:a16="http://schemas.microsoft.com/office/drawing/2014/main" id="{ECCB826B-8F4A-4D33-A4E1-14117F7ED292}"/>
              </a:ext>
            </a:extLst>
          </p:cNvPr>
          <p:cNvCxnSpPr>
            <a:cxnSpLocks/>
          </p:cNvCxnSpPr>
          <p:nvPr userDrawn="1"/>
        </p:nvCxnSpPr>
        <p:spPr>
          <a:xfrm>
            <a:off x="342900" y="1118421"/>
            <a:ext cx="10187448" cy="0"/>
          </a:xfrm>
          <a:prstGeom prst="line">
            <a:avLst/>
          </a:prstGeom>
          <a:ln w="57150">
            <a:gradFill>
              <a:gsLst>
                <a:gs pos="0">
                  <a:schemeClr val="accent2"/>
                </a:gs>
                <a:gs pos="96753">
                  <a:schemeClr val="bg1"/>
                </a:gs>
                <a:gs pos="82000">
                  <a:srgbClr val="ECEDEE"/>
                </a:gs>
                <a:gs pos="52000">
                  <a:schemeClr val="accent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126B5C7F-3541-4F40-9B8D-64806A01E03C}"/>
              </a:ext>
            </a:extLst>
          </p:cNvPr>
          <p:cNvSpPr>
            <a:spLocks noGrp="1"/>
          </p:cNvSpPr>
          <p:nvPr>
            <p:ph type="ftr" sz="quarter" idx="11"/>
          </p:nvPr>
        </p:nvSpPr>
        <p:spPr>
          <a:xfrm>
            <a:off x="4038600" y="6526235"/>
            <a:ext cx="4114800" cy="365125"/>
          </a:xfrm>
        </p:spPr>
        <p:txBody>
          <a:bodyPr/>
          <a:lstStyle>
            <a:lvl1pPr>
              <a:defRPr>
                <a:solidFill>
                  <a:schemeClr val="bg1"/>
                </a:solidFill>
              </a:defRPr>
            </a:lvl1pPr>
          </a:lstStyle>
          <a:p>
            <a:r>
              <a:rPr lang="en-US" dirty="0"/>
              <a:t>Center for Prevention Programs and Partnerships</a:t>
            </a:r>
          </a:p>
        </p:txBody>
      </p:sp>
    </p:spTree>
    <p:extLst>
      <p:ext uri="{BB962C8B-B14F-4D97-AF65-F5344CB8AC3E}">
        <p14:creationId xmlns:p14="http://schemas.microsoft.com/office/powerpoint/2010/main" val="2109123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57AA86-6B91-4EF5-B6E3-8694399DD4EF}"/>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chemeClr val="tx1"/>
              </a:solidFill>
            </a:endParaRPr>
          </a:p>
        </p:txBody>
      </p:sp>
      <p:sp>
        <p:nvSpPr>
          <p:cNvPr id="2" name="Title 1">
            <a:extLst>
              <a:ext uri="{FF2B5EF4-FFF2-40B4-BE49-F238E27FC236}">
                <a16:creationId xmlns:a16="http://schemas.microsoft.com/office/drawing/2014/main" id="{7D266D92-64FA-4E96-A9B3-CFD136EAE738}"/>
              </a:ext>
            </a:extLst>
          </p:cNvPr>
          <p:cNvSpPr>
            <a:spLocks noGrp="1"/>
          </p:cNvSpPr>
          <p:nvPr>
            <p:ph type="title"/>
          </p:nvPr>
        </p:nvSpPr>
        <p:spPr>
          <a:xfrm>
            <a:off x="342901" y="457201"/>
            <a:ext cx="10285771" cy="74233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1DD1444-9B3E-4237-91B0-3F569213063D}"/>
              </a:ext>
            </a:extLst>
          </p:cNvPr>
          <p:cNvSpPr>
            <a:spLocks noGrp="1"/>
          </p:cNvSpPr>
          <p:nvPr>
            <p:ph sz="half" idx="1"/>
          </p:nvPr>
        </p:nvSpPr>
        <p:spPr>
          <a:xfrm>
            <a:off x="342903" y="1825625"/>
            <a:ext cx="5676900" cy="4351338"/>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886BD-97D4-45C4-90E8-677006536A09}"/>
              </a:ext>
            </a:extLst>
          </p:cNvPr>
          <p:cNvSpPr>
            <a:spLocks noGrp="1"/>
          </p:cNvSpPr>
          <p:nvPr>
            <p:ph sz="half" idx="2"/>
          </p:nvPr>
        </p:nvSpPr>
        <p:spPr>
          <a:xfrm>
            <a:off x="6174659" y="1825625"/>
            <a:ext cx="5676900" cy="4351338"/>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0DF4D8-79BA-4A80-85B5-CEB5D75134AC}"/>
              </a:ext>
            </a:extLst>
          </p:cNvPr>
          <p:cNvSpPr>
            <a:spLocks noGrp="1"/>
          </p:cNvSpPr>
          <p:nvPr>
            <p:ph type="dt" sz="half" idx="10"/>
          </p:nvPr>
        </p:nvSpPr>
        <p:spPr/>
        <p:txBody>
          <a:bodyPr/>
          <a:lstStyle/>
          <a:p>
            <a:fld id="{813B3516-36B4-4B4F-B12D-43FDFD780E80}" type="datetime1">
              <a:rPr lang="en-US" smtClean="0"/>
              <a:t>9/26/2022</a:t>
            </a:fld>
            <a:endParaRPr lang="en-US" dirty="0"/>
          </a:p>
        </p:txBody>
      </p:sp>
      <p:sp>
        <p:nvSpPr>
          <p:cNvPr id="6" name="Footer Placeholder 5">
            <a:extLst>
              <a:ext uri="{FF2B5EF4-FFF2-40B4-BE49-F238E27FC236}">
                <a16:creationId xmlns:a16="http://schemas.microsoft.com/office/drawing/2014/main" id="{D8603DA6-68DA-472A-A5B1-B50EA1DDDFA9}"/>
              </a:ext>
            </a:extLst>
          </p:cNvPr>
          <p:cNvSpPr>
            <a:spLocks noGrp="1"/>
          </p:cNvSpPr>
          <p:nvPr>
            <p:ph type="ftr" sz="quarter" idx="11"/>
          </p:nvPr>
        </p:nvSpPr>
        <p:spPr/>
        <p:txBody>
          <a:bodyPr/>
          <a:lstStyle>
            <a:lvl1pPr>
              <a:defRPr/>
            </a:lvl1pPr>
          </a:lstStyle>
          <a:p>
            <a:r>
              <a:rPr lang="en-US" dirty="0"/>
              <a:t>Office for Targeted Violence and Terrorism Prevention</a:t>
            </a:r>
          </a:p>
        </p:txBody>
      </p:sp>
      <p:sp>
        <p:nvSpPr>
          <p:cNvPr id="7" name="Slide Number Placeholder 6">
            <a:extLst>
              <a:ext uri="{FF2B5EF4-FFF2-40B4-BE49-F238E27FC236}">
                <a16:creationId xmlns:a16="http://schemas.microsoft.com/office/drawing/2014/main" id="{5F23768E-0D50-4A84-9B8D-DF615F7DA293}"/>
              </a:ext>
            </a:extLst>
          </p:cNvPr>
          <p:cNvSpPr>
            <a:spLocks noGrp="1"/>
          </p:cNvSpPr>
          <p:nvPr>
            <p:ph type="sldNum" sz="quarter" idx="12"/>
          </p:nvPr>
        </p:nvSpPr>
        <p:spPr/>
        <p:txBody>
          <a:bodyPr/>
          <a:lstStyle/>
          <a:p>
            <a:fld id="{0CB25C7D-DA1D-470A-9386-174DD2BAFF50}" type="slidenum">
              <a:rPr lang="en-US" smtClean="0"/>
              <a:t>‹#›</a:t>
            </a:fld>
            <a:endParaRPr lang="en-US" dirty="0"/>
          </a:p>
        </p:txBody>
      </p:sp>
      <p:pic>
        <p:nvPicPr>
          <p:cNvPr id="9" name="Picture 8">
            <a:extLst>
              <a:ext uri="{FF2B5EF4-FFF2-40B4-BE49-F238E27FC236}">
                <a16:creationId xmlns:a16="http://schemas.microsoft.com/office/drawing/2014/main" id="{050951C4-F94D-4A36-88E9-913121D63582}"/>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10762394" y="476720"/>
            <a:ext cx="1086708" cy="1086708"/>
          </a:xfrm>
          <a:prstGeom prst="rect">
            <a:avLst/>
          </a:prstGeom>
        </p:spPr>
      </p:pic>
      <p:cxnSp>
        <p:nvCxnSpPr>
          <p:cNvPr id="10" name="Straight Connector 9">
            <a:extLst>
              <a:ext uri="{FF2B5EF4-FFF2-40B4-BE49-F238E27FC236}">
                <a16:creationId xmlns:a16="http://schemas.microsoft.com/office/drawing/2014/main" id="{5780B499-DF27-4C8A-9ED0-36F8632B21A5}"/>
              </a:ext>
            </a:extLst>
          </p:cNvPr>
          <p:cNvCxnSpPr>
            <a:cxnSpLocks/>
          </p:cNvCxnSpPr>
          <p:nvPr userDrawn="1"/>
        </p:nvCxnSpPr>
        <p:spPr>
          <a:xfrm>
            <a:off x="342900" y="1118421"/>
            <a:ext cx="10187448" cy="0"/>
          </a:xfrm>
          <a:prstGeom prst="line">
            <a:avLst/>
          </a:prstGeom>
          <a:ln w="57150">
            <a:gradFill>
              <a:gsLst>
                <a:gs pos="0">
                  <a:schemeClr val="accent2"/>
                </a:gs>
                <a:gs pos="96753">
                  <a:schemeClr val="bg1"/>
                </a:gs>
                <a:gs pos="82000">
                  <a:srgbClr val="ECEDEE"/>
                </a:gs>
                <a:gs pos="52000">
                  <a:schemeClr val="accent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5F4432A-CDD8-4C3B-8437-157B70051C74}"/>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chemeClr val="tx1"/>
              </a:solidFill>
            </a:endParaRPr>
          </a:p>
        </p:txBody>
      </p:sp>
      <p:sp>
        <p:nvSpPr>
          <p:cNvPr id="18" name="Date Placeholder 2">
            <a:extLst>
              <a:ext uri="{FF2B5EF4-FFF2-40B4-BE49-F238E27FC236}">
                <a16:creationId xmlns:a16="http://schemas.microsoft.com/office/drawing/2014/main" id="{2B816376-1047-401E-B7E1-0E68A4811D4E}"/>
              </a:ext>
            </a:extLst>
          </p:cNvPr>
          <p:cNvSpPr txBox="1">
            <a:spLocks/>
          </p:cNvSpPr>
          <p:nvPr userDrawn="1"/>
        </p:nvSpPr>
        <p:spPr>
          <a:xfrm>
            <a:off x="342898" y="6544291"/>
            <a:ext cx="3238500" cy="365125"/>
          </a:xfrm>
          <a:prstGeom prst="rect">
            <a:avLst/>
          </a:prstGeom>
        </p:spPr>
        <p:txBody>
          <a:bodyPr vert="horz" lIns="0" tIns="45720" rIns="0" bIns="45720" rtlCol="0" anchor="ctr"/>
          <a:lstStyle>
            <a:defPPr>
              <a:defRPr lang="en-US"/>
            </a:defPPr>
            <a:lvl1pPr marL="0" algn="l"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FF7EB4-17EE-44B2-8680-B1AAB6964142}" type="datetime1">
              <a:rPr lang="en-US" smtClean="0"/>
              <a:pPr/>
              <a:t>9/26/2022</a:t>
            </a:fld>
            <a:endParaRPr lang="en-US" dirty="0"/>
          </a:p>
        </p:txBody>
      </p:sp>
      <p:sp>
        <p:nvSpPr>
          <p:cNvPr id="19" name="Slide Number Placeholder 4">
            <a:extLst>
              <a:ext uri="{FF2B5EF4-FFF2-40B4-BE49-F238E27FC236}">
                <a16:creationId xmlns:a16="http://schemas.microsoft.com/office/drawing/2014/main" id="{BAA7CF6A-5EC4-487B-B521-C81F499D3697}"/>
              </a:ext>
            </a:extLst>
          </p:cNvPr>
          <p:cNvSpPr txBox="1">
            <a:spLocks/>
          </p:cNvSpPr>
          <p:nvPr userDrawn="1"/>
        </p:nvSpPr>
        <p:spPr>
          <a:xfrm>
            <a:off x="8901266" y="6544290"/>
            <a:ext cx="3238500" cy="365125"/>
          </a:xfrm>
          <a:prstGeom prst="rect">
            <a:avLst/>
          </a:prstGeom>
        </p:spPr>
        <p:txBody>
          <a:bodyPr vert="horz" lIns="0" tIns="45720" rIns="0" bIns="45720" rtlCol="0" anchor="ctr"/>
          <a:lstStyle>
            <a:defPPr>
              <a:defRPr lang="en-US"/>
            </a:defPPr>
            <a:lvl1pPr marL="0" algn="r" defTabSz="914400" rtl="0" eaLnBrk="1" latinLnBrk="0" hangingPunct="1">
              <a:defRPr sz="1200" b="1"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B25C7D-DA1D-470A-9386-174DD2BAFF50}" type="slidenum">
              <a:rPr lang="en-US" smtClean="0"/>
              <a:pPr/>
              <a:t>‹#›</a:t>
            </a:fld>
            <a:endParaRPr lang="en-US" dirty="0"/>
          </a:p>
        </p:txBody>
      </p:sp>
      <p:sp>
        <p:nvSpPr>
          <p:cNvPr id="20" name="Footer Placeholder 3">
            <a:extLst>
              <a:ext uri="{FF2B5EF4-FFF2-40B4-BE49-F238E27FC236}">
                <a16:creationId xmlns:a16="http://schemas.microsoft.com/office/drawing/2014/main" id="{CABA94B8-45EE-41A6-B9E7-C78291ADA9E2}"/>
              </a:ext>
            </a:extLst>
          </p:cNvPr>
          <p:cNvSpPr txBox="1">
            <a:spLocks/>
          </p:cNvSpPr>
          <p:nvPr userDrawn="1"/>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Prevention Programs and Partnerships</a:t>
            </a:r>
          </a:p>
        </p:txBody>
      </p:sp>
    </p:spTree>
    <p:extLst>
      <p:ext uri="{BB962C8B-B14F-4D97-AF65-F5344CB8AC3E}">
        <p14:creationId xmlns:p14="http://schemas.microsoft.com/office/powerpoint/2010/main" val="2981927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Video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26C24D-9179-480B-82F3-32B6FB5A66F4}"/>
              </a:ext>
            </a:extLst>
          </p:cNvPr>
          <p:cNvSpPr/>
          <p:nvPr userDrawn="1"/>
        </p:nvSpPr>
        <p:spPr>
          <a:xfrm>
            <a:off x="10540181" y="275303"/>
            <a:ext cx="1533832" cy="1455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7D266D92-64FA-4E96-A9B3-CFD136EAE738}"/>
              </a:ext>
            </a:extLst>
          </p:cNvPr>
          <p:cNvSpPr>
            <a:spLocks noGrp="1"/>
          </p:cNvSpPr>
          <p:nvPr>
            <p:ph type="title"/>
          </p:nvPr>
        </p:nvSpPr>
        <p:spPr>
          <a:xfrm>
            <a:off x="342902" y="3696931"/>
            <a:ext cx="10197281" cy="530942"/>
          </a:xfrm>
          <a:prstGeom prst="rect">
            <a:avLst/>
          </a:prstGeom>
        </p:spPr>
        <p:txBody>
          <a:bodyPr/>
          <a:lstStyle/>
          <a:p>
            <a:r>
              <a:rPr lang="en-US"/>
              <a:t>Click to edit Master title style</a:t>
            </a:r>
          </a:p>
        </p:txBody>
      </p:sp>
      <p:sp>
        <p:nvSpPr>
          <p:cNvPr id="5" name="Date Placeholder 4">
            <a:extLst>
              <a:ext uri="{FF2B5EF4-FFF2-40B4-BE49-F238E27FC236}">
                <a16:creationId xmlns:a16="http://schemas.microsoft.com/office/drawing/2014/main" id="{DE0DF4D8-79BA-4A80-85B5-CEB5D75134AC}"/>
              </a:ext>
            </a:extLst>
          </p:cNvPr>
          <p:cNvSpPr>
            <a:spLocks noGrp="1"/>
          </p:cNvSpPr>
          <p:nvPr>
            <p:ph type="dt" sz="half" idx="10"/>
          </p:nvPr>
        </p:nvSpPr>
        <p:spPr/>
        <p:txBody>
          <a:bodyPr/>
          <a:lstStyle/>
          <a:p>
            <a:fld id="{813B3516-36B4-4B4F-B12D-43FDFD780E80}" type="datetime1">
              <a:rPr lang="en-US" smtClean="0"/>
              <a:t>9/26/2022</a:t>
            </a:fld>
            <a:endParaRPr lang="en-US" dirty="0"/>
          </a:p>
        </p:txBody>
      </p:sp>
      <p:sp>
        <p:nvSpPr>
          <p:cNvPr id="6" name="Footer Placeholder 5">
            <a:extLst>
              <a:ext uri="{FF2B5EF4-FFF2-40B4-BE49-F238E27FC236}">
                <a16:creationId xmlns:a16="http://schemas.microsoft.com/office/drawing/2014/main" id="{D8603DA6-68DA-472A-A5B1-B50EA1DDDFA9}"/>
              </a:ext>
            </a:extLst>
          </p:cNvPr>
          <p:cNvSpPr>
            <a:spLocks noGrp="1"/>
          </p:cNvSpPr>
          <p:nvPr>
            <p:ph type="ftr" sz="quarter" idx="11"/>
          </p:nvPr>
        </p:nvSpPr>
        <p:spPr/>
        <p:txBody>
          <a:bodyPr/>
          <a:lstStyle>
            <a:lvl1pPr>
              <a:defRPr/>
            </a:lvl1pPr>
          </a:lstStyle>
          <a:p>
            <a:r>
              <a:rPr lang="en-US" dirty="0"/>
              <a:t>Office for Targeted Violence and Terrorism Prevention</a:t>
            </a:r>
          </a:p>
        </p:txBody>
      </p:sp>
      <p:sp>
        <p:nvSpPr>
          <p:cNvPr id="7" name="Slide Number Placeholder 6">
            <a:extLst>
              <a:ext uri="{FF2B5EF4-FFF2-40B4-BE49-F238E27FC236}">
                <a16:creationId xmlns:a16="http://schemas.microsoft.com/office/drawing/2014/main" id="{5F23768E-0D50-4A84-9B8D-DF615F7DA293}"/>
              </a:ext>
            </a:extLst>
          </p:cNvPr>
          <p:cNvSpPr>
            <a:spLocks noGrp="1"/>
          </p:cNvSpPr>
          <p:nvPr>
            <p:ph type="sldNum" sz="quarter" idx="12"/>
          </p:nvPr>
        </p:nvSpPr>
        <p:spPr/>
        <p:txBody>
          <a:bodyPr/>
          <a:lstStyle/>
          <a:p>
            <a:fld id="{0CB25C7D-DA1D-470A-9386-174DD2BAFF50}" type="slidenum">
              <a:rPr lang="en-US" smtClean="0"/>
              <a:t>‹#›</a:t>
            </a:fld>
            <a:endParaRPr lang="en-US" dirty="0"/>
          </a:p>
        </p:txBody>
      </p:sp>
      <p:pic>
        <p:nvPicPr>
          <p:cNvPr id="9" name="Picture 8">
            <a:extLst>
              <a:ext uri="{FF2B5EF4-FFF2-40B4-BE49-F238E27FC236}">
                <a16:creationId xmlns:a16="http://schemas.microsoft.com/office/drawing/2014/main" id="{050951C4-F94D-4A36-88E9-913121D63582}"/>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10762394" y="5011598"/>
            <a:ext cx="1086708" cy="1086708"/>
          </a:xfrm>
          <a:prstGeom prst="rect">
            <a:avLst/>
          </a:prstGeom>
        </p:spPr>
      </p:pic>
      <p:sp>
        <p:nvSpPr>
          <p:cNvPr id="10" name="Content Placeholder 2">
            <a:extLst>
              <a:ext uri="{FF2B5EF4-FFF2-40B4-BE49-F238E27FC236}">
                <a16:creationId xmlns:a16="http://schemas.microsoft.com/office/drawing/2014/main" id="{8EEA4EE2-6782-4810-8287-C5A80C9DA18E}"/>
              </a:ext>
            </a:extLst>
          </p:cNvPr>
          <p:cNvSpPr>
            <a:spLocks noGrp="1"/>
          </p:cNvSpPr>
          <p:nvPr>
            <p:ph sz="half" idx="1" hasCustomPrompt="1"/>
          </p:nvPr>
        </p:nvSpPr>
        <p:spPr>
          <a:xfrm>
            <a:off x="342902" y="4444187"/>
            <a:ext cx="10197281" cy="1654123"/>
          </a:xfrm>
        </p:spPr>
        <p:txBody>
          <a:bodyPr lIns="0" rIns="0">
            <a:normAutofit/>
          </a:bodyPr>
          <a:lstStyle>
            <a:lvl1pPr marL="0" indent="0">
              <a:buFontTx/>
              <a:buNone/>
              <a:defRPr sz="1800"/>
            </a:lvl1pPr>
          </a:lstStyle>
          <a:p>
            <a:pPr lvl="0"/>
            <a:r>
              <a:rPr lang="en-US"/>
              <a:t>Video content information</a:t>
            </a:r>
          </a:p>
        </p:txBody>
      </p:sp>
      <p:sp>
        <p:nvSpPr>
          <p:cNvPr id="11" name="Content Placeholder 2">
            <a:extLst>
              <a:ext uri="{FF2B5EF4-FFF2-40B4-BE49-F238E27FC236}">
                <a16:creationId xmlns:a16="http://schemas.microsoft.com/office/drawing/2014/main" id="{78ED1056-00C1-49E4-AE0A-6FC3CB54F3FA}"/>
              </a:ext>
            </a:extLst>
          </p:cNvPr>
          <p:cNvSpPr>
            <a:spLocks noGrp="1"/>
          </p:cNvSpPr>
          <p:nvPr>
            <p:ph sz="half" idx="13" hasCustomPrompt="1"/>
          </p:nvPr>
        </p:nvSpPr>
        <p:spPr>
          <a:xfrm>
            <a:off x="342902" y="457200"/>
            <a:ext cx="11506201" cy="2971800"/>
          </a:xfrm>
          <a:solidFill>
            <a:schemeClr val="accent2"/>
          </a:solidFill>
        </p:spPr>
        <p:txBody>
          <a:bodyPr lIns="0" rIns="0" anchor="ctr">
            <a:normAutofit/>
          </a:bodyPr>
          <a:lstStyle>
            <a:lvl1pPr marL="0" indent="0" algn="ctr">
              <a:buFontTx/>
              <a:buNone/>
              <a:defRPr sz="1800" b="0">
                <a:solidFill>
                  <a:schemeClr val="bg1"/>
                </a:solidFill>
              </a:defRPr>
            </a:lvl1pPr>
          </a:lstStyle>
          <a:p>
            <a:pPr lvl="0"/>
            <a:r>
              <a:rPr lang="en-US"/>
              <a:t>Instructions to insert video link:</a:t>
            </a:r>
          </a:p>
          <a:p>
            <a:pPr lvl="0"/>
            <a:r>
              <a:rPr lang="en-US"/>
              <a:t>Insert &gt; Video &gt; “Online Video” or “Video on My PC”</a:t>
            </a:r>
          </a:p>
        </p:txBody>
      </p:sp>
      <p:sp>
        <p:nvSpPr>
          <p:cNvPr id="14" name="Rectangle 13">
            <a:extLst>
              <a:ext uri="{FF2B5EF4-FFF2-40B4-BE49-F238E27FC236}">
                <a16:creationId xmlns:a16="http://schemas.microsoft.com/office/drawing/2014/main" id="{87520514-92EA-46B7-A6E6-30E81479C48B}"/>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chemeClr val="tx1"/>
              </a:solidFill>
            </a:endParaRPr>
          </a:p>
        </p:txBody>
      </p:sp>
      <p:sp>
        <p:nvSpPr>
          <p:cNvPr id="12" name="Date Placeholder 2">
            <a:extLst>
              <a:ext uri="{FF2B5EF4-FFF2-40B4-BE49-F238E27FC236}">
                <a16:creationId xmlns:a16="http://schemas.microsoft.com/office/drawing/2014/main" id="{AF7776DE-CC51-48BF-8752-303A487D2959}"/>
              </a:ext>
            </a:extLst>
          </p:cNvPr>
          <p:cNvSpPr txBox="1">
            <a:spLocks/>
          </p:cNvSpPr>
          <p:nvPr userDrawn="1"/>
        </p:nvSpPr>
        <p:spPr>
          <a:xfrm>
            <a:off x="342898" y="6544291"/>
            <a:ext cx="3238500" cy="365125"/>
          </a:xfrm>
          <a:prstGeom prst="rect">
            <a:avLst/>
          </a:prstGeom>
        </p:spPr>
        <p:txBody>
          <a:bodyPr vert="horz" lIns="0" tIns="45720" rIns="0" bIns="45720" rtlCol="0" anchor="ctr"/>
          <a:lstStyle>
            <a:defPPr>
              <a:defRPr lang="en-US"/>
            </a:defPPr>
            <a:lvl1pPr marL="0" algn="l"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FF7EB4-17EE-44B2-8680-B1AAB6964142}" type="datetime1">
              <a:rPr lang="en-US" smtClean="0"/>
              <a:pPr/>
              <a:t>9/26/2022</a:t>
            </a:fld>
            <a:endParaRPr lang="en-US" dirty="0"/>
          </a:p>
        </p:txBody>
      </p:sp>
      <p:sp>
        <p:nvSpPr>
          <p:cNvPr id="13" name="Slide Number Placeholder 4">
            <a:extLst>
              <a:ext uri="{FF2B5EF4-FFF2-40B4-BE49-F238E27FC236}">
                <a16:creationId xmlns:a16="http://schemas.microsoft.com/office/drawing/2014/main" id="{940FBB79-EFC9-453B-A921-0552495D7B44}"/>
              </a:ext>
            </a:extLst>
          </p:cNvPr>
          <p:cNvSpPr txBox="1">
            <a:spLocks/>
          </p:cNvSpPr>
          <p:nvPr userDrawn="1"/>
        </p:nvSpPr>
        <p:spPr>
          <a:xfrm>
            <a:off x="8901266" y="6544290"/>
            <a:ext cx="3238500" cy="365125"/>
          </a:xfrm>
          <a:prstGeom prst="rect">
            <a:avLst/>
          </a:prstGeom>
        </p:spPr>
        <p:txBody>
          <a:bodyPr vert="horz" lIns="0" tIns="45720" rIns="0" bIns="45720" rtlCol="0" anchor="ctr"/>
          <a:lstStyle>
            <a:defPPr>
              <a:defRPr lang="en-US"/>
            </a:defPPr>
            <a:lvl1pPr marL="0" algn="r" defTabSz="914400" rtl="0" eaLnBrk="1" latinLnBrk="0" hangingPunct="1">
              <a:defRPr sz="1200" b="1"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B25C7D-DA1D-470A-9386-174DD2BAFF50}" type="slidenum">
              <a:rPr lang="en-US" smtClean="0"/>
              <a:pPr/>
              <a:t>‹#›</a:t>
            </a:fld>
            <a:endParaRPr lang="en-US" dirty="0"/>
          </a:p>
        </p:txBody>
      </p:sp>
      <p:sp>
        <p:nvSpPr>
          <p:cNvPr id="15" name="Footer Placeholder 3">
            <a:extLst>
              <a:ext uri="{FF2B5EF4-FFF2-40B4-BE49-F238E27FC236}">
                <a16:creationId xmlns:a16="http://schemas.microsoft.com/office/drawing/2014/main" id="{4A5094EB-A272-4A0A-A244-585A71A92662}"/>
              </a:ext>
            </a:extLst>
          </p:cNvPr>
          <p:cNvSpPr txBox="1">
            <a:spLocks/>
          </p:cNvSpPr>
          <p:nvPr userDrawn="1"/>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Prevention Programs and Partnerships</a:t>
            </a:r>
          </a:p>
        </p:txBody>
      </p:sp>
    </p:spTree>
    <p:extLst>
      <p:ext uri="{BB962C8B-B14F-4D97-AF65-F5344CB8AC3E}">
        <p14:creationId xmlns:p14="http://schemas.microsoft.com/office/powerpoint/2010/main" val="317356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Info">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F2CA5A-2369-4E03-BA63-26467C976918}"/>
              </a:ext>
            </a:extLst>
          </p:cNvPr>
          <p:cNvSpPr>
            <a:spLocks noGrp="1"/>
          </p:cNvSpPr>
          <p:nvPr>
            <p:ph type="ftr" sz="quarter" idx="11"/>
          </p:nvPr>
        </p:nvSpPr>
        <p:spPr/>
        <p:txBody>
          <a:bodyPr/>
          <a:lstStyle>
            <a:lvl1pPr>
              <a:defRPr>
                <a:solidFill>
                  <a:schemeClr val="bg1"/>
                </a:solidFill>
              </a:defRPr>
            </a:lvl1pPr>
          </a:lstStyle>
          <a:p>
            <a:r>
              <a:rPr lang="en-US" dirty="0"/>
              <a:t>Office for Targeted Violence and Terrorism Prevention</a:t>
            </a:r>
          </a:p>
        </p:txBody>
      </p:sp>
      <p:sp>
        <p:nvSpPr>
          <p:cNvPr id="5" name="Title 1">
            <a:extLst>
              <a:ext uri="{FF2B5EF4-FFF2-40B4-BE49-F238E27FC236}">
                <a16:creationId xmlns:a16="http://schemas.microsoft.com/office/drawing/2014/main" id="{3E572B49-73A3-4B37-8068-6604DE4C2D11}"/>
              </a:ext>
            </a:extLst>
          </p:cNvPr>
          <p:cNvSpPr>
            <a:spLocks noGrp="1"/>
          </p:cNvSpPr>
          <p:nvPr>
            <p:ph type="title" hasCustomPrompt="1"/>
          </p:nvPr>
        </p:nvSpPr>
        <p:spPr>
          <a:xfrm>
            <a:off x="342900" y="476721"/>
            <a:ext cx="10177616" cy="840803"/>
          </a:xfrm>
          <a:prstGeom prst="rect">
            <a:avLst/>
          </a:prstGeom>
        </p:spPr>
        <p:txBody>
          <a:bodyPr/>
          <a:lstStyle>
            <a:lvl1pPr>
              <a:defRPr>
                <a:solidFill>
                  <a:schemeClr val="bg1"/>
                </a:solidFill>
              </a:defRPr>
            </a:lvl1pPr>
          </a:lstStyle>
          <a:p>
            <a:r>
              <a:rPr lang="en-US"/>
              <a:t>Contact Information</a:t>
            </a:r>
          </a:p>
        </p:txBody>
      </p:sp>
      <p:sp>
        <p:nvSpPr>
          <p:cNvPr id="6" name="Content Placeholder 2">
            <a:extLst>
              <a:ext uri="{FF2B5EF4-FFF2-40B4-BE49-F238E27FC236}">
                <a16:creationId xmlns:a16="http://schemas.microsoft.com/office/drawing/2014/main" id="{20CF0C13-783E-4875-BEDF-25B4D797923E}"/>
              </a:ext>
            </a:extLst>
          </p:cNvPr>
          <p:cNvSpPr>
            <a:spLocks noGrp="1"/>
          </p:cNvSpPr>
          <p:nvPr>
            <p:ph sz="half" idx="1" hasCustomPrompt="1"/>
          </p:nvPr>
        </p:nvSpPr>
        <p:spPr>
          <a:xfrm>
            <a:off x="342900" y="1746969"/>
            <a:ext cx="11506200" cy="4351338"/>
          </a:xfrm>
        </p:spPr>
        <p:txBody>
          <a:bodyPr lIns="0" rIns="0">
            <a:normAutofit/>
          </a:bodyPr>
          <a:lstStyle>
            <a:lvl1pPr marL="0" indent="0">
              <a:lnSpc>
                <a:spcPts val="1600"/>
              </a:lnSpc>
              <a:buFontTx/>
              <a:buNone/>
              <a:defRPr sz="1800" b="0">
                <a:solidFill>
                  <a:schemeClr val="bg1"/>
                </a:solidFill>
              </a:defRPr>
            </a:lvl1pPr>
          </a:lstStyle>
          <a:p>
            <a:pPr lvl="0"/>
            <a:r>
              <a:rPr lang="en-US"/>
              <a:t>For more information, please contact:</a:t>
            </a:r>
          </a:p>
        </p:txBody>
      </p:sp>
      <p:sp>
        <p:nvSpPr>
          <p:cNvPr id="7" name="Rectangle 6">
            <a:extLst>
              <a:ext uri="{FF2B5EF4-FFF2-40B4-BE49-F238E27FC236}">
                <a16:creationId xmlns:a16="http://schemas.microsoft.com/office/drawing/2014/main" id="{93F4EF8A-E76B-4FFD-BD07-02E2AE7B18E7}"/>
              </a:ext>
            </a:extLst>
          </p:cNvPr>
          <p:cNvSpPr/>
          <p:nvPr userDrawn="1"/>
        </p:nvSpPr>
        <p:spPr>
          <a:xfrm>
            <a:off x="10540181" y="275303"/>
            <a:ext cx="1533832" cy="1455174"/>
          </a:xfrm>
          <a:prstGeom prst="rect">
            <a:avLst/>
          </a:prstGeom>
          <a:solidFill>
            <a:schemeClr val="accent1"/>
          </a:solidFill>
          <a:ln>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CE188A53-C8BF-4E65-98F5-10D1FBAFE27F}"/>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10402529" y="4934713"/>
            <a:ext cx="1446571" cy="1446571"/>
          </a:xfrm>
          <a:prstGeom prst="rect">
            <a:avLst/>
          </a:prstGeom>
        </p:spPr>
      </p:pic>
    </p:spTree>
    <p:extLst>
      <p:ext uri="{BB962C8B-B14F-4D97-AF65-F5344CB8AC3E}">
        <p14:creationId xmlns:p14="http://schemas.microsoft.com/office/powerpoint/2010/main" val="1366763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ver Pag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319E528-72C4-4405-9933-EC8FACB7148F}"/>
              </a:ext>
            </a:extLst>
          </p:cNvPr>
          <p:cNvSpPr>
            <a:spLocks noGrp="1"/>
          </p:cNvSpPr>
          <p:nvPr>
            <p:ph type="ctrTitle" hasCustomPrompt="1"/>
          </p:nvPr>
        </p:nvSpPr>
        <p:spPr>
          <a:xfrm>
            <a:off x="342901" y="2313428"/>
            <a:ext cx="8781435" cy="584893"/>
          </a:xfrm>
          <a:prstGeom prst="rect">
            <a:avLst/>
          </a:prstGeom>
        </p:spPr>
        <p:txBody>
          <a:bodyPr anchor="t">
            <a:normAutofit/>
          </a:bodyPr>
          <a:lstStyle>
            <a:lvl1pPr algn="l">
              <a:defRPr sz="3600" spc="-100" baseline="0"/>
            </a:lvl1pPr>
          </a:lstStyle>
          <a:p>
            <a:r>
              <a:rPr lang="en-US"/>
              <a:t>[Presentation title]</a:t>
            </a:r>
          </a:p>
        </p:txBody>
      </p:sp>
      <p:sp>
        <p:nvSpPr>
          <p:cNvPr id="10" name="Subtitle 2">
            <a:extLst>
              <a:ext uri="{FF2B5EF4-FFF2-40B4-BE49-F238E27FC236}">
                <a16:creationId xmlns:a16="http://schemas.microsoft.com/office/drawing/2014/main" id="{7E444924-30C5-492C-8016-0C8A5A9A99DC}"/>
              </a:ext>
            </a:extLst>
          </p:cNvPr>
          <p:cNvSpPr>
            <a:spLocks noGrp="1"/>
          </p:cNvSpPr>
          <p:nvPr>
            <p:ph type="subTitle" idx="1" hasCustomPrompt="1"/>
          </p:nvPr>
        </p:nvSpPr>
        <p:spPr>
          <a:xfrm>
            <a:off x="1366685" y="2981516"/>
            <a:ext cx="7757651" cy="489277"/>
          </a:xfrm>
        </p:spPr>
        <p:txBody>
          <a:bodyPr lIns="0" rIns="0">
            <a:noAutofit/>
          </a:bodyPr>
          <a:lstStyle>
            <a:lvl1pPr marL="0" indent="0" algn="l">
              <a:spcBef>
                <a:spcPts val="0"/>
              </a:spcBef>
              <a:buNone/>
              <a:defRPr sz="2400"/>
            </a:lvl1pPr>
            <a:lvl2pPr marL="0" indent="0" algn="l">
              <a:spcBef>
                <a:spcPts val="0"/>
              </a:spcBef>
              <a:buNone/>
              <a:defRPr sz="1800"/>
            </a:lvl2pPr>
            <a:lvl3pPr marL="0" indent="0" algn="l">
              <a:spcBef>
                <a:spcPts val="0"/>
              </a:spcBef>
              <a:buNone/>
              <a:defRPr sz="1800"/>
            </a:lvl3pPr>
            <a:lvl4pPr marL="0" indent="0" algn="l">
              <a:spcBef>
                <a:spcPts val="0"/>
              </a:spcBef>
              <a:buNone/>
              <a:defRPr sz="1800"/>
            </a:lvl4pPr>
            <a:lvl5pPr marL="0" indent="0" algn="l">
              <a:spcBef>
                <a:spcPts val="0"/>
              </a:spcBef>
              <a:buNone/>
              <a:defRPr sz="1800"/>
            </a:lvl5pPr>
            <a:lvl6pPr marL="0" indent="0" algn="l">
              <a:spcBef>
                <a:spcPts val="0"/>
              </a:spcBef>
              <a:buNone/>
              <a:defRPr sz="1800"/>
            </a:lvl6pPr>
            <a:lvl7pPr marL="0" indent="0" algn="l">
              <a:spcBef>
                <a:spcPts val="0"/>
              </a:spcBef>
              <a:buNone/>
              <a:defRPr sz="1800"/>
            </a:lvl7pPr>
            <a:lvl8pPr marL="0" indent="0" algn="l">
              <a:spcBef>
                <a:spcPts val="0"/>
              </a:spcBef>
              <a:buNone/>
              <a:defRPr sz="1800"/>
            </a:lvl8pPr>
            <a:lvl9pPr marL="0" indent="0" algn="l">
              <a:spcBef>
                <a:spcPts val="0"/>
              </a:spcBef>
              <a:buNone/>
              <a:defRPr sz="1800"/>
            </a:lvl9pPr>
          </a:lstStyle>
          <a:p>
            <a:r>
              <a:rPr lang="en-US"/>
              <a:t>[Optional presentation subtitle]</a:t>
            </a:r>
          </a:p>
        </p:txBody>
      </p:sp>
      <p:sp>
        <p:nvSpPr>
          <p:cNvPr id="11" name="Text Placeholder 3">
            <a:extLst>
              <a:ext uri="{FF2B5EF4-FFF2-40B4-BE49-F238E27FC236}">
                <a16:creationId xmlns:a16="http://schemas.microsoft.com/office/drawing/2014/main" id="{028A59F0-2A9D-4A9D-B779-96467A3B831B}"/>
              </a:ext>
            </a:extLst>
          </p:cNvPr>
          <p:cNvSpPr>
            <a:spLocks noGrp="1"/>
          </p:cNvSpPr>
          <p:nvPr>
            <p:ph type="body" sz="quarter" idx="10" hasCustomPrompt="1"/>
          </p:nvPr>
        </p:nvSpPr>
        <p:spPr>
          <a:xfrm>
            <a:off x="342903" y="6102403"/>
            <a:ext cx="5753100" cy="298411"/>
          </a:xfrm>
        </p:spPr>
        <p:txBody>
          <a:bodyPr lIns="0" rIns="0" bIns="0" anchor="b" anchorCtr="0">
            <a:normAutofit/>
          </a:bodyPr>
          <a:lstStyle>
            <a:lvl1pPr marL="0" indent="0">
              <a:spcBef>
                <a:spcPts val="0"/>
              </a:spcBef>
              <a:buFontTx/>
              <a:buNone/>
              <a:defRPr sz="1400"/>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vl6pPr marL="0" indent="0">
              <a:spcBef>
                <a:spcPts val="0"/>
              </a:spcBef>
              <a:buFontTx/>
              <a:buNone/>
              <a:defRPr/>
            </a:lvl6pPr>
            <a:lvl7pPr marL="0" indent="0">
              <a:spcBef>
                <a:spcPts val="0"/>
              </a:spcBef>
              <a:buFontTx/>
              <a:buNone/>
              <a:defRPr/>
            </a:lvl7pPr>
            <a:lvl8pPr marL="0" indent="0">
              <a:spcBef>
                <a:spcPts val="0"/>
              </a:spcBef>
              <a:buFontTx/>
              <a:buNone/>
              <a:defRPr/>
            </a:lvl8pPr>
            <a:lvl9pPr marL="0" indent="0">
              <a:spcBef>
                <a:spcPts val="0"/>
              </a:spcBef>
              <a:buFontTx/>
              <a:buNone/>
              <a:defRPr/>
            </a:lvl9pPr>
          </a:lstStyle>
          <a:p>
            <a:pPr lvl="0"/>
            <a:fld id="{89FF7EB4-17EE-44B2-8680-B1AAB6964142}" type="datetime1">
              <a:rPr lang="en-US" smtClean="0"/>
              <a:pPr/>
              <a:t>10/9/2020</a:t>
            </a:fld>
            <a:endParaRPr lang="en-US"/>
          </a:p>
        </p:txBody>
      </p:sp>
      <p:sp>
        <p:nvSpPr>
          <p:cNvPr id="12" name="Rectangle 11">
            <a:extLst>
              <a:ext uri="{FF2B5EF4-FFF2-40B4-BE49-F238E27FC236}">
                <a16:creationId xmlns:a16="http://schemas.microsoft.com/office/drawing/2014/main" id="{5DB2FFE8-15D9-4269-8256-4E9D4D160947}"/>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chemeClr val="tx1"/>
              </a:solidFill>
            </a:endParaRPr>
          </a:p>
        </p:txBody>
      </p:sp>
      <p:pic>
        <p:nvPicPr>
          <p:cNvPr id="13" name="Picture 12">
            <a:extLst>
              <a:ext uri="{FF2B5EF4-FFF2-40B4-BE49-F238E27FC236}">
                <a16:creationId xmlns:a16="http://schemas.microsoft.com/office/drawing/2014/main" id="{20826302-F94A-4E90-81EB-7692FA45445B}"/>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9389802" y="2199353"/>
            <a:ext cx="2459295" cy="2459294"/>
          </a:xfrm>
          <a:prstGeom prst="rect">
            <a:avLst/>
          </a:prstGeom>
        </p:spPr>
      </p:pic>
      <p:sp>
        <p:nvSpPr>
          <p:cNvPr id="15" name="Rectangle 14">
            <a:extLst>
              <a:ext uri="{FF2B5EF4-FFF2-40B4-BE49-F238E27FC236}">
                <a16:creationId xmlns:a16="http://schemas.microsoft.com/office/drawing/2014/main" id="{385CDB4E-20BD-489C-B2B4-4C8DFACE9934}"/>
              </a:ext>
            </a:extLst>
          </p:cNvPr>
          <p:cNvSpPr/>
          <p:nvPr userDrawn="1"/>
        </p:nvSpPr>
        <p:spPr>
          <a:xfrm>
            <a:off x="10540181" y="275303"/>
            <a:ext cx="1533832" cy="1455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Subtitle 2">
            <a:extLst>
              <a:ext uri="{FF2B5EF4-FFF2-40B4-BE49-F238E27FC236}">
                <a16:creationId xmlns:a16="http://schemas.microsoft.com/office/drawing/2014/main" id="{F560CCAA-22B3-48AF-8BD9-4AC4ADCC67C9}"/>
              </a:ext>
            </a:extLst>
          </p:cNvPr>
          <p:cNvSpPr txBox="1">
            <a:spLocks/>
          </p:cNvSpPr>
          <p:nvPr userDrawn="1"/>
        </p:nvSpPr>
        <p:spPr>
          <a:xfrm>
            <a:off x="342902" y="5716050"/>
            <a:ext cx="5753100" cy="298412"/>
          </a:xfrm>
          <a:prstGeom prst="rect">
            <a:avLst/>
          </a:prstGeom>
        </p:spPr>
        <p:txBody>
          <a:bodyPr vert="horz" lIns="0" tIns="45720" rIns="0" bIns="45720" rtlCol="0">
            <a:noAutofit/>
          </a:bodyPr>
          <a:lstStyle>
            <a:lvl1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1pPr>
            <a:lvl2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2pPr>
            <a:lvl3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3pPr>
            <a:lvl4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4pPr>
            <a:lvl5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5pPr>
            <a:lvl6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6pPr>
            <a:lvl7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7pPr>
            <a:lvl8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8pPr>
            <a:lvl9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dirty="0">
                <a:solidFill>
                  <a:schemeClr val="accent1"/>
                </a:solidFill>
                <a:latin typeface="Franklin Gothic Book" panose="020B0503020102020204"/>
              </a:rPr>
              <a:t>Center for Prevention Programs and Partnerships (CP3)</a:t>
            </a:r>
          </a:p>
        </p:txBody>
      </p:sp>
      <p:cxnSp>
        <p:nvCxnSpPr>
          <p:cNvPr id="3" name="Straight Connector 2">
            <a:extLst>
              <a:ext uri="{FF2B5EF4-FFF2-40B4-BE49-F238E27FC236}">
                <a16:creationId xmlns:a16="http://schemas.microsoft.com/office/drawing/2014/main" id="{EFAB4B27-D7A4-4167-826F-94C43036ECB7}"/>
              </a:ext>
            </a:extLst>
          </p:cNvPr>
          <p:cNvCxnSpPr>
            <a:cxnSpLocks/>
            <a:endCxn id="13" idx="1"/>
          </p:cNvCxnSpPr>
          <p:nvPr userDrawn="1"/>
        </p:nvCxnSpPr>
        <p:spPr>
          <a:xfrm>
            <a:off x="342902" y="3429000"/>
            <a:ext cx="9046900" cy="0"/>
          </a:xfrm>
          <a:prstGeom prst="line">
            <a:avLst/>
          </a:prstGeom>
          <a:ln w="57150">
            <a:gradFill>
              <a:gsLst>
                <a:gs pos="0">
                  <a:schemeClr val="accent2"/>
                </a:gs>
                <a:gs pos="96753">
                  <a:schemeClr val="bg1"/>
                </a:gs>
                <a:gs pos="82000">
                  <a:srgbClr val="ECEDEE"/>
                </a:gs>
                <a:gs pos="52000">
                  <a:schemeClr val="accent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A288F81-F357-4B9D-8FB1-3322BF588C30}"/>
              </a:ext>
            </a:extLst>
          </p:cNvPr>
          <p:cNvSpPr>
            <a:spLocks noGrp="1"/>
          </p:cNvSpPr>
          <p:nvPr>
            <p:ph type="body" sz="quarter" idx="11" hasCustomPrompt="1"/>
          </p:nvPr>
        </p:nvSpPr>
        <p:spPr>
          <a:xfrm>
            <a:off x="4964547" y="246427"/>
            <a:ext cx="2262909" cy="206950"/>
          </a:xfrm>
        </p:spPr>
        <p:txBody>
          <a:bodyPr>
            <a:normAutofit/>
          </a:bodyPr>
          <a:lstStyle>
            <a:lvl1pPr marL="0" indent="0" algn="ctr">
              <a:buNone/>
              <a:defRPr sz="1000" i="1"/>
            </a:lvl1pPr>
            <a:lvl2pPr marL="457155" indent="0">
              <a:buNone/>
              <a:defRPr/>
            </a:lvl2pPr>
            <a:lvl3pPr marL="914308" indent="0">
              <a:buNone/>
              <a:defRPr/>
            </a:lvl3pPr>
            <a:lvl4pPr marL="1371462" indent="0">
              <a:buNone/>
              <a:defRPr/>
            </a:lvl4pPr>
            <a:lvl5pPr marL="1828617" indent="0">
              <a:buNone/>
              <a:defRPr/>
            </a:lvl5pPr>
          </a:lstStyle>
          <a:p>
            <a:pPr lvl="0"/>
            <a:r>
              <a:rPr lang="en-US"/>
              <a:t>Optional Classification</a:t>
            </a:r>
          </a:p>
        </p:txBody>
      </p:sp>
      <p:sp>
        <p:nvSpPr>
          <p:cNvPr id="14" name="Date Placeholder 2">
            <a:extLst>
              <a:ext uri="{FF2B5EF4-FFF2-40B4-BE49-F238E27FC236}">
                <a16:creationId xmlns:a16="http://schemas.microsoft.com/office/drawing/2014/main" id="{F048C158-8837-4CDC-B824-3B718150DD85}"/>
              </a:ext>
            </a:extLst>
          </p:cNvPr>
          <p:cNvSpPr>
            <a:spLocks noGrp="1"/>
          </p:cNvSpPr>
          <p:nvPr>
            <p:ph type="dt" sz="half" idx="12"/>
          </p:nvPr>
        </p:nvSpPr>
        <p:spPr>
          <a:xfrm>
            <a:off x="342898" y="6544291"/>
            <a:ext cx="3238500" cy="365125"/>
          </a:xfrm>
        </p:spPr>
        <p:txBody>
          <a:bodyPr/>
          <a:lstStyle>
            <a:lvl1pPr>
              <a:defRPr>
                <a:solidFill>
                  <a:schemeClr val="bg1"/>
                </a:solidFill>
              </a:defRPr>
            </a:lvl1pPr>
          </a:lstStyle>
          <a:p>
            <a:fld id="{89FF7EB4-17EE-44B2-8680-B1AAB6964142}" type="datetime1">
              <a:rPr lang="en-US" smtClean="0"/>
              <a:pPr/>
              <a:t>9/26/2022</a:t>
            </a:fld>
            <a:endParaRPr lang="en-US" dirty="0"/>
          </a:p>
        </p:txBody>
      </p:sp>
      <p:sp>
        <p:nvSpPr>
          <p:cNvPr id="17" name="Slide Number Placeholder 4">
            <a:extLst>
              <a:ext uri="{FF2B5EF4-FFF2-40B4-BE49-F238E27FC236}">
                <a16:creationId xmlns:a16="http://schemas.microsoft.com/office/drawing/2014/main" id="{DE461CF1-AF76-4599-96AE-9B09BC60A7D7}"/>
              </a:ext>
            </a:extLst>
          </p:cNvPr>
          <p:cNvSpPr>
            <a:spLocks noGrp="1"/>
          </p:cNvSpPr>
          <p:nvPr>
            <p:ph type="sldNum" sz="quarter" idx="13"/>
          </p:nvPr>
        </p:nvSpPr>
        <p:spPr>
          <a:xfrm>
            <a:off x="8901266" y="6544290"/>
            <a:ext cx="3238500" cy="365125"/>
          </a:xfrm>
        </p:spPr>
        <p:txBody>
          <a:bodyPr/>
          <a:lstStyle>
            <a:lvl1pPr>
              <a:defRPr>
                <a:solidFill>
                  <a:schemeClr val="bg1"/>
                </a:solidFill>
              </a:defRPr>
            </a:lvl1pPr>
          </a:lstStyle>
          <a:p>
            <a:fld id="{0CB25C7D-DA1D-470A-9386-174DD2BAFF50}" type="slidenum">
              <a:rPr lang="en-US" smtClean="0"/>
              <a:pPr/>
              <a:t>‹#›</a:t>
            </a:fld>
            <a:endParaRPr lang="en-US" dirty="0"/>
          </a:p>
        </p:txBody>
      </p:sp>
      <p:sp>
        <p:nvSpPr>
          <p:cNvPr id="18" name="Footer Placeholder 3">
            <a:extLst>
              <a:ext uri="{FF2B5EF4-FFF2-40B4-BE49-F238E27FC236}">
                <a16:creationId xmlns:a16="http://schemas.microsoft.com/office/drawing/2014/main" id="{4CB7C6A4-6215-4844-B43F-3371C3EC3DD6}"/>
              </a:ext>
            </a:extLst>
          </p:cNvPr>
          <p:cNvSpPr>
            <a:spLocks noGrp="1"/>
          </p:cNvSpPr>
          <p:nvPr>
            <p:ph type="ftr" sz="quarter" idx="14"/>
          </p:nvPr>
        </p:nvSpPr>
        <p:spPr>
          <a:xfrm>
            <a:off x="4038600" y="6526235"/>
            <a:ext cx="4114800" cy="365125"/>
          </a:xfrm>
        </p:spPr>
        <p:txBody>
          <a:bodyPr/>
          <a:lstStyle>
            <a:lvl1pPr>
              <a:defRPr>
                <a:solidFill>
                  <a:schemeClr val="bg1"/>
                </a:solidFill>
              </a:defRPr>
            </a:lvl1pPr>
          </a:lstStyle>
          <a:p>
            <a:r>
              <a:rPr lang="en-US" dirty="0"/>
              <a:t>Center for Prevention Programs and Partnerships</a:t>
            </a:r>
          </a:p>
        </p:txBody>
      </p:sp>
    </p:spTree>
    <p:extLst>
      <p:ext uri="{BB962C8B-B14F-4D97-AF65-F5344CB8AC3E}">
        <p14:creationId xmlns:p14="http://schemas.microsoft.com/office/powerpoint/2010/main" val="1020899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Agenda/TOC">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CED9150-8A81-48A2-935C-3C1855D68867}"/>
              </a:ext>
            </a:extLst>
          </p:cNvPr>
          <p:cNvSpPr>
            <a:spLocks noGrp="1"/>
          </p:cNvSpPr>
          <p:nvPr>
            <p:ph type="dt" sz="half" idx="10"/>
          </p:nvPr>
        </p:nvSpPr>
        <p:spPr/>
        <p:txBody>
          <a:bodyPr/>
          <a:lstStyle>
            <a:lvl1pPr>
              <a:defRPr sz="1000"/>
            </a:lvl1pPr>
          </a:lstStyle>
          <a:p>
            <a:fld id="{3A9A7DF1-F63D-4FB0-B0F7-D4EF0154B2FA}" type="datetime1">
              <a:rPr lang="en-US" smtClean="0"/>
              <a:pPr/>
              <a:t>9/26/2022</a:t>
            </a:fld>
            <a:endParaRPr lang="en-US" dirty="0"/>
          </a:p>
        </p:txBody>
      </p:sp>
      <p:sp>
        <p:nvSpPr>
          <p:cNvPr id="5" name="Footer Placeholder 4">
            <a:extLst>
              <a:ext uri="{FF2B5EF4-FFF2-40B4-BE49-F238E27FC236}">
                <a16:creationId xmlns:a16="http://schemas.microsoft.com/office/drawing/2014/main" id="{F659DAD4-0F7D-4550-8390-D90B2F1A62B0}"/>
              </a:ext>
            </a:extLst>
          </p:cNvPr>
          <p:cNvSpPr>
            <a:spLocks noGrp="1"/>
          </p:cNvSpPr>
          <p:nvPr>
            <p:ph type="ftr" sz="quarter" idx="11"/>
          </p:nvPr>
        </p:nvSpPr>
        <p:spPr/>
        <p:txBody>
          <a:bodyPr/>
          <a:lstStyle>
            <a:lvl1pPr>
              <a:defRPr sz="1000"/>
            </a:lvl1pPr>
          </a:lstStyle>
          <a:p>
            <a:r>
              <a:rPr lang="en-US" dirty="0"/>
              <a:t>Office of Counterterrorism and Threat Prevention</a:t>
            </a:r>
          </a:p>
        </p:txBody>
      </p:sp>
      <p:sp>
        <p:nvSpPr>
          <p:cNvPr id="6" name="Slide Number Placeholder 5">
            <a:extLst>
              <a:ext uri="{FF2B5EF4-FFF2-40B4-BE49-F238E27FC236}">
                <a16:creationId xmlns:a16="http://schemas.microsoft.com/office/drawing/2014/main" id="{7005756C-68DB-4EB0-80E0-C3DF1970773A}"/>
              </a:ext>
            </a:extLst>
          </p:cNvPr>
          <p:cNvSpPr>
            <a:spLocks noGrp="1"/>
          </p:cNvSpPr>
          <p:nvPr>
            <p:ph type="sldNum" sz="quarter" idx="12"/>
          </p:nvPr>
        </p:nvSpPr>
        <p:spPr>
          <a:xfrm>
            <a:off x="8610602" y="6169553"/>
            <a:ext cx="3238500" cy="365125"/>
          </a:xfrm>
          <a:prstGeom prst="rect">
            <a:avLst/>
          </a:prstGeom>
        </p:spPr>
        <p:txBody>
          <a:bodyPr/>
          <a:lstStyle>
            <a:lvl1pPr>
              <a:defRPr sz="1000"/>
            </a:lvl1pPr>
          </a:lstStyle>
          <a:p>
            <a:fld id="{0CB25C7D-DA1D-470A-9386-174DD2BAFF50}" type="slidenum">
              <a:rPr lang="en-US" smtClean="0"/>
              <a:pPr/>
              <a:t>‹#›</a:t>
            </a:fld>
            <a:endParaRPr lang="en-US" dirty="0"/>
          </a:p>
        </p:txBody>
      </p:sp>
      <p:sp>
        <p:nvSpPr>
          <p:cNvPr id="8" name="Content Placeholder 2">
            <a:extLst>
              <a:ext uri="{FF2B5EF4-FFF2-40B4-BE49-F238E27FC236}">
                <a16:creationId xmlns:a16="http://schemas.microsoft.com/office/drawing/2014/main" id="{106D76A8-D8D2-4672-96D8-9759EFFDC9B4}"/>
              </a:ext>
            </a:extLst>
          </p:cNvPr>
          <p:cNvSpPr>
            <a:spLocks noGrp="1"/>
          </p:cNvSpPr>
          <p:nvPr>
            <p:ph sz="half" idx="1"/>
          </p:nvPr>
        </p:nvSpPr>
        <p:spPr>
          <a:xfrm>
            <a:off x="342900" y="1746969"/>
            <a:ext cx="11506200" cy="4351338"/>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912BCEF-9203-487F-8B27-97503079BB94}"/>
              </a:ext>
            </a:extLst>
          </p:cNvPr>
          <p:cNvSpPr>
            <a:spLocks noGrp="1"/>
          </p:cNvSpPr>
          <p:nvPr>
            <p:ph type="title" hasCustomPrompt="1"/>
          </p:nvPr>
        </p:nvSpPr>
        <p:spPr>
          <a:xfrm>
            <a:off x="342900" y="476724"/>
            <a:ext cx="10187448" cy="703151"/>
          </a:xfrm>
          <a:prstGeom prst="rect">
            <a:avLst/>
          </a:prstGeom>
        </p:spPr>
        <p:txBody>
          <a:bodyPr/>
          <a:lstStyle>
            <a:lvl1pPr>
              <a:defRPr/>
            </a:lvl1pPr>
          </a:lstStyle>
          <a:p>
            <a:r>
              <a:rPr lang="en-US"/>
              <a:t>Agenda</a:t>
            </a:r>
          </a:p>
        </p:txBody>
      </p:sp>
      <p:pic>
        <p:nvPicPr>
          <p:cNvPr id="12" name="Picture 11">
            <a:extLst>
              <a:ext uri="{FF2B5EF4-FFF2-40B4-BE49-F238E27FC236}">
                <a16:creationId xmlns:a16="http://schemas.microsoft.com/office/drawing/2014/main" id="{9057CFE6-4A18-4374-BFDC-0FD1016526AA}"/>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0762394" y="476720"/>
            <a:ext cx="1086708" cy="1086708"/>
          </a:xfrm>
          <a:prstGeom prst="rect">
            <a:avLst/>
          </a:prstGeom>
        </p:spPr>
      </p:pic>
      <p:cxnSp>
        <p:nvCxnSpPr>
          <p:cNvPr id="9" name="Straight Connector 8">
            <a:extLst>
              <a:ext uri="{FF2B5EF4-FFF2-40B4-BE49-F238E27FC236}">
                <a16:creationId xmlns:a16="http://schemas.microsoft.com/office/drawing/2014/main" id="{7C59BBCD-9387-479F-99A2-8887BD7E9273}"/>
              </a:ext>
            </a:extLst>
          </p:cNvPr>
          <p:cNvCxnSpPr>
            <a:cxnSpLocks/>
          </p:cNvCxnSpPr>
          <p:nvPr userDrawn="1"/>
        </p:nvCxnSpPr>
        <p:spPr>
          <a:xfrm>
            <a:off x="342900" y="1118421"/>
            <a:ext cx="10187448" cy="0"/>
          </a:xfrm>
          <a:prstGeom prst="line">
            <a:avLst/>
          </a:prstGeom>
          <a:ln w="57150">
            <a:gradFill>
              <a:gsLst>
                <a:gs pos="0">
                  <a:schemeClr val="accent2"/>
                </a:gs>
                <a:gs pos="96753">
                  <a:schemeClr val="bg1"/>
                </a:gs>
                <a:gs pos="82000">
                  <a:srgbClr val="ECEDEE"/>
                </a:gs>
                <a:gs pos="52000">
                  <a:schemeClr val="accent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8B1D7D97-C115-455E-A549-6AF2C16692B0}"/>
              </a:ext>
            </a:extLst>
          </p:cNvPr>
          <p:cNvSpPr>
            <a:spLocks noGrp="1"/>
          </p:cNvSpPr>
          <p:nvPr>
            <p:ph type="body" sz="quarter" idx="13" hasCustomPrompt="1"/>
          </p:nvPr>
        </p:nvSpPr>
        <p:spPr>
          <a:xfrm>
            <a:off x="4964547" y="246427"/>
            <a:ext cx="2262909" cy="206950"/>
          </a:xfrm>
        </p:spPr>
        <p:txBody>
          <a:bodyPr>
            <a:normAutofit/>
          </a:bodyPr>
          <a:lstStyle>
            <a:lvl1pPr marL="0" indent="0" algn="ctr">
              <a:buNone/>
              <a:defRPr sz="1000" i="1"/>
            </a:lvl1pPr>
            <a:lvl2pPr marL="457155" indent="0">
              <a:buNone/>
              <a:defRPr/>
            </a:lvl2pPr>
            <a:lvl3pPr marL="914308" indent="0">
              <a:buNone/>
              <a:defRPr/>
            </a:lvl3pPr>
            <a:lvl4pPr marL="1371462" indent="0">
              <a:buNone/>
              <a:defRPr/>
            </a:lvl4pPr>
            <a:lvl5pPr marL="1828617" indent="0">
              <a:buNone/>
              <a:defRPr/>
            </a:lvl5pPr>
          </a:lstStyle>
          <a:p>
            <a:pPr lvl="0"/>
            <a:r>
              <a:rPr lang="en-US"/>
              <a:t>Optional Classification</a:t>
            </a:r>
          </a:p>
        </p:txBody>
      </p:sp>
      <p:sp>
        <p:nvSpPr>
          <p:cNvPr id="13" name="Rectangle 12">
            <a:extLst>
              <a:ext uri="{FF2B5EF4-FFF2-40B4-BE49-F238E27FC236}">
                <a16:creationId xmlns:a16="http://schemas.microsoft.com/office/drawing/2014/main" id="{776575DF-AE44-4D66-94C7-379CB84F9E9E}"/>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chemeClr val="tx1"/>
              </a:solidFill>
            </a:endParaRPr>
          </a:p>
        </p:txBody>
      </p:sp>
    </p:spTree>
    <p:extLst>
      <p:ext uri="{BB962C8B-B14F-4D97-AF65-F5344CB8AC3E}">
        <p14:creationId xmlns:p14="http://schemas.microsoft.com/office/powerpoint/2010/main" val="293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26033" y="2215300"/>
            <a:ext cx="9144000" cy="443059"/>
          </a:xfrm>
        </p:spPr>
        <p:txBody>
          <a:bodyPr lIns="0" tIns="0" rIns="0" bIns="0" anchor="t" anchorCtr="0">
            <a:normAutofit/>
          </a:bodyPr>
          <a:lstStyle>
            <a:lvl1pPr algn="l">
              <a:defRPr sz="3000" b="1">
                <a:solidFill>
                  <a:srgbClr val="E7E6E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1326033" y="2823346"/>
            <a:ext cx="9144000" cy="867250"/>
          </a:xfrm>
        </p:spPr>
        <p:txBody>
          <a:bodyPr lIns="0" tIns="0" rIns="0" bIns="0"/>
          <a:lstStyle>
            <a:lvl1pPr marL="0" indent="0" algn="l">
              <a:buNone/>
              <a:defRPr sz="3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4">
            <a:extLst>
              <a:ext uri="{FF2B5EF4-FFF2-40B4-BE49-F238E27FC236}">
                <a16:creationId xmlns:a16="http://schemas.microsoft.com/office/drawing/2014/main" id="{DBFB7D70-1A4A-4E3C-8606-6071EF2E7D3D}"/>
              </a:ext>
            </a:extLst>
          </p:cNvPr>
          <p:cNvSpPr>
            <a:spLocks noGrp="1"/>
          </p:cNvSpPr>
          <p:nvPr>
            <p:ph type="ftr" sz="quarter" idx="11"/>
          </p:nvPr>
        </p:nvSpPr>
        <p:spPr/>
        <p:txBody>
          <a:bodyPr tIns="0"/>
          <a:lstStyle>
            <a:lvl1pPr>
              <a:defRPr sz="1100">
                <a:latin typeface="Arial" panose="020B0604020202020204" pitchFamily="34" charset="0"/>
                <a:cs typeface="Arial" panose="020B0604020202020204" pitchFamily="34" charset="0"/>
              </a:defRPr>
            </a:lvl1pPr>
          </a:lstStyle>
          <a:p>
            <a:pPr>
              <a:tabLst>
                <a:tab pos="1658938" algn="l"/>
              </a:tabLst>
              <a:defRPr/>
            </a:pPr>
            <a:r>
              <a:rPr lang="en-US" b="1"/>
              <a:t>FOUO—</a:t>
            </a:r>
            <a:r>
              <a:rPr lang="en-US"/>
              <a:t>LES	</a:t>
            </a:r>
            <a:r>
              <a:rPr lang="en-US" b="1"/>
              <a:t>Violent Extremism—</a:t>
            </a:r>
            <a:r>
              <a:rPr lang="en-US"/>
              <a:t>Community Awareness Briefing</a:t>
            </a:r>
          </a:p>
        </p:txBody>
      </p:sp>
      <p:sp>
        <p:nvSpPr>
          <p:cNvPr id="9" name="Slide Number Placeholder 5">
            <a:extLst>
              <a:ext uri="{FF2B5EF4-FFF2-40B4-BE49-F238E27FC236}">
                <a16:creationId xmlns:a16="http://schemas.microsoft.com/office/drawing/2014/main" id="{D3FCC442-68DD-45FD-8B5D-496F9E0BA8B1}"/>
              </a:ext>
            </a:extLst>
          </p:cNvPr>
          <p:cNvSpPr>
            <a:spLocks noGrp="1"/>
          </p:cNvSpPr>
          <p:nvPr>
            <p:ph type="sldNum" sz="quarter" idx="12"/>
          </p:nvPr>
        </p:nvSpPr>
        <p:spPr/>
        <p:txBody>
          <a:bodyPr tIns="0"/>
          <a:lstStyle>
            <a:lvl1pPr>
              <a:defRPr>
                <a:latin typeface="Segoe UI Semilight" panose="020B0402040204020203" pitchFamily="34" charset="0"/>
                <a:cs typeface="Segoe UI Semilight" panose="020B0402040204020203" pitchFamily="34" charset="0"/>
              </a:defRPr>
            </a:lvl1pPr>
          </a:lstStyle>
          <a:p>
            <a:pPr>
              <a:defRPr/>
            </a:pPr>
            <a:fld id="{777B8079-9005-4414-B9FB-A22BC09CBA87}" type="slidenum">
              <a:rPr lang="en-US"/>
              <a:pPr>
                <a:defRPr/>
              </a:pPr>
              <a:t>‹#›</a:t>
            </a:fld>
            <a:endParaRPr lang="en-US"/>
          </a:p>
        </p:txBody>
      </p:sp>
      <p:sp>
        <p:nvSpPr>
          <p:cNvPr id="23" name="Content Placeholder 22">
            <a:extLst>
              <a:ext uri="{FF2B5EF4-FFF2-40B4-BE49-F238E27FC236}">
                <a16:creationId xmlns:a16="http://schemas.microsoft.com/office/drawing/2014/main" id="{DB6B417C-DD24-43D0-B721-44F977B50EDA}"/>
              </a:ext>
            </a:extLst>
          </p:cNvPr>
          <p:cNvSpPr>
            <a:spLocks noGrp="1"/>
          </p:cNvSpPr>
          <p:nvPr>
            <p:ph sz="quarter" idx="13" hasCustomPrompt="1"/>
          </p:nvPr>
        </p:nvSpPr>
        <p:spPr>
          <a:xfrm>
            <a:off x="1326033" y="3970237"/>
            <a:ext cx="9144000" cy="1089025"/>
          </a:xfrm>
        </p:spPr>
        <p:txBody>
          <a:bodyPr lIns="0" tIns="0" rIns="0" bIns="0"/>
          <a:lstStyle>
            <a:lvl1pPr marL="0" indent="0">
              <a:buNone/>
              <a:defRPr sz="2000" b="1">
                <a:solidFill>
                  <a:schemeClr val="bg1"/>
                </a:solidFill>
                <a:latin typeface="Arial" panose="020B0604020202020204" pitchFamily="34" charset="0"/>
                <a:cs typeface="Arial" panose="020B0604020202020204" pitchFamily="34" charset="0"/>
              </a:defRPr>
            </a:lvl1pPr>
          </a:lstStyle>
          <a:p>
            <a:pPr lvl="0"/>
            <a:r>
              <a:rPr lang="en-US"/>
              <a:t>Agency Name</a:t>
            </a:r>
          </a:p>
        </p:txBody>
      </p:sp>
      <p:sp>
        <p:nvSpPr>
          <p:cNvPr id="29" name="TextBox 28">
            <a:extLst>
              <a:ext uri="{FF2B5EF4-FFF2-40B4-BE49-F238E27FC236}">
                <a16:creationId xmlns:a16="http://schemas.microsoft.com/office/drawing/2014/main" id="{1C0321AF-3492-4C1C-9FEB-EDDCA99D3E83}"/>
              </a:ext>
            </a:extLst>
          </p:cNvPr>
          <p:cNvSpPr txBox="1"/>
          <p:nvPr userDrawn="1"/>
        </p:nvSpPr>
        <p:spPr>
          <a:xfrm>
            <a:off x="1326033" y="5344998"/>
            <a:ext cx="9144000" cy="511615"/>
          </a:xfrm>
          <a:prstGeom prst="rect">
            <a:avLst/>
          </a:prstGeom>
          <a:noFill/>
        </p:spPr>
        <p:txBody>
          <a:bodyPr wrap="square" lIns="0" tIns="0" rIns="0" bIns="0" rtlCol="0">
            <a:spAutoFit/>
          </a:bodyPr>
          <a:lstStyle/>
          <a:p>
            <a:pPr>
              <a:lnSpc>
                <a:spcPct val="114000"/>
              </a:lnSpc>
            </a:pPr>
            <a:r>
              <a:rPr lang="en-US" sz="1000">
                <a:solidFill>
                  <a:schemeClr val="bg1"/>
                </a:solidFill>
                <a:latin typeface="Arial" panose="020B0604020202020204" pitchFamily="34" charset="0"/>
                <a:cs typeface="Arial" panose="020B0604020202020204" pitchFamily="34" charset="0"/>
              </a:rPr>
              <a:t>This product contains U.S. person information that is subject to legal restrictions on its access, use, or disclosure. This information has been deemed necessary for the intended recipient to understand or assess the information provided. It has been highlighted in this document with the label USPER and should be handled in accordance with the recipient’s intelligence oversight and information-handling procedures.</a:t>
            </a:r>
          </a:p>
        </p:txBody>
      </p:sp>
    </p:spTree>
    <p:extLst>
      <p:ext uri="{BB962C8B-B14F-4D97-AF65-F5344CB8AC3E}">
        <p14:creationId xmlns:p14="http://schemas.microsoft.com/office/powerpoint/2010/main" val="3688781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599" y="1825625"/>
            <a:ext cx="9982201" cy="4351338"/>
          </a:xfrm>
        </p:spPr>
        <p:txBody>
          <a:bodyPr tIns="91440" bIns="0"/>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371600" y="320040"/>
            <a:ext cx="9982200" cy="1044065"/>
          </a:xfrm>
        </p:spPr>
        <p:txBody>
          <a:bodyPr anchor="b" anchorCtr="0"/>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4">
            <a:extLst>
              <a:ext uri="{FF2B5EF4-FFF2-40B4-BE49-F238E27FC236}">
                <a16:creationId xmlns:a16="http://schemas.microsoft.com/office/drawing/2014/main" id="{D277EEC9-1D79-441A-B615-69A29AF3C585}"/>
              </a:ext>
            </a:extLst>
          </p:cNvPr>
          <p:cNvSpPr>
            <a:spLocks noGrp="1"/>
          </p:cNvSpPr>
          <p:nvPr>
            <p:ph type="ftr" sz="quarter" idx="11"/>
          </p:nvPr>
        </p:nvSpPr>
        <p:spPr/>
        <p:txBody>
          <a:bodyPr/>
          <a:lstStyle>
            <a:lvl1pPr>
              <a:defRPr/>
            </a:lvl1pPr>
          </a:lstStyle>
          <a:p>
            <a:pPr>
              <a:tabLst>
                <a:tab pos="1658938" algn="l"/>
              </a:tabLst>
              <a:defRPr/>
            </a:pPr>
            <a:r>
              <a:rPr lang="en-US" b="1"/>
              <a:t>FOUO—</a:t>
            </a:r>
            <a:r>
              <a:rPr lang="en-US"/>
              <a:t>LES	</a:t>
            </a:r>
            <a:r>
              <a:rPr lang="en-US" b="1"/>
              <a:t>Violent Extremism—</a:t>
            </a:r>
            <a:r>
              <a:rPr lang="en-US"/>
              <a:t>Community Awareness Briefing</a:t>
            </a:r>
          </a:p>
        </p:txBody>
      </p:sp>
      <p:sp>
        <p:nvSpPr>
          <p:cNvPr id="9" name="Slide Number Placeholder 5">
            <a:extLst>
              <a:ext uri="{FF2B5EF4-FFF2-40B4-BE49-F238E27FC236}">
                <a16:creationId xmlns:a16="http://schemas.microsoft.com/office/drawing/2014/main" id="{3A9B3C82-101F-4AC1-B5CC-AE0E99868DF0}"/>
              </a:ext>
            </a:extLst>
          </p:cNvPr>
          <p:cNvSpPr>
            <a:spLocks noGrp="1"/>
          </p:cNvSpPr>
          <p:nvPr>
            <p:ph type="sldNum" sz="quarter" idx="12"/>
          </p:nvPr>
        </p:nvSpPr>
        <p:spPr/>
        <p:txBody>
          <a:bodyPr/>
          <a:lstStyle>
            <a:lvl1pPr>
              <a:defRPr/>
            </a:lvl1pPr>
          </a:lstStyle>
          <a:p>
            <a:pPr>
              <a:defRPr/>
            </a:pPr>
            <a:fld id="{A97B7489-0A9C-46D8-BB42-12189E1281EF}" type="slidenum">
              <a:rPr lang="en-US"/>
              <a:pPr>
                <a:defRPr/>
              </a:pPr>
              <a:t>‹#›</a:t>
            </a:fld>
            <a:endParaRPr lang="en-US"/>
          </a:p>
        </p:txBody>
      </p:sp>
    </p:spTree>
    <p:extLst>
      <p:ext uri="{BB962C8B-B14F-4D97-AF65-F5344CB8AC3E}">
        <p14:creationId xmlns:p14="http://schemas.microsoft.com/office/powerpoint/2010/main" val="136148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4_Title and Non Bullete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825625"/>
            <a:ext cx="9982200" cy="4351338"/>
          </a:xfrm>
        </p:spPr>
        <p:txBody>
          <a:bodyPr tIns="91440" bIns="0"/>
          <a:lstStyle>
            <a:lvl1pPr marL="0" indent="0">
              <a:buNone/>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2" name="Title 1"/>
          <p:cNvSpPr>
            <a:spLocks noGrp="1"/>
          </p:cNvSpPr>
          <p:nvPr>
            <p:ph type="title"/>
          </p:nvPr>
        </p:nvSpPr>
        <p:spPr>
          <a:xfrm>
            <a:off x="1371600" y="320040"/>
            <a:ext cx="9982200" cy="1042416"/>
          </a:xfrm>
        </p:spPr>
        <p:txBody>
          <a:bodyPr anchor="b" anchorCtr="0"/>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4">
            <a:extLst>
              <a:ext uri="{FF2B5EF4-FFF2-40B4-BE49-F238E27FC236}">
                <a16:creationId xmlns:a16="http://schemas.microsoft.com/office/drawing/2014/main" id="{D277EEC9-1D79-441A-B615-69A29AF3C585}"/>
              </a:ext>
            </a:extLst>
          </p:cNvPr>
          <p:cNvSpPr>
            <a:spLocks noGrp="1"/>
          </p:cNvSpPr>
          <p:nvPr>
            <p:ph type="ftr" sz="quarter" idx="11"/>
          </p:nvPr>
        </p:nvSpPr>
        <p:spPr/>
        <p:txBody>
          <a:bodyPr/>
          <a:lstStyle>
            <a:lvl1pPr>
              <a:defRPr/>
            </a:lvl1pPr>
          </a:lstStyle>
          <a:p>
            <a:pPr>
              <a:tabLst>
                <a:tab pos="1658938" algn="l"/>
              </a:tabLst>
              <a:defRPr/>
            </a:pPr>
            <a:r>
              <a:rPr lang="en-US" b="1"/>
              <a:t>FOUO—</a:t>
            </a:r>
            <a:r>
              <a:rPr lang="en-US"/>
              <a:t>LES	</a:t>
            </a:r>
            <a:r>
              <a:rPr lang="en-US" b="1"/>
              <a:t>Violent Extremism—</a:t>
            </a:r>
            <a:r>
              <a:rPr lang="en-US"/>
              <a:t>Community Awareness Briefing</a:t>
            </a:r>
          </a:p>
        </p:txBody>
      </p:sp>
      <p:sp>
        <p:nvSpPr>
          <p:cNvPr id="9" name="Slide Number Placeholder 5">
            <a:extLst>
              <a:ext uri="{FF2B5EF4-FFF2-40B4-BE49-F238E27FC236}">
                <a16:creationId xmlns:a16="http://schemas.microsoft.com/office/drawing/2014/main" id="{3A9B3C82-101F-4AC1-B5CC-AE0E99868DF0}"/>
              </a:ext>
            </a:extLst>
          </p:cNvPr>
          <p:cNvSpPr>
            <a:spLocks noGrp="1"/>
          </p:cNvSpPr>
          <p:nvPr>
            <p:ph type="sldNum" sz="quarter" idx="12"/>
          </p:nvPr>
        </p:nvSpPr>
        <p:spPr/>
        <p:txBody>
          <a:bodyPr/>
          <a:lstStyle>
            <a:lvl1pPr>
              <a:defRPr/>
            </a:lvl1pPr>
          </a:lstStyle>
          <a:p>
            <a:pPr>
              <a:defRPr/>
            </a:pPr>
            <a:fld id="{A97B7489-0A9C-46D8-BB42-12189E1281EF}" type="slidenum">
              <a:rPr lang="en-US"/>
              <a:pPr>
                <a:defRPr/>
              </a:pPr>
              <a:t>‹#›</a:t>
            </a:fld>
            <a:endParaRPr lang="en-US"/>
          </a:p>
        </p:txBody>
      </p:sp>
    </p:spTree>
    <p:extLst>
      <p:ext uri="{BB962C8B-B14F-4D97-AF65-F5344CB8AC3E}">
        <p14:creationId xmlns:p14="http://schemas.microsoft.com/office/powerpoint/2010/main" val="3345561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TOC">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CED9150-8A81-48A2-935C-3C1855D68867}"/>
              </a:ext>
            </a:extLst>
          </p:cNvPr>
          <p:cNvSpPr>
            <a:spLocks noGrp="1"/>
          </p:cNvSpPr>
          <p:nvPr>
            <p:ph type="dt" sz="half" idx="10"/>
          </p:nvPr>
        </p:nvSpPr>
        <p:spPr/>
        <p:txBody>
          <a:bodyPr/>
          <a:lstStyle>
            <a:lvl1pPr>
              <a:defRPr sz="1050"/>
            </a:lvl1pPr>
          </a:lstStyle>
          <a:p>
            <a:fld id="{1DD1FAC1-4625-49E0-A954-4CCD88967BD0}" type="datetime1">
              <a:rPr lang="en-US" smtClean="0"/>
              <a:pPr/>
              <a:t>9/26/2022</a:t>
            </a:fld>
            <a:endParaRPr lang="en-US"/>
          </a:p>
        </p:txBody>
      </p:sp>
      <p:sp>
        <p:nvSpPr>
          <p:cNvPr id="5" name="Footer Placeholder 4">
            <a:extLst>
              <a:ext uri="{FF2B5EF4-FFF2-40B4-BE49-F238E27FC236}">
                <a16:creationId xmlns:a16="http://schemas.microsoft.com/office/drawing/2014/main" id="{F659DAD4-0F7D-4550-8390-D90B2F1A62B0}"/>
              </a:ext>
            </a:extLst>
          </p:cNvPr>
          <p:cNvSpPr>
            <a:spLocks noGrp="1"/>
          </p:cNvSpPr>
          <p:nvPr>
            <p:ph type="ftr" sz="quarter" idx="11"/>
          </p:nvPr>
        </p:nvSpPr>
        <p:spPr/>
        <p:txBody>
          <a:bodyPr/>
          <a:lstStyle>
            <a:lvl1pPr>
              <a:defRPr sz="1000"/>
            </a:lvl1pPr>
          </a:lstStyle>
          <a:p>
            <a:r>
              <a:rPr lang="en-US"/>
              <a:t>Office for Targeted Violence and Terrorism Prevention</a:t>
            </a:r>
          </a:p>
        </p:txBody>
      </p:sp>
      <p:sp>
        <p:nvSpPr>
          <p:cNvPr id="6" name="Slide Number Placeholder 5">
            <a:extLst>
              <a:ext uri="{FF2B5EF4-FFF2-40B4-BE49-F238E27FC236}">
                <a16:creationId xmlns:a16="http://schemas.microsoft.com/office/drawing/2014/main" id="{7005756C-68DB-4EB0-80E0-C3DF1970773A}"/>
              </a:ext>
            </a:extLst>
          </p:cNvPr>
          <p:cNvSpPr>
            <a:spLocks noGrp="1"/>
          </p:cNvSpPr>
          <p:nvPr>
            <p:ph type="sldNum" sz="quarter" idx="12"/>
          </p:nvPr>
        </p:nvSpPr>
        <p:spPr/>
        <p:txBody>
          <a:bodyPr/>
          <a:lstStyle>
            <a:lvl1pPr>
              <a:defRPr sz="1000"/>
            </a:lvl1pPr>
          </a:lstStyle>
          <a:p>
            <a:fld id="{0CB25C7D-DA1D-470A-9386-174DD2BAFF50}" type="slidenum">
              <a:rPr lang="en-US" smtClean="0"/>
              <a:pPr/>
              <a:t>‹#›</a:t>
            </a:fld>
            <a:endParaRPr lang="en-US"/>
          </a:p>
        </p:txBody>
      </p:sp>
      <p:sp>
        <p:nvSpPr>
          <p:cNvPr id="8" name="Content Placeholder 2">
            <a:extLst>
              <a:ext uri="{FF2B5EF4-FFF2-40B4-BE49-F238E27FC236}">
                <a16:creationId xmlns:a16="http://schemas.microsoft.com/office/drawing/2014/main" id="{106D76A8-D8D2-4672-96D8-9759EFFDC9B4}"/>
              </a:ext>
            </a:extLst>
          </p:cNvPr>
          <p:cNvSpPr>
            <a:spLocks noGrp="1"/>
          </p:cNvSpPr>
          <p:nvPr>
            <p:ph sz="half" idx="1"/>
          </p:nvPr>
        </p:nvSpPr>
        <p:spPr>
          <a:xfrm>
            <a:off x="342900" y="1746969"/>
            <a:ext cx="11506200" cy="4351338"/>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912BCEF-9203-487F-8B27-97503079BB94}"/>
              </a:ext>
            </a:extLst>
          </p:cNvPr>
          <p:cNvSpPr>
            <a:spLocks noGrp="1"/>
          </p:cNvSpPr>
          <p:nvPr>
            <p:ph type="title" hasCustomPrompt="1"/>
          </p:nvPr>
        </p:nvSpPr>
        <p:spPr>
          <a:xfrm>
            <a:off x="342900" y="476724"/>
            <a:ext cx="10187448" cy="703151"/>
          </a:xfrm>
          <a:prstGeom prst="rect">
            <a:avLst/>
          </a:prstGeom>
        </p:spPr>
        <p:txBody>
          <a:bodyPr/>
          <a:lstStyle>
            <a:lvl1pPr>
              <a:defRPr/>
            </a:lvl1pPr>
          </a:lstStyle>
          <a:p>
            <a:r>
              <a:rPr lang="en-US"/>
              <a:t>Agenda</a:t>
            </a:r>
          </a:p>
        </p:txBody>
      </p:sp>
      <p:pic>
        <p:nvPicPr>
          <p:cNvPr id="12" name="Picture 11">
            <a:extLst>
              <a:ext uri="{FF2B5EF4-FFF2-40B4-BE49-F238E27FC236}">
                <a16:creationId xmlns:a16="http://schemas.microsoft.com/office/drawing/2014/main" id="{9057CFE6-4A18-4374-BFDC-0FD1016526AA}"/>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10762394" y="476720"/>
            <a:ext cx="1086708" cy="1086708"/>
          </a:xfrm>
          <a:prstGeom prst="rect">
            <a:avLst/>
          </a:prstGeom>
        </p:spPr>
      </p:pic>
      <p:cxnSp>
        <p:nvCxnSpPr>
          <p:cNvPr id="9" name="Straight Connector 8">
            <a:extLst>
              <a:ext uri="{FF2B5EF4-FFF2-40B4-BE49-F238E27FC236}">
                <a16:creationId xmlns:a16="http://schemas.microsoft.com/office/drawing/2014/main" id="{7C59BBCD-9387-479F-99A2-8887BD7E9273}"/>
              </a:ext>
            </a:extLst>
          </p:cNvPr>
          <p:cNvCxnSpPr>
            <a:cxnSpLocks/>
          </p:cNvCxnSpPr>
          <p:nvPr userDrawn="1"/>
        </p:nvCxnSpPr>
        <p:spPr>
          <a:xfrm>
            <a:off x="342900" y="1118421"/>
            <a:ext cx="10187448" cy="0"/>
          </a:xfrm>
          <a:prstGeom prst="line">
            <a:avLst/>
          </a:prstGeom>
          <a:ln w="57150">
            <a:gradFill>
              <a:gsLst>
                <a:gs pos="0">
                  <a:schemeClr val="accent2"/>
                </a:gs>
                <a:gs pos="96753">
                  <a:schemeClr val="bg1"/>
                </a:gs>
                <a:gs pos="82000">
                  <a:srgbClr val="ECEDEE"/>
                </a:gs>
                <a:gs pos="52000">
                  <a:schemeClr val="accent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76575DF-AE44-4D66-94C7-379CB84F9E9E}"/>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tx1"/>
              </a:solidFill>
            </a:endParaRPr>
          </a:p>
        </p:txBody>
      </p:sp>
    </p:spTree>
    <p:extLst>
      <p:ext uri="{BB962C8B-B14F-4D97-AF65-F5344CB8AC3E}">
        <p14:creationId xmlns:p14="http://schemas.microsoft.com/office/powerpoint/2010/main" val="586707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Image  6-columns of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 y="4288536"/>
            <a:ext cx="1600200" cy="1365047"/>
          </a:xfrm>
        </p:spPr>
        <p:txBody>
          <a:bodyPr lIns="0" tIns="0" rIns="0" bIns="0"/>
          <a:lstStyle>
            <a:lvl1pPr marL="0" indent="0">
              <a:lnSpc>
                <a:spcPct val="110000"/>
              </a:lnSpc>
              <a:buNone/>
              <a:defRPr sz="16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2" name="Title 1"/>
          <p:cNvSpPr>
            <a:spLocks noGrp="1"/>
          </p:cNvSpPr>
          <p:nvPr>
            <p:ph type="title"/>
          </p:nvPr>
        </p:nvSpPr>
        <p:spPr>
          <a:xfrm>
            <a:off x="1371599" y="320040"/>
            <a:ext cx="10103193" cy="1042416"/>
          </a:xfrm>
        </p:spPr>
        <p:txBody>
          <a:bodyPr anchor="b" anchorCtr="0"/>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9D9E38F7-C228-4AE2-B54C-7BCBD04DB0A2}"/>
              </a:ext>
            </a:extLst>
          </p:cNvPr>
          <p:cNvSpPr>
            <a:spLocks noGrp="1"/>
          </p:cNvSpPr>
          <p:nvPr>
            <p:ph idx="13"/>
          </p:nvPr>
        </p:nvSpPr>
        <p:spPr>
          <a:xfrm>
            <a:off x="2428461" y="4288536"/>
            <a:ext cx="1600200" cy="1365047"/>
          </a:xfrm>
        </p:spPr>
        <p:txBody>
          <a:bodyPr lIns="0" tIns="0" rIns="0" bIns="0"/>
          <a:lstStyle>
            <a:lvl1pPr marL="0" indent="0">
              <a:lnSpc>
                <a:spcPct val="110000"/>
              </a:lnSpc>
              <a:buNone/>
              <a:defRPr sz="16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Content Placeholder 2">
            <a:extLst>
              <a:ext uri="{FF2B5EF4-FFF2-40B4-BE49-F238E27FC236}">
                <a16:creationId xmlns:a16="http://schemas.microsoft.com/office/drawing/2014/main" id="{065719AB-B4A8-46D8-AAA8-BEEB68BACA52}"/>
              </a:ext>
            </a:extLst>
          </p:cNvPr>
          <p:cNvSpPr>
            <a:spLocks noGrp="1"/>
          </p:cNvSpPr>
          <p:nvPr>
            <p:ph idx="14"/>
          </p:nvPr>
        </p:nvSpPr>
        <p:spPr>
          <a:xfrm>
            <a:off x="4289994" y="4288536"/>
            <a:ext cx="1600200" cy="1365047"/>
          </a:xfrm>
        </p:spPr>
        <p:txBody>
          <a:bodyPr lIns="0" tIns="0" rIns="0" bIns="0"/>
          <a:lstStyle>
            <a:lvl1pPr marL="0" indent="0">
              <a:lnSpc>
                <a:spcPct val="110000"/>
              </a:lnSpc>
              <a:buNone/>
              <a:defRPr sz="16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24BCD801-6D75-437F-B350-FC8C37577526}"/>
              </a:ext>
            </a:extLst>
          </p:cNvPr>
          <p:cNvSpPr>
            <a:spLocks noGrp="1"/>
          </p:cNvSpPr>
          <p:nvPr>
            <p:ph idx="15"/>
          </p:nvPr>
        </p:nvSpPr>
        <p:spPr>
          <a:xfrm>
            <a:off x="6151527" y="4288536"/>
            <a:ext cx="1600200" cy="1365047"/>
          </a:xfrm>
        </p:spPr>
        <p:txBody>
          <a:bodyPr lIns="0" tIns="0" rIns="0" bIns="0"/>
          <a:lstStyle>
            <a:lvl1pPr marL="0" indent="0">
              <a:lnSpc>
                <a:spcPct val="110000"/>
              </a:lnSpc>
              <a:buNone/>
              <a:defRPr sz="16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E289E5E9-B3AB-4877-AE93-BFAC8776CD2B}"/>
              </a:ext>
            </a:extLst>
          </p:cNvPr>
          <p:cNvSpPr>
            <a:spLocks noGrp="1"/>
          </p:cNvSpPr>
          <p:nvPr>
            <p:ph idx="16"/>
          </p:nvPr>
        </p:nvSpPr>
        <p:spPr>
          <a:xfrm>
            <a:off x="8013060" y="4288536"/>
            <a:ext cx="1600200" cy="1365047"/>
          </a:xfrm>
        </p:spPr>
        <p:txBody>
          <a:bodyPr lIns="0" tIns="0" rIns="0" bIns="0"/>
          <a:lstStyle>
            <a:lvl1pPr marL="0" indent="0">
              <a:lnSpc>
                <a:spcPct val="110000"/>
              </a:lnSpc>
              <a:buNone/>
              <a:defRPr sz="16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3679DB67-2C09-4620-BCEA-208E431194A3}"/>
              </a:ext>
            </a:extLst>
          </p:cNvPr>
          <p:cNvSpPr>
            <a:spLocks noGrp="1"/>
          </p:cNvSpPr>
          <p:nvPr>
            <p:ph idx="17"/>
          </p:nvPr>
        </p:nvSpPr>
        <p:spPr>
          <a:xfrm>
            <a:off x="9874593" y="4288536"/>
            <a:ext cx="1600200" cy="1365047"/>
          </a:xfrm>
        </p:spPr>
        <p:txBody>
          <a:bodyPr lIns="0" tIns="0" rIns="0" bIns="0"/>
          <a:lstStyle>
            <a:lvl1pPr marL="0" indent="0">
              <a:lnSpc>
                <a:spcPct val="110000"/>
              </a:lnSpc>
              <a:buNone/>
              <a:defRPr sz="16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31E1D23A-B7ED-45C6-9EED-65922889C572}"/>
              </a:ext>
            </a:extLst>
          </p:cNvPr>
          <p:cNvSpPr>
            <a:spLocks noGrp="1"/>
          </p:cNvSpPr>
          <p:nvPr>
            <p:ph idx="18"/>
          </p:nvPr>
        </p:nvSpPr>
        <p:spPr>
          <a:xfrm>
            <a:off x="1371600" y="2063953"/>
            <a:ext cx="10103193" cy="2245400"/>
          </a:xfrm>
        </p:spPr>
        <p:txBody>
          <a:bodyPr lIns="0" tIns="0" rIns="0" bIns="0"/>
          <a:lstStyle>
            <a:lvl1pPr marL="0" indent="0">
              <a:buNone/>
              <a:defRPr sz="16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Footer Placeholder 4">
            <a:extLst>
              <a:ext uri="{FF2B5EF4-FFF2-40B4-BE49-F238E27FC236}">
                <a16:creationId xmlns:a16="http://schemas.microsoft.com/office/drawing/2014/main" id="{C4AB37D4-3AC7-46A4-9D4F-45D5E43A7AF3}"/>
              </a:ext>
            </a:extLst>
          </p:cNvPr>
          <p:cNvSpPr>
            <a:spLocks noGrp="1"/>
          </p:cNvSpPr>
          <p:nvPr>
            <p:ph type="ftr" sz="quarter" idx="11"/>
          </p:nvPr>
        </p:nvSpPr>
        <p:spPr>
          <a:xfrm>
            <a:off x="1371599" y="6336792"/>
            <a:ext cx="5852161" cy="365125"/>
          </a:xfrm>
        </p:spPr>
        <p:txBody>
          <a:bodyPr/>
          <a:lstStyle>
            <a:lvl1pPr>
              <a:defRPr/>
            </a:lvl1pPr>
          </a:lstStyle>
          <a:p>
            <a:pPr>
              <a:tabLst>
                <a:tab pos="1658938" algn="l"/>
              </a:tabLst>
              <a:defRPr/>
            </a:pPr>
            <a:r>
              <a:rPr lang="en-US" b="1"/>
              <a:t>FOUO—</a:t>
            </a:r>
            <a:r>
              <a:rPr lang="en-US"/>
              <a:t>LES	</a:t>
            </a:r>
            <a:r>
              <a:rPr lang="en-US" b="1"/>
              <a:t>Violent Extremism—</a:t>
            </a:r>
            <a:r>
              <a:rPr lang="en-US"/>
              <a:t>Community Awareness Briefing</a:t>
            </a:r>
          </a:p>
        </p:txBody>
      </p:sp>
      <p:sp>
        <p:nvSpPr>
          <p:cNvPr id="18" name="Slide Number Placeholder 5">
            <a:extLst>
              <a:ext uri="{FF2B5EF4-FFF2-40B4-BE49-F238E27FC236}">
                <a16:creationId xmlns:a16="http://schemas.microsoft.com/office/drawing/2014/main" id="{878422F3-B506-46BA-95BA-A8D431B7CD39}"/>
              </a:ext>
            </a:extLst>
          </p:cNvPr>
          <p:cNvSpPr>
            <a:spLocks noGrp="1"/>
          </p:cNvSpPr>
          <p:nvPr>
            <p:ph type="sldNum" sz="quarter" idx="12"/>
          </p:nvPr>
        </p:nvSpPr>
        <p:spPr>
          <a:xfrm>
            <a:off x="8610600" y="6336792"/>
            <a:ext cx="3389722" cy="365125"/>
          </a:xfrm>
        </p:spPr>
        <p:txBody>
          <a:bodyPr/>
          <a:lstStyle>
            <a:lvl1pPr>
              <a:defRPr/>
            </a:lvl1pPr>
          </a:lstStyle>
          <a:p>
            <a:pPr>
              <a:defRPr/>
            </a:pPr>
            <a:fld id="{A97B7489-0A9C-46D8-BB42-12189E1281EF}" type="slidenum">
              <a:rPr lang="en-US"/>
              <a:pPr>
                <a:defRPr/>
              </a:pPr>
              <a:t>‹#›</a:t>
            </a:fld>
            <a:endParaRPr lang="en-US"/>
          </a:p>
        </p:txBody>
      </p:sp>
    </p:spTree>
    <p:extLst>
      <p:ext uri="{BB962C8B-B14F-4D97-AF65-F5344CB8AC3E}">
        <p14:creationId xmlns:p14="http://schemas.microsoft.com/office/powerpoint/2010/main" val="4088455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tIns="0" bIns="0"/>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4">
            <a:extLst>
              <a:ext uri="{FF2B5EF4-FFF2-40B4-BE49-F238E27FC236}">
                <a16:creationId xmlns:a16="http://schemas.microsoft.com/office/drawing/2014/main" id="{D277EEC9-1D79-441A-B615-69A29AF3C585}"/>
              </a:ext>
            </a:extLst>
          </p:cNvPr>
          <p:cNvSpPr>
            <a:spLocks noGrp="1"/>
          </p:cNvSpPr>
          <p:nvPr>
            <p:ph type="ftr" sz="quarter" idx="11"/>
          </p:nvPr>
        </p:nvSpPr>
        <p:spPr/>
        <p:txBody>
          <a:bodyPr/>
          <a:lstStyle>
            <a:lvl1pPr>
              <a:defRPr/>
            </a:lvl1pPr>
          </a:lstStyle>
          <a:p>
            <a:pPr>
              <a:tabLst>
                <a:tab pos="1658938" algn="l"/>
              </a:tabLst>
              <a:defRPr/>
            </a:pPr>
            <a:r>
              <a:rPr lang="en-US" b="1"/>
              <a:t>FOUO—</a:t>
            </a:r>
            <a:r>
              <a:rPr lang="en-US"/>
              <a:t>LES	</a:t>
            </a:r>
            <a:r>
              <a:rPr lang="en-US" b="1"/>
              <a:t>Violent Extremism—</a:t>
            </a:r>
            <a:r>
              <a:rPr lang="en-US"/>
              <a:t>Community Awareness Briefing</a:t>
            </a:r>
          </a:p>
        </p:txBody>
      </p:sp>
      <p:sp>
        <p:nvSpPr>
          <p:cNvPr id="9" name="Slide Number Placeholder 5">
            <a:extLst>
              <a:ext uri="{FF2B5EF4-FFF2-40B4-BE49-F238E27FC236}">
                <a16:creationId xmlns:a16="http://schemas.microsoft.com/office/drawing/2014/main" id="{3A9B3C82-101F-4AC1-B5CC-AE0E99868DF0}"/>
              </a:ext>
            </a:extLst>
          </p:cNvPr>
          <p:cNvSpPr>
            <a:spLocks noGrp="1"/>
          </p:cNvSpPr>
          <p:nvPr>
            <p:ph type="sldNum" sz="quarter" idx="12"/>
          </p:nvPr>
        </p:nvSpPr>
        <p:spPr/>
        <p:txBody>
          <a:bodyPr/>
          <a:lstStyle>
            <a:lvl1pPr>
              <a:defRPr/>
            </a:lvl1pPr>
          </a:lstStyle>
          <a:p>
            <a:pPr>
              <a:defRPr/>
            </a:pPr>
            <a:fld id="{A97B7489-0A9C-46D8-BB42-12189E1281EF}" type="slidenum">
              <a:rPr lang="en-US"/>
              <a:pPr>
                <a:defRPr/>
              </a:pPr>
              <a:t>‹#›</a:t>
            </a:fld>
            <a:endParaRPr lang="en-US"/>
          </a:p>
        </p:txBody>
      </p:sp>
    </p:spTree>
    <p:extLst>
      <p:ext uri="{BB962C8B-B14F-4D97-AF65-F5344CB8AC3E}">
        <p14:creationId xmlns:p14="http://schemas.microsoft.com/office/powerpoint/2010/main" val="3755153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4">
            <a:extLst>
              <a:ext uri="{FF2B5EF4-FFF2-40B4-BE49-F238E27FC236}">
                <a16:creationId xmlns:a16="http://schemas.microsoft.com/office/drawing/2014/main" id="{D277EEC9-1D79-441A-B615-69A29AF3C585}"/>
              </a:ext>
            </a:extLst>
          </p:cNvPr>
          <p:cNvSpPr>
            <a:spLocks noGrp="1"/>
          </p:cNvSpPr>
          <p:nvPr>
            <p:ph type="ftr" sz="quarter" idx="11"/>
          </p:nvPr>
        </p:nvSpPr>
        <p:spPr/>
        <p:txBody>
          <a:bodyPr/>
          <a:lstStyle>
            <a:lvl1pPr>
              <a:defRPr/>
            </a:lvl1pPr>
          </a:lstStyle>
          <a:p>
            <a:pPr>
              <a:tabLst>
                <a:tab pos="1658938" algn="l"/>
              </a:tabLst>
              <a:defRPr/>
            </a:pPr>
            <a:r>
              <a:rPr lang="en-US" b="1"/>
              <a:t>FOUO—</a:t>
            </a:r>
            <a:r>
              <a:rPr lang="en-US"/>
              <a:t>LES	</a:t>
            </a:r>
            <a:r>
              <a:rPr lang="en-US" b="1"/>
              <a:t>Violent Extremism—</a:t>
            </a:r>
            <a:r>
              <a:rPr lang="en-US"/>
              <a:t>Community Awareness Briefing</a:t>
            </a:r>
          </a:p>
        </p:txBody>
      </p:sp>
      <p:sp>
        <p:nvSpPr>
          <p:cNvPr id="9" name="Slide Number Placeholder 5">
            <a:extLst>
              <a:ext uri="{FF2B5EF4-FFF2-40B4-BE49-F238E27FC236}">
                <a16:creationId xmlns:a16="http://schemas.microsoft.com/office/drawing/2014/main" id="{3A9B3C82-101F-4AC1-B5CC-AE0E99868DF0}"/>
              </a:ext>
            </a:extLst>
          </p:cNvPr>
          <p:cNvSpPr>
            <a:spLocks noGrp="1"/>
          </p:cNvSpPr>
          <p:nvPr>
            <p:ph type="sldNum" sz="quarter" idx="12"/>
          </p:nvPr>
        </p:nvSpPr>
        <p:spPr/>
        <p:txBody>
          <a:bodyPr/>
          <a:lstStyle>
            <a:lvl1pPr>
              <a:defRPr/>
            </a:lvl1pPr>
          </a:lstStyle>
          <a:p>
            <a:pPr>
              <a:defRPr/>
            </a:pPr>
            <a:fld id="{A97B7489-0A9C-46D8-BB42-12189E1281EF}" type="slidenum">
              <a:rPr lang="en-US"/>
              <a:pPr>
                <a:defRPr/>
              </a:pPr>
              <a:t>‹#›</a:t>
            </a:fld>
            <a:endParaRPr lang="en-US"/>
          </a:p>
        </p:txBody>
      </p:sp>
      <p:sp>
        <p:nvSpPr>
          <p:cNvPr id="6" name="Content Placeholder 2">
            <a:extLst>
              <a:ext uri="{FF2B5EF4-FFF2-40B4-BE49-F238E27FC236}">
                <a16:creationId xmlns:a16="http://schemas.microsoft.com/office/drawing/2014/main" id="{35CD7313-AC9C-4761-8B81-30D40C501BCE}"/>
              </a:ext>
            </a:extLst>
          </p:cNvPr>
          <p:cNvSpPr>
            <a:spLocks noGrp="1"/>
          </p:cNvSpPr>
          <p:nvPr>
            <p:ph sz="half" idx="1"/>
          </p:nvPr>
        </p:nvSpPr>
        <p:spPr>
          <a:xfrm>
            <a:off x="1371598" y="1825625"/>
            <a:ext cx="4831239"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EF31A73E-C493-4A36-8150-93E44EE82D7C}"/>
              </a:ext>
            </a:extLst>
          </p:cNvPr>
          <p:cNvSpPr>
            <a:spLocks noGrp="1"/>
          </p:cNvSpPr>
          <p:nvPr>
            <p:ph sz="half" idx="2"/>
          </p:nvPr>
        </p:nvSpPr>
        <p:spPr>
          <a:xfrm>
            <a:off x="6522560" y="1825625"/>
            <a:ext cx="4831239"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2780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825625"/>
            <a:ext cx="10515600" cy="4351338"/>
          </a:xfrm>
        </p:spPr>
        <p:txBody>
          <a:bodyPr tIns="0" bIns="0"/>
          <a:lstStyle>
            <a:lvl1pPr>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371600" y="320040"/>
            <a:ext cx="9982200" cy="1042416"/>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4">
            <a:extLst>
              <a:ext uri="{FF2B5EF4-FFF2-40B4-BE49-F238E27FC236}">
                <a16:creationId xmlns:a16="http://schemas.microsoft.com/office/drawing/2014/main" id="{D277EEC9-1D79-441A-B615-69A29AF3C585}"/>
              </a:ext>
            </a:extLst>
          </p:cNvPr>
          <p:cNvSpPr>
            <a:spLocks noGrp="1"/>
          </p:cNvSpPr>
          <p:nvPr>
            <p:ph type="ftr" sz="quarter" idx="11"/>
          </p:nvPr>
        </p:nvSpPr>
        <p:spPr/>
        <p:txBody>
          <a:bodyPr/>
          <a:lstStyle>
            <a:lvl1pPr>
              <a:defRPr/>
            </a:lvl1pPr>
          </a:lstStyle>
          <a:p>
            <a:pPr>
              <a:tabLst>
                <a:tab pos="1658938" algn="l"/>
              </a:tabLst>
              <a:defRPr/>
            </a:pPr>
            <a:r>
              <a:rPr lang="en-US" b="1"/>
              <a:t>FOUO—</a:t>
            </a:r>
            <a:r>
              <a:rPr lang="en-US"/>
              <a:t>LES	</a:t>
            </a:r>
            <a:r>
              <a:rPr lang="en-US" b="1"/>
              <a:t>Violent Extremism—</a:t>
            </a:r>
            <a:r>
              <a:rPr lang="en-US"/>
              <a:t>Community Awareness Briefing</a:t>
            </a:r>
          </a:p>
        </p:txBody>
      </p:sp>
      <p:sp>
        <p:nvSpPr>
          <p:cNvPr id="9" name="Slide Number Placeholder 5">
            <a:extLst>
              <a:ext uri="{FF2B5EF4-FFF2-40B4-BE49-F238E27FC236}">
                <a16:creationId xmlns:a16="http://schemas.microsoft.com/office/drawing/2014/main" id="{3A9B3C82-101F-4AC1-B5CC-AE0E99868DF0}"/>
              </a:ext>
            </a:extLst>
          </p:cNvPr>
          <p:cNvSpPr>
            <a:spLocks noGrp="1"/>
          </p:cNvSpPr>
          <p:nvPr>
            <p:ph type="sldNum" sz="quarter" idx="12"/>
          </p:nvPr>
        </p:nvSpPr>
        <p:spPr/>
        <p:txBody>
          <a:bodyPr/>
          <a:lstStyle>
            <a:lvl1pPr>
              <a:defRPr/>
            </a:lvl1pPr>
          </a:lstStyle>
          <a:p>
            <a:pPr>
              <a:defRPr/>
            </a:pPr>
            <a:fld id="{A97B7489-0A9C-46D8-BB42-12189E1281EF}" type="slidenum">
              <a:rPr lang="en-US"/>
              <a:pPr>
                <a:defRPr/>
              </a:pPr>
              <a:t>‹#›</a:t>
            </a:fld>
            <a:endParaRPr lang="en-US"/>
          </a:p>
        </p:txBody>
      </p:sp>
    </p:spTree>
    <p:extLst>
      <p:ext uri="{BB962C8B-B14F-4D97-AF65-F5344CB8AC3E}">
        <p14:creationId xmlns:p14="http://schemas.microsoft.com/office/powerpoint/2010/main" val="2430204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4BE6DA4-BD64-42E9-BB85-71EA8C67A24F}"/>
              </a:ext>
            </a:extLst>
          </p:cNvPr>
          <p:cNvSpPr>
            <a:spLocks noGrp="1"/>
          </p:cNvSpPr>
          <p:nvPr>
            <p:ph type="body" sz="quarter" idx="10"/>
          </p:nvPr>
        </p:nvSpPr>
        <p:spPr>
          <a:xfrm>
            <a:off x="1361938" y="2212848"/>
            <a:ext cx="9043303" cy="630213"/>
          </a:xfrm>
        </p:spPr>
        <p:txBody>
          <a:bodyPr lIns="0" tIns="0" rIns="0" bIns="0"/>
          <a:lstStyle>
            <a:lvl1pPr marL="0" indent="0">
              <a:spcAft>
                <a:spcPts val="900"/>
              </a:spcAft>
              <a:buNone/>
              <a:defRPr sz="3000" b="1" cap="all" baseline="0">
                <a:solidFill>
                  <a:srgbClr val="E7E6E6"/>
                </a:solidFill>
              </a:defRPr>
            </a:lvl1pPr>
          </a:lstStyle>
          <a:p>
            <a:pPr lvl="0"/>
            <a:r>
              <a:rPr lang="en-US"/>
              <a:t>Click to edit Master</a:t>
            </a:r>
          </a:p>
        </p:txBody>
      </p:sp>
      <p:sp>
        <p:nvSpPr>
          <p:cNvPr id="3" name="Footer Placeholder 4">
            <a:extLst>
              <a:ext uri="{FF2B5EF4-FFF2-40B4-BE49-F238E27FC236}">
                <a16:creationId xmlns:a16="http://schemas.microsoft.com/office/drawing/2014/main" id="{263997FA-2D01-43FD-82E5-BACB78E4C46B}"/>
              </a:ext>
            </a:extLst>
          </p:cNvPr>
          <p:cNvSpPr>
            <a:spLocks noGrp="1"/>
          </p:cNvSpPr>
          <p:nvPr>
            <p:ph type="ftr" sz="quarter" idx="11"/>
          </p:nvPr>
        </p:nvSpPr>
        <p:spPr>
          <a:xfrm>
            <a:off x="1361938" y="6333599"/>
            <a:ext cx="5858208" cy="365125"/>
          </a:xfrm>
        </p:spPr>
        <p:txBody>
          <a:bodyPr/>
          <a:lstStyle>
            <a:lvl1pPr>
              <a:defRPr>
                <a:solidFill>
                  <a:schemeClr val="bg1"/>
                </a:solidFill>
              </a:defRPr>
            </a:lvl1pPr>
          </a:lstStyle>
          <a:p>
            <a:pPr>
              <a:tabLst>
                <a:tab pos="1658938" algn="l"/>
              </a:tabLst>
              <a:defRPr/>
            </a:pPr>
            <a:r>
              <a:rPr lang="en-US" b="1"/>
              <a:t>FOUO—</a:t>
            </a:r>
            <a:r>
              <a:rPr lang="en-US"/>
              <a:t>LES	</a:t>
            </a:r>
            <a:r>
              <a:rPr lang="en-US" b="1"/>
              <a:t>Violent Extremism—</a:t>
            </a:r>
            <a:r>
              <a:rPr lang="en-US"/>
              <a:t>Community Awareness Briefing</a:t>
            </a:r>
          </a:p>
        </p:txBody>
      </p:sp>
      <p:sp>
        <p:nvSpPr>
          <p:cNvPr id="4" name="Slide Number Placeholder 5">
            <a:extLst>
              <a:ext uri="{FF2B5EF4-FFF2-40B4-BE49-F238E27FC236}">
                <a16:creationId xmlns:a16="http://schemas.microsoft.com/office/drawing/2014/main" id="{D80C01F7-4AFD-4AEC-A284-3593EC61166F}"/>
              </a:ext>
            </a:extLst>
          </p:cNvPr>
          <p:cNvSpPr>
            <a:spLocks noGrp="1"/>
          </p:cNvSpPr>
          <p:nvPr>
            <p:ph type="sldNum" sz="quarter" idx="12"/>
          </p:nvPr>
        </p:nvSpPr>
        <p:spPr>
          <a:xfrm>
            <a:off x="8563465" y="6333599"/>
            <a:ext cx="3389722" cy="365125"/>
          </a:xfrm>
        </p:spPr>
        <p:txBody>
          <a:bodyPr/>
          <a:lstStyle>
            <a:lvl1pPr>
              <a:defRPr>
                <a:solidFill>
                  <a:schemeClr val="bg1"/>
                </a:solidFill>
              </a:defRPr>
            </a:lvl1pPr>
          </a:lstStyle>
          <a:p>
            <a:pPr>
              <a:defRPr/>
            </a:pPr>
            <a:fld id="{A97B7489-0A9C-46D8-BB42-12189E1281EF}" type="slidenum">
              <a:rPr lang="en-US" smtClean="0"/>
              <a:pPr>
                <a:defRPr/>
              </a:pPr>
              <a:t>‹#›</a:t>
            </a:fld>
            <a:endParaRPr lang="en-US"/>
          </a:p>
        </p:txBody>
      </p:sp>
      <p:sp>
        <p:nvSpPr>
          <p:cNvPr id="5" name="Text Placeholder 9">
            <a:extLst>
              <a:ext uri="{FF2B5EF4-FFF2-40B4-BE49-F238E27FC236}">
                <a16:creationId xmlns:a16="http://schemas.microsoft.com/office/drawing/2014/main" id="{A18EAB42-5D4D-41A2-8415-26201F980A73}"/>
              </a:ext>
            </a:extLst>
          </p:cNvPr>
          <p:cNvSpPr>
            <a:spLocks noGrp="1"/>
          </p:cNvSpPr>
          <p:nvPr>
            <p:ph type="body" sz="quarter" idx="13"/>
          </p:nvPr>
        </p:nvSpPr>
        <p:spPr>
          <a:xfrm>
            <a:off x="1361938" y="2798064"/>
            <a:ext cx="9043303" cy="1649511"/>
          </a:xfrm>
        </p:spPr>
        <p:txBody>
          <a:bodyPr lIns="0" tIns="0" rIns="0" bIns="0"/>
          <a:lstStyle>
            <a:lvl1pPr marL="0" indent="0">
              <a:spcAft>
                <a:spcPts val="900"/>
              </a:spcAft>
              <a:buNone/>
              <a:defRPr sz="3800" b="0" cap="all" baseline="0">
                <a:solidFill>
                  <a:schemeClr val="bg1"/>
                </a:solidFill>
              </a:defRPr>
            </a:lvl1pPr>
          </a:lstStyle>
          <a:p>
            <a:pPr lvl="0"/>
            <a:r>
              <a:rPr lang="en-US"/>
              <a:t>Click to edit Master</a:t>
            </a:r>
          </a:p>
        </p:txBody>
      </p:sp>
    </p:spTree>
    <p:extLst>
      <p:ext uri="{BB962C8B-B14F-4D97-AF65-F5344CB8AC3E}">
        <p14:creationId xmlns:p14="http://schemas.microsoft.com/office/powerpoint/2010/main" val="3898782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371598" y="1825625"/>
            <a:ext cx="4831239"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22560" y="1825625"/>
            <a:ext cx="4831239"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5">
            <a:extLst>
              <a:ext uri="{FF2B5EF4-FFF2-40B4-BE49-F238E27FC236}">
                <a16:creationId xmlns:a16="http://schemas.microsoft.com/office/drawing/2014/main" id="{B562126F-002F-4705-8681-1107FB27BF2B}"/>
              </a:ext>
            </a:extLst>
          </p:cNvPr>
          <p:cNvSpPr>
            <a:spLocks noGrp="1"/>
          </p:cNvSpPr>
          <p:nvPr>
            <p:ph type="ftr" sz="quarter" idx="11"/>
          </p:nvPr>
        </p:nvSpPr>
        <p:spPr/>
        <p:txBody>
          <a:bodyPr/>
          <a:lstStyle>
            <a:lvl1pPr>
              <a:defRPr/>
            </a:lvl1pPr>
          </a:lstStyle>
          <a:p>
            <a:pPr>
              <a:tabLst>
                <a:tab pos="1658938" algn="l"/>
              </a:tabLst>
              <a:defRPr/>
            </a:pPr>
            <a:r>
              <a:rPr lang="en-US" b="1"/>
              <a:t>FOUO—</a:t>
            </a:r>
            <a:r>
              <a:rPr lang="en-US"/>
              <a:t>LES	</a:t>
            </a:r>
            <a:r>
              <a:rPr lang="en-US" b="1"/>
              <a:t>Violent Extremism—</a:t>
            </a:r>
            <a:r>
              <a:rPr lang="en-US"/>
              <a:t>Community Awareness Briefing</a:t>
            </a:r>
          </a:p>
        </p:txBody>
      </p:sp>
      <p:sp>
        <p:nvSpPr>
          <p:cNvPr id="10" name="Slide Number Placeholder 6">
            <a:extLst>
              <a:ext uri="{FF2B5EF4-FFF2-40B4-BE49-F238E27FC236}">
                <a16:creationId xmlns:a16="http://schemas.microsoft.com/office/drawing/2014/main" id="{E6142963-751B-4DD1-A8FB-4687AF56102E}"/>
              </a:ext>
            </a:extLst>
          </p:cNvPr>
          <p:cNvSpPr>
            <a:spLocks noGrp="1"/>
          </p:cNvSpPr>
          <p:nvPr>
            <p:ph type="sldNum" sz="quarter" idx="12"/>
          </p:nvPr>
        </p:nvSpPr>
        <p:spPr/>
        <p:txBody>
          <a:bodyPr/>
          <a:lstStyle>
            <a:lvl1pPr>
              <a:defRPr/>
            </a:lvl1pPr>
          </a:lstStyle>
          <a:p>
            <a:pPr>
              <a:defRPr/>
            </a:pPr>
            <a:fld id="{17B6BEB2-07DE-47C7-846A-BB6CCEE7B1E5}" type="slidenum">
              <a:rPr lang="en-US"/>
              <a:pPr>
                <a:defRPr/>
              </a:pPr>
              <a:t>‹#›</a:t>
            </a:fld>
            <a:endParaRPr lang="en-US"/>
          </a:p>
        </p:txBody>
      </p:sp>
    </p:spTree>
    <p:extLst>
      <p:ext uri="{BB962C8B-B14F-4D97-AF65-F5344CB8AC3E}">
        <p14:creationId xmlns:p14="http://schemas.microsoft.com/office/powerpoint/2010/main" val="3304660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4">
            <a:extLst>
              <a:ext uri="{FF2B5EF4-FFF2-40B4-BE49-F238E27FC236}">
                <a16:creationId xmlns:a16="http://schemas.microsoft.com/office/drawing/2014/main" id="{43616662-B499-4164-910C-71C3283F663E}"/>
              </a:ext>
            </a:extLst>
          </p:cNvPr>
          <p:cNvSpPr>
            <a:spLocks noGrp="1"/>
          </p:cNvSpPr>
          <p:nvPr>
            <p:ph type="ftr" sz="quarter" idx="11"/>
          </p:nvPr>
        </p:nvSpPr>
        <p:spPr/>
        <p:txBody>
          <a:bodyPr/>
          <a:lstStyle>
            <a:lvl1pPr>
              <a:defRPr/>
            </a:lvl1pPr>
          </a:lstStyle>
          <a:p>
            <a:pPr>
              <a:tabLst>
                <a:tab pos="1658938" algn="l"/>
              </a:tabLst>
              <a:defRPr/>
            </a:pPr>
            <a:r>
              <a:rPr lang="en-US" b="1"/>
              <a:t>FOUO—</a:t>
            </a:r>
            <a:r>
              <a:rPr lang="en-US"/>
              <a:t>LES	</a:t>
            </a:r>
            <a:r>
              <a:rPr lang="en-US" b="1"/>
              <a:t>Violent Extremism—</a:t>
            </a:r>
            <a:r>
              <a:rPr lang="en-US"/>
              <a:t>Community Awareness Briefing</a:t>
            </a:r>
          </a:p>
        </p:txBody>
      </p:sp>
      <p:sp>
        <p:nvSpPr>
          <p:cNvPr id="5" name="Slide Number Placeholder 5">
            <a:extLst>
              <a:ext uri="{FF2B5EF4-FFF2-40B4-BE49-F238E27FC236}">
                <a16:creationId xmlns:a16="http://schemas.microsoft.com/office/drawing/2014/main" id="{C77C846C-90CC-4987-B6A5-744EB9570A08}"/>
              </a:ext>
            </a:extLst>
          </p:cNvPr>
          <p:cNvSpPr>
            <a:spLocks noGrp="1"/>
          </p:cNvSpPr>
          <p:nvPr>
            <p:ph type="sldNum" sz="quarter" idx="12"/>
          </p:nvPr>
        </p:nvSpPr>
        <p:spPr/>
        <p:txBody>
          <a:bodyPr/>
          <a:lstStyle>
            <a:lvl1pPr>
              <a:defRPr/>
            </a:lvl1pPr>
          </a:lstStyle>
          <a:p>
            <a:pPr>
              <a:defRPr/>
            </a:pPr>
            <a:fld id="{79E8BC53-B69F-4C65-9C8E-BE52EEAE9D28}" type="slidenum">
              <a:rPr lang="en-US"/>
              <a:pPr>
                <a:defRPr/>
              </a:pPr>
              <a:t>‹#›</a:t>
            </a:fld>
            <a:endParaRPr lang="en-US"/>
          </a:p>
        </p:txBody>
      </p:sp>
    </p:spTree>
    <p:extLst>
      <p:ext uri="{BB962C8B-B14F-4D97-AF65-F5344CB8AC3E}">
        <p14:creationId xmlns:p14="http://schemas.microsoft.com/office/powerpoint/2010/main" val="1720008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4588E8FD-2586-4D2E-8CDB-DB001C1BCC18}"/>
              </a:ext>
            </a:extLst>
          </p:cNvPr>
          <p:cNvSpPr>
            <a:spLocks noGrp="1"/>
          </p:cNvSpPr>
          <p:nvPr>
            <p:ph type="ftr" sz="quarter" idx="11"/>
          </p:nvPr>
        </p:nvSpPr>
        <p:spPr/>
        <p:txBody>
          <a:bodyPr/>
          <a:lstStyle>
            <a:lvl1pPr>
              <a:defRPr/>
            </a:lvl1pPr>
          </a:lstStyle>
          <a:p>
            <a:pPr>
              <a:tabLst>
                <a:tab pos="1658938" algn="l"/>
              </a:tabLst>
              <a:defRPr/>
            </a:pPr>
            <a:r>
              <a:rPr lang="en-US" b="1"/>
              <a:t>FOUO—</a:t>
            </a:r>
            <a:r>
              <a:rPr lang="en-US"/>
              <a:t>LES	</a:t>
            </a:r>
            <a:r>
              <a:rPr lang="en-US" b="1"/>
              <a:t>Violent Extremism—</a:t>
            </a:r>
            <a:r>
              <a:rPr lang="en-US"/>
              <a:t>Community Awareness Briefing</a:t>
            </a:r>
          </a:p>
        </p:txBody>
      </p:sp>
      <p:sp>
        <p:nvSpPr>
          <p:cNvPr id="4" name="Slide Number Placeholder 5">
            <a:extLst>
              <a:ext uri="{FF2B5EF4-FFF2-40B4-BE49-F238E27FC236}">
                <a16:creationId xmlns:a16="http://schemas.microsoft.com/office/drawing/2014/main" id="{E910D5F2-E7BF-4681-9E3F-704F3BFD9B78}"/>
              </a:ext>
            </a:extLst>
          </p:cNvPr>
          <p:cNvSpPr>
            <a:spLocks noGrp="1"/>
          </p:cNvSpPr>
          <p:nvPr>
            <p:ph type="sldNum" sz="quarter" idx="12"/>
          </p:nvPr>
        </p:nvSpPr>
        <p:spPr/>
        <p:txBody>
          <a:bodyPr/>
          <a:lstStyle>
            <a:lvl1pPr>
              <a:defRPr/>
            </a:lvl1pPr>
          </a:lstStyle>
          <a:p>
            <a:pPr>
              <a:defRPr/>
            </a:pPr>
            <a:fld id="{EE6D1068-E93C-4C8E-9E60-79BB1677DDF6}" type="slidenum">
              <a:rPr lang="en-US"/>
              <a:pPr>
                <a:defRPr/>
              </a:pPr>
              <a:t>‹#›</a:t>
            </a:fld>
            <a:endParaRPr lang="en-US"/>
          </a:p>
        </p:txBody>
      </p:sp>
      <p:sp>
        <p:nvSpPr>
          <p:cNvPr id="5" name="Title 1">
            <a:extLst>
              <a:ext uri="{FF2B5EF4-FFF2-40B4-BE49-F238E27FC236}">
                <a16:creationId xmlns:a16="http://schemas.microsoft.com/office/drawing/2014/main" id="{84C02750-AFBC-49BA-9A3D-33751E374930}"/>
              </a:ext>
            </a:extLst>
          </p:cNvPr>
          <p:cNvSpPr>
            <a:spLocks noGrp="1"/>
          </p:cNvSpPr>
          <p:nvPr>
            <p:ph type="title"/>
          </p:nvPr>
        </p:nvSpPr>
        <p:spPr>
          <a:xfrm>
            <a:off x="1371600" y="320040"/>
            <a:ext cx="9982200" cy="1042416"/>
          </a:xfrm>
        </p:spPr>
        <p:txBody>
          <a:bodyPr/>
          <a:lstStyle/>
          <a:p>
            <a:r>
              <a:rPr lang="en-US"/>
              <a:t>Click to edit Master title style</a:t>
            </a:r>
          </a:p>
        </p:txBody>
      </p:sp>
    </p:spTree>
    <p:extLst>
      <p:ext uri="{BB962C8B-B14F-4D97-AF65-F5344CB8AC3E}">
        <p14:creationId xmlns:p14="http://schemas.microsoft.com/office/powerpoint/2010/main" val="2001605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4987E-FFFB-4FD3-9060-C485770E41ED}"/>
              </a:ext>
            </a:extLst>
          </p:cNvPr>
          <p:cNvSpPr>
            <a:spLocks noGrp="1"/>
          </p:cNvSpPr>
          <p:nvPr>
            <p:ph type="title"/>
          </p:nvPr>
        </p:nvSpPr>
        <p:spPr>
          <a:xfrm>
            <a:off x="342900" y="476721"/>
            <a:ext cx="10177616" cy="84080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DCF85A-65EF-40AD-A1B0-6B6856F59BCC}"/>
              </a:ext>
            </a:extLst>
          </p:cNvPr>
          <p:cNvSpPr>
            <a:spLocks noGrp="1"/>
          </p:cNvSpPr>
          <p:nvPr>
            <p:ph type="dt" sz="half" idx="10"/>
          </p:nvPr>
        </p:nvSpPr>
        <p:spPr/>
        <p:txBody>
          <a:bodyPr/>
          <a:lstStyle/>
          <a:p>
            <a:fld id="{89FF7EB4-17EE-44B2-8680-B1AAB6964142}" type="datetime1">
              <a:rPr lang="en-US" smtClean="0"/>
              <a:t>9/26/2022</a:t>
            </a:fld>
            <a:endParaRPr lang="en-US"/>
          </a:p>
        </p:txBody>
      </p:sp>
      <p:sp>
        <p:nvSpPr>
          <p:cNvPr id="4" name="Footer Placeholder 3">
            <a:extLst>
              <a:ext uri="{FF2B5EF4-FFF2-40B4-BE49-F238E27FC236}">
                <a16:creationId xmlns:a16="http://schemas.microsoft.com/office/drawing/2014/main" id="{126B5C7F-3541-4F40-9B8D-64806A01E03C}"/>
              </a:ext>
            </a:extLst>
          </p:cNvPr>
          <p:cNvSpPr>
            <a:spLocks noGrp="1"/>
          </p:cNvSpPr>
          <p:nvPr>
            <p:ph type="ftr" sz="quarter" idx="11"/>
          </p:nvPr>
        </p:nvSpPr>
        <p:spPr/>
        <p:txBody>
          <a:bodyPr/>
          <a:lstStyle>
            <a:lvl1pPr>
              <a:defRPr/>
            </a:lvl1pPr>
          </a:lstStyle>
          <a:p>
            <a:r>
              <a:rPr lang="en-US"/>
              <a:t>Office for Targeted Violence and Terrorism Prevention</a:t>
            </a:r>
          </a:p>
        </p:txBody>
      </p:sp>
      <p:sp>
        <p:nvSpPr>
          <p:cNvPr id="5" name="Slide Number Placeholder 4">
            <a:extLst>
              <a:ext uri="{FF2B5EF4-FFF2-40B4-BE49-F238E27FC236}">
                <a16:creationId xmlns:a16="http://schemas.microsoft.com/office/drawing/2014/main" id="{9E24DC46-323A-4086-A502-9453785F8A21}"/>
              </a:ext>
            </a:extLst>
          </p:cNvPr>
          <p:cNvSpPr>
            <a:spLocks noGrp="1"/>
          </p:cNvSpPr>
          <p:nvPr>
            <p:ph type="sldNum" sz="quarter" idx="12"/>
          </p:nvPr>
        </p:nvSpPr>
        <p:spPr/>
        <p:txBody>
          <a:bodyPr/>
          <a:lstStyle/>
          <a:p>
            <a:fld id="{0CB25C7D-DA1D-470A-9386-174DD2BAFF50}" type="slidenum">
              <a:rPr lang="en-US" smtClean="0"/>
              <a:t>‹#›</a:t>
            </a:fld>
            <a:endParaRPr lang="en-US"/>
          </a:p>
        </p:txBody>
      </p:sp>
      <p:pic>
        <p:nvPicPr>
          <p:cNvPr id="6" name="Picture 5">
            <a:extLst>
              <a:ext uri="{FF2B5EF4-FFF2-40B4-BE49-F238E27FC236}">
                <a16:creationId xmlns:a16="http://schemas.microsoft.com/office/drawing/2014/main" id="{BABC922D-3BD3-4D95-ACBE-B700E9B8937C}"/>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10762394" y="476720"/>
            <a:ext cx="1086708" cy="1086708"/>
          </a:xfrm>
          <a:prstGeom prst="rect">
            <a:avLst/>
          </a:prstGeom>
        </p:spPr>
      </p:pic>
      <p:sp>
        <p:nvSpPr>
          <p:cNvPr id="9" name="Content Placeholder 2">
            <a:extLst>
              <a:ext uri="{FF2B5EF4-FFF2-40B4-BE49-F238E27FC236}">
                <a16:creationId xmlns:a16="http://schemas.microsoft.com/office/drawing/2014/main" id="{BE24C685-347C-448A-A038-E742EC2FD1F2}"/>
              </a:ext>
            </a:extLst>
          </p:cNvPr>
          <p:cNvSpPr>
            <a:spLocks noGrp="1"/>
          </p:cNvSpPr>
          <p:nvPr>
            <p:ph sz="half" idx="1"/>
          </p:nvPr>
        </p:nvSpPr>
        <p:spPr>
          <a:xfrm>
            <a:off x="342900" y="1746969"/>
            <a:ext cx="11506200" cy="4351338"/>
          </a:xfrm>
        </p:spPr>
        <p:txBody>
          <a:bodyPr lIns="0" rIns="0">
            <a:normAutofit/>
          </a:bodyPr>
          <a:lstStyle>
            <a:lvl1pPr marL="0" indent="0">
              <a:buFontTx/>
              <a:buNone/>
              <a:defRPr sz="1800"/>
            </a:lvl1pPr>
          </a:lstStyle>
          <a:p>
            <a:pPr lvl="0"/>
            <a:r>
              <a:rPr lang="en-US"/>
              <a:t>Click to edit Master text styles</a:t>
            </a:r>
          </a:p>
        </p:txBody>
      </p:sp>
      <p:cxnSp>
        <p:nvCxnSpPr>
          <p:cNvPr id="8" name="Straight Connector 7">
            <a:extLst>
              <a:ext uri="{FF2B5EF4-FFF2-40B4-BE49-F238E27FC236}">
                <a16:creationId xmlns:a16="http://schemas.microsoft.com/office/drawing/2014/main" id="{ECCB826B-8F4A-4D33-A4E1-14117F7ED292}"/>
              </a:ext>
            </a:extLst>
          </p:cNvPr>
          <p:cNvCxnSpPr>
            <a:cxnSpLocks/>
          </p:cNvCxnSpPr>
          <p:nvPr userDrawn="1"/>
        </p:nvCxnSpPr>
        <p:spPr>
          <a:xfrm>
            <a:off x="342900" y="1118421"/>
            <a:ext cx="10187448" cy="0"/>
          </a:xfrm>
          <a:prstGeom prst="line">
            <a:avLst/>
          </a:prstGeom>
          <a:ln w="57150">
            <a:gradFill>
              <a:gsLst>
                <a:gs pos="0">
                  <a:schemeClr val="accent2"/>
                </a:gs>
                <a:gs pos="96753">
                  <a:schemeClr val="bg1"/>
                </a:gs>
                <a:gs pos="82000">
                  <a:srgbClr val="ECEDEE"/>
                </a:gs>
                <a:gs pos="52000">
                  <a:schemeClr val="accent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D0FD097-E52B-4B9F-AA06-A3B0B6793322}"/>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tx1"/>
              </a:solidFill>
            </a:endParaRPr>
          </a:p>
        </p:txBody>
      </p:sp>
    </p:spTree>
    <p:extLst>
      <p:ext uri="{BB962C8B-B14F-4D97-AF65-F5344CB8AC3E}">
        <p14:creationId xmlns:p14="http://schemas.microsoft.com/office/powerpoint/2010/main" val="286045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4987E-FFFB-4FD3-9060-C485770E41ED}"/>
              </a:ext>
            </a:extLst>
          </p:cNvPr>
          <p:cNvSpPr>
            <a:spLocks noGrp="1"/>
          </p:cNvSpPr>
          <p:nvPr>
            <p:ph type="title"/>
          </p:nvPr>
        </p:nvSpPr>
        <p:spPr>
          <a:xfrm>
            <a:off x="342900" y="476721"/>
            <a:ext cx="10177616" cy="84080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DCF85A-65EF-40AD-A1B0-6B6856F59BCC}"/>
              </a:ext>
            </a:extLst>
          </p:cNvPr>
          <p:cNvSpPr>
            <a:spLocks noGrp="1"/>
          </p:cNvSpPr>
          <p:nvPr>
            <p:ph type="dt" sz="half" idx="10"/>
          </p:nvPr>
        </p:nvSpPr>
        <p:spPr/>
        <p:txBody>
          <a:bodyPr/>
          <a:lstStyle/>
          <a:p>
            <a:fld id="{89FF7EB4-17EE-44B2-8680-B1AAB6964142}" type="datetime1">
              <a:rPr lang="en-US" smtClean="0"/>
              <a:t>9/26/2022</a:t>
            </a:fld>
            <a:endParaRPr lang="en-US"/>
          </a:p>
        </p:txBody>
      </p:sp>
      <p:sp>
        <p:nvSpPr>
          <p:cNvPr id="4" name="Footer Placeholder 3">
            <a:extLst>
              <a:ext uri="{FF2B5EF4-FFF2-40B4-BE49-F238E27FC236}">
                <a16:creationId xmlns:a16="http://schemas.microsoft.com/office/drawing/2014/main" id="{126B5C7F-3541-4F40-9B8D-64806A01E03C}"/>
              </a:ext>
            </a:extLst>
          </p:cNvPr>
          <p:cNvSpPr>
            <a:spLocks noGrp="1"/>
          </p:cNvSpPr>
          <p:nvPr>
            <p:ph type="ftr" sz="quarter" idx="11"/>
          </p:nvPr>
        </p:nvSpPr>
        <p:spPr/>
        <p:txBody>
          <a:bodyPr/>
          <a:lstStyle/>
          <a:p>
            <a:r>
              <a:rPr lang="en-US"/>
              <a:t>Office of Counterterrorism and Threat Prevention</a:t>
            </a:r>
          </a:p>
        </p:txBody>
      </p:sp>
      <p:sp>
        <p:nvSpPr>
          <p:cNvPr id="5" name="Slide Number Placeholder 4">
            <a:extLst>
              <a:ext uri="{FF2B5EF4-FFF2-40B4-BE49-F238E27FC236}">
                <a16:creationId xmlns:a16="http://schemas.microsoft.com/office/drawing/2014/main" id="{9E24DC46-323A-4086-A502-9453785F8A21}"/>
              </a:ext>
            </a:extLst>
          </p:cNvPr>
          <p:cNvSpPr>
            <a:spLocks noGrp="1"/>
          </p:cNvSpPr>
          <p:nvPr>
            <p:ph type="sldNum" sz="quarter" idx="12"/>
          </p:nvPr>
        </p:nvSpPr>
        <p:spPr/>
        <p:txBody>
          <a:bodyPr/>
          <a:lstStyle/>
          <a:p>
            <a:fld id="{0CB25C7D-DA1D-470A-9386-174DD2BAFF50}" type="slidenum">
              <a:rPr lang="en-US" smtClean="0"/>
              <a:t>‹#›</a:t>
            </a:fld>
            <a:endParaRPr lang="en-US"/>
          </a:p>
        </p:txBody>
      </p:sp>
      <p:pic>
        <p:nvPicPr>
          <p:cNvPr id="6" name="Picture 5">
            <a:extLst>
              <a:ext uri="{FF2B5EF4-FFF2-40B4-BE49-F238E27FC236}">
                <a16:creationId xmlns:a16="http://schemas.microsoft.com/office/drawing/2014/main" id="{BABC922D-3BD3-4D95-ACBE-B700E9B8937C}"/>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10762394" y="476720"/>
            <a:ext cx="1086708" cy="1086708"/>
          </a:xfrm>
          <a:prstGeom prst="rect">
            <a:avLst/>
          </a:prstGeom>
        </p:spPr>
      </p:pic>
      <p:sp>
        <p:nvSpPr>
          <p:cNvPr id="9" name="Content Placeholder 2">
            <a:extLst>
              <a:ext uri="{FF2B5EF4-FFF2-40B4-BE49-F238E27FC236}">
                <a16:creationId xmlns:a16="http://schemas.microsoft.com/office/drawing/2014/main" id="{BE24C685-347C-448A-A038-E742EC2FD1F2}"/>
              </a:ext>
            </a:extLst>
          </p:cNvPr>
          <p:cNvSpPr>
            <a:spLocks noGrp="1"/>
          </p:cNvSpPr>
          <p:nvPr>
            <p:ph sz="half" idx="1"/>
          </p:nvPr>
        </p:nvSpPr>
        <p:spPr>
          <a:xfrm>
            <a:off x="342900" y="1746969"/>
            <a:ext cx="11506200" cy="4351338"/>
          </a:xfrm>
        </p:spPr>
        <p:txBody>
          <a:bodyPr lIns="0" rIns="0">
            <a:normAutofit/>
          </a:bodyPr>
          <a:lstStyle>
            <a:lvl1pPr marL="0" indent="0">
              <a:buFontTx/>
              <a:buNone/>
              <a:defRPr sz="1800"/>
            </a:lvl1pPr>
          </a:lstStyle>
          <a:p>
            <a:pPr lvl="0"/>
            <a:r>
              <a:rPr lang="en-US"/>
              <a:t>Click to edit Master text styles</a:t>
            </a:r>
          </a:p>
        </p:txBody>
      </p:sp>
      <p:cxnSp>
        <p:nvCxnSpPr>
          <p:cNvPr id="8" name="Straight Connector 7">
            <a:extLst>
              <a:ext uri="{FF2B5EF4-FFF2-40B4-BE49-F238E27FC236}">
                <a16:creationId xmlns:a16="http://schemas.microsoft.com/office/drawing/2014/main" id="{ECCB826B-8F4A-4D33-A4E1-14117F7ED292}"/>
              </a:ext>
            </a:extLst>
          </p:cNvPr>
          <p:cNvCxnSpPr>
            <a:cxnSpLocks/>
          </p:cNvCxnSpPr>
          <p:nvPr userDrawn="1"/>
        </p:nvCxnSpPr>
        <p:spPr>
          <a:xfrm>
            <a:off x="342900" y="1118421"/>
            <a:ext cx="10187448" cy="0"/>
          </a:xfrm>
          <a:prstGeom prst="line">
            <a:avLst/>
          </a:prstGeom>
          <a:ln w="57150">
            <a:gradFill>
              <a:gsLst>
                <a:gs pos="0">
                  <a:schemeClr val="accent2"/>
                </a:gs>
                <a:gs pos="96753">
                  <a:schemeClr val="bg1"/>
                </a:gs>
                <a:gs pos="82000">
                  <a:srgbClr val="ECEDEE"/>
                </a:gs>
                <a:gs pos="52000">
                  <a:schemeClr val="accent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0FA45354-288F-426A-81EE-56B2DA797779}"/>
              </a:ext>
            </a:extLst>
          </p:cNvPr>
          <p:cNvSpPr>
            <a:spLocks noGrp="1"/>
          </p:cNvSpPr>
          <p:nvPr>
            <p:ph type="body" sz="quarter" idx="13" hasCustomPrompt="1"/>
          </p:nvPr>
        </p:nvSpPr>
        <p:spPr>
          <a:xfrm>
            <a:off x="4964547" y="246427"/>
            <a:ext cx="2262909" cy="206950"/>
          </a:xfrm>
        </p:spPr>
        <p:txBody>
          <a:bodyPr>
            <a:normAutofit/>
          </a:bodyPr>
          <a:lstStyle>
            <a:lvl1pPr marL="0" indent="0" algn="ctr">
              <a:buNone/>
              <a:defRPr sz="1000" i="1"/>
            </a:lvl1pPr>
            <a:lvl2pPr marL="457155" indent="0">
              <a:buNone/>
              <a:defRPr/>
            </a:lvl2pPr>
            <a:lvl3pPr marL="914308" indent="0">
              <a:buNone/>
              <a:defRPr/>
            </a:lvl3pPr>
            <a:lvl4pPr marL="1371462" indent="0">
              <a:buNone/>
              <a:defRPr/>
            </a:lvl4pPr>
            <a:lvl5pPr marL="1828617" indent="0">
              <a:buNone/>
              <a:defRPr/>
            </a:lvl5pPr>
          </a:lstStyle>
          <a:p>
            <a:pPr lvl="0"/>
            <a:r>
              <a:rPr lang="en-US"/>
              <a:t>Optional Classification</a:t>
            </a:r>
          </a:p>
        </p:txBody>
      </p:sp>
      <p:sp>
        <p:nvSpPr>
          <p:cNvPr id="11" name="Rectangle 10">
            <a:extLst>
              <a:ext uri="{FF2B5EF4-FFF2-40B4-BE49-F238E27FC236}">
                <a16:creationId xmlns:a16="http://schemas.microsoft.com/office/drawing/2014/main" id="{0D0FD097-E52B-4B9F-AA06-A3B0B6793322}"/>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tx1"/>
              </a:solidFill>
            </a:endParaRPr>
          </a:p>
        </p:txBody>
      </p:sp>
    </p:spTree>
    <p:extLst>
      <p:ext uri="{BB962C8B-B14F-4D97-AF65-F5344CB8AC3E}">
        <p14:creationId xmlns:p14="http://schemas.microsoft.com/office/powerpoint/2010/main" val="4183909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0FD097-E52B-4B9F-AA06-A3B0B6793322}"/>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tx1"/>
              </a:solidFill>
            </a:endParaRPr>
          </a:p>
        </p:txBody>
      </p:sp>
      <p:sp>
        <p:nvSpPr>
          <p:cNvPr id="2" name="Title 1">
            <a:extLst>
              <a:ext uri="{FF2B5EF4-FFF2-40B4-BE49-F238E27FC236}">
                <a16:creationId xmlns:a16="http://schemas.microsoft.com/office/drawing/2014/main" id="{50A4987E-FFFB-4FD3-9060-C485770E41ED}"/>
              </a:ext>
            </a:extLst>
          </p:cNvPr>
          <p:cNvSpPr>
            <a:spLocks noGrp="1"/>
          </p:cNvSpPr>
          <p:nvPr>
            <p:ph type="title"/>
          </p:nvPr>
        </p:nvSpPr>
        <p:spPr>
          <a:xfrm>
            <a:off x="342900" y="476721"/>
            <a:ext cx="10177616" cy="84080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DCF85A-65EF-40AD-A1B0-6B6856F59BCC}"/>
              </a:ext>
            </a:extLst>
          </p:cNvPr>
          <p:cNvSpPr>
            <a:spLocks noGrp="1"/>
          </p:cNvSpPr>
          <p:nvPr>
            <p:ph type="dt" sz="half" idx="10"/>
          </p:nvPr>
        </p:nvSpPr>
        <p:spPr>
          <a:xfrm>
            <a:off x="342898" y="6544291"/>
            <a:ext cx="3238500" cy="365125"/>
          </a:xfrm>
        </p:spPr>
        <p:txBody>
          <a:bodyPr/>
          <a:lstStyle>
            <a:lvl1pPr>
              <a:defRPr>
                <a:solidFill>
                  <a:schemeClr val="bg1"/>
                </a:solidFill>
              </a:defRPr>
            </a:lvl1pPr>
          </a:lstStyle>
          <a:p>
            <a:fld id="{89FF7EB4-17EE-44B2-8680-B1AAB6964142}" type="datetime1">
              <a:rPr lang="en-US" smtClean="0"/>
              <a:pPr/>
              <a:t>9/26/2022</a:t>
            </a:fld>
            <a:endParaRPr lang="en-US"/>
          </a:p>
        </p:txBody>
      </p:sp>
      <p:sp>
        <p:nvSpPr>
          <p:cNvPr id="5" name="Slide Number Placeholder 4">
            <a:extLst>
              <a:ext uri="{FF2B5EF4-FFF2-40B4-BE49-F238E27FC236}">
                <a16:creationId xmlns:a16="http://schemas.microsoft.com/office/drawing/2014/main" id="{9E24DC46-323A-4086-A502-9453785F8A21}"/>
              </a:ext>
            </a:extLst>
          </p:cNvPr>
          <p:cNvSpPr>
            <a:spLocks noGrp="1"/>
          </p:cNvSpPr>
          <p:nvPr>
            <p:ph type="sldNum" sz="quarter" idx="12"/>
          </p:nvPr>
        </p:nvSpPr>
        <p:spPr>
          <a:xfrm>
            <a:off x="8901266" y="6544290"/>
            <a:ext cx="3238500" cy="365125"/>
          </a:xfrm>
        </p:spPr>
        <p:txBody>
          <a:bodyPr/>
          <a:lstStyle>
            <a:lvl1pPr>
              <a:defRPr>
                <a:solidFill>
                  <a:schemeClr val="bg1"/>
                </a:solidFill>
              </a:defRPr>
            </a:lvl1pPr>
          </a:lstStyle>
          <a:p>
            <a:fld id="{0CB25C7D-DA1D-470A-9386-174DD2BAFF50}" type="slidenum">
              <a:rPr lang="en-US" smtClean="0"/>
              <a:pPr/>
              <a:t>‹#›</a:t>
            </a:fld>
            <a:endParaRPr lang="en-US"/>
          </a:p>
        </p:txBody>
      </p:sp>
      <p:pic>
        <p:nvPicPr>
          <p:cNvPr id="6" name="Picture 5">
            <a:extLst>
              <a:ext uri="{FF2B5EF4-FFF2-40B4-BE49-F238E27FC236}">
                <a16:creationId xmlns:a16="http://schemas.microsoft.com/office/drawing/2014/main" id="{BABC922D-3BD3-4D95-ACBE-B700E9B8937C}"/>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10762394" y="476720"/>
            <a:ext cx="1086708" cy="1086708"/>
          </a:xfrm>
          <a:prstGeom prst="rect">
            <a:avLst/>
          </a:prstGeom>
        </p:spPr>
      </p:pic>
      <p:sp>
        <p:nvSpPr>
          <p:cNvPr id="9" name="Content Placeholder 2">
            <a:extLst>
              <a:ext uri="{FF2B5EF4-FFF2-40B4-BE49-F238E27FC236}">
                <a16:creationId xmlns:a16="http://schemas.microsoft.com/office/drawing/2014/main" id="{BE24C685-347C-448A-A038-E742EC2FD1F2}"/>
              </a:ext>
            </a:extLst>
          </p:cNvPr>
          <p:cNvSpPr>
            <a:spLocks noGrp="1"/>
          </p:cNvSpPr>
          <p:nvPr>
            <p:ph sz="half" idx="1"/>
          </p:nvPr>
        </p:nvSpPr>
        <p:spPr>
          <a:xfrm>
            <a:off x="342900" y="1746969"/>
            <a:ext cx="11506200" cy="4351338"/>
          </a:xfrm>
        </p:spPr>
        <p:txBody>
          <a:bodyPr lIns="0" rIns="0">
            <a:normAutofit/>
          </a:bodyPr>
          <a:lstStyle>
            <a:lvl1pPr marL="0" indent="0">
              <a:buFontTx/>
              <a:buNone/>
              <a:defRPr sz="1800"/>
            </a:lvl1pPr>
          </a:lstStyle>
          <a:p>
            <a:pPr lvl="0"/>
            <a:r>
              <a:rPr lang="en-US"/>
              <a:t>Click to edit Master text styles</a:t>
            </a:r>
          </a:p>
        </p:txBody>
      </p:sp>
      <p:cxnSp>
        <p:nvCxnSpPr>
          <p:cNvPr id="8" name="Straight Connector 7">
            <a:extLst>
              <a:ext uri="{FF2B5EF4-FFF2-40B4-BE49-F238E27FC236}">
                <a16:creationId xmlns:a16="http://schemas.microsoft.com/office/drawing/2014/main" id="{ECCB826B-8F4A-4D33-A4E1-14117F7ED292}"/>
              </a:ext>
            </a:extLst>
          </p:cNvPr>
          <p:cNvCxnSpPr>
            <a:cxnSpLocks/>
          </p:cNvCxnSpPr>
          <p:nvPr userDrawn="1"/>
        </p:nvCxnSpPr>
        <p:spPr>
          <a:xfrm>
            <a:off x="342900" y="1118421"/>
            <a:ext cx="10187448" cy="0"/>
          </a:xfrm>
          <a:prstGeom prst="line">
            <a:avLst/>
          </a:prstGeom>
          <a:ln w="57150">
            <a:gradFill>
              <a:gsLst>
                <a:gs pos="0">
                  <a:schemeClr val="accent2"/>
                </a:gs>
                <a:gs pos="96753">
                  <a:schemeClr val="bg1"/>
                </a:gs>
                <a:gs pos="82000">
                  <a:srgbClr val="ECEDEE"/>
                </a:gs>
                <a:gs pos="52000">
                  <a:schemeClr val="accent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126B5C7F-3541-4F40-9B8D-64806A01E03C}"/>
              </a:ext>
            </a:extLst>
          </p:cNvPr>
          <p:cNvSpPr>
            <a:spLocks noGrp="1"/>
          </p:cNvSpPr>
          <p:nvPr>
            <p:ph type="ftr" sz="quarter" idx="11"/>
          </p:nvPr>
        </p:nvSpPr>
        <p:spPr>
          <a:xfrm>
            <a:off x="4038600" y="6526235"/>
            <a:ext cx="4114800" cy="365125"/>
          </a:xfrm>
        </p:spPr>
        <p:txBody>
          <a:bodyPr/>
          <a:lstStyle>
            <a:lvl1pPr>
              <a:defRPr>
                <a:solidFill>
                  <a:schemeClr val="bg1"/>
                </a:solidFill>
              </a:defRPr>
            </a:lvl1pPr>
          </a:lstStyle>
          <a:p>
            <a:r>
              <a:rPr lang="en-US"/>
              <a:t>Center for Prevention Programs and Partnerships</a:t>
            </a:r>
          </a:p>
        </p:txBody>
      </p:sp>
    </p:spTree>
    <p:extLst>
      <p:ext uri="{BB962C8B-B14F-4D97-AF65-F5344CB8AC3E}">
        <p14:creationId xmlns:p14="http://schemas.microsoft.com/office/powerpoint/2010/main" val="397308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57AA86-6B91-4EF5-B6E3-8694399DD4EF}"/>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tx1"/>
              </a:solidFill>
            </a:endParaRPr>
          </a:p>
        </p:txBody>
      </p:sp>
      <p:sp>
        <p:nvSpPr>
          <p:cNvPr id="2" name="Title 1">
            <a:extLst>
              <a:ext uri="{FF2B5EF4-FFF2-40B4-BE49-F238E27FC236}">
                <a16:creationId xmlns:a16="http://schemas.microsoft.com/office/drawing/2014/main" id="{7D266D92-64FA-4E96-A9B3-CFD136EAE738}"/>
              </a:ext>
            </a:extLst>
          </p:cNvPr>
          <p:cNvSpPr>
            <a:spLocks noGrp="1"/>
          </p:cNvSpPr>
          <p:nvPr>
            <p:ph type="title"/>
          </p:nvPr>
        </p:nvSpPr>
        <p:spPr>
          <a:xfrm>
            <a:off x="342901" y="457201"/>
            <a:ext cx="10285771" cy="74233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1DD1444-9B3E-4237-91B0-3F569213063D}"/>
              </a:ext>
            </a:extLst>
          </p:cNvPr>
          <p:cNvSpPr>
            <a:spLocks noGrp="1"/>
          </p:cNvSpPr>
          <p:nvPr>
            <p:ph sz="half" idx="1"/>
          </p:nvPr>
        </p:nvSpPr>
        <p:spPr>
          <a:xfrm>
            <a:off x="342903" y="1825625"/>
            <a:ext cx="5676900" cy="4351338"/>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886BD-97D4-45C4-90E8-677006536A09}"/>
              </a:ext>
            </a:extLst>
          </p:cNvPr>
          <p:cNvSpPr>
            <a:spLocks noGrp="1"/>
          </p:cNvSpPr>
          <p:nvPr>
            <p:ph sz="half" idx="2"/>
          </p:nvPr>
        </p:nvSpPr>
        <p:spPr>
          <a:xfrm>
            <a:off x="6174659" y="1825625"/>
            <a:ext cx="5676900" cy="4351338"/>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0DF4D8-79BA-4A80-85B5-CEB5D75134AC}"/>
              </a:ext>
            </a:extLst>
          </p:cNvPr>
          <p:cNvSpPr>
            <a:spLocks noGrp="1"/>
          </p:cNvSpPr>
          <p:nvPr>
            <p:ph type="dt" sz="half" idx="10"/>
          </p:nvPr>
        </p:nvSpPr>
        <p:spPr/>
        <p:txBody>
          <a:bodyPr/>
          <a:lstStyle/>
          <a:p>
            <a:fld id="{813B3516-36B4-4B4F-B12D-43FDFD780E80}" type="datetime1">
              <a:rPr lang="en-US" smtClean="0"/>
              <a:t>9/26/2022</a:t>
            </a:fld>
            <a:endParaRPr lang="en-US"/>
          </a:p>
        </p:txBody>
      </p:sp>
      <p:sp>
        <p:nvSpPr>
          <p:cNvPr id="6" name="Footer Placeholder 5">
            <a:extLst>
              <a:ext uri="{FF2B5EF4-FFF2-40B4-BE49-F238E27FC236}">
                <a16:creationId xmlns:a16="http://schemas.microsoft.com/office/drawing/2014/main" id="{D8603DA6-68DA-472A-A5B1-B50EA1DDDFA9}"/>
              </a:ext>
            </a:extLst>
          </p:cNvPr>
          <p:cNvSpPr>
            <a:spLocks noGrp="1"/>
          </p:cNvSpPr>
          <p:nvPr>
            <p:ph type="ftr" sz="quarter" idx="11"/>
          </p:nvPr>
        </p:nvSpPr>
        <p:spPr/>
        <p:txBody>
          <a:bodyPr/>
          <a:lstStyle>
            <a:lvl1pPr>
              <a:defRPr/>
            </a:lvl1pPr>
          </a:lstStyle>
          <a:p>
            <a:r>
              <a:rPr lang="en-US"/>
              <a:t>Office for Targeted Violence and Terrorism Prevention</a:t>
            </a:r>
          </a:p>
        </p:txBody>
      </p:sp>
      <p:sp>
        <p:nvSpPr>
          <p:cNvPr id="7" name="Slide Number Placeholder 6">
            <a:extLst>
              <a:ext uri="{FF2B5EF4-FFF2-40B4-BE49-F238E27FC236}">
                <a16:creationId xmlns:a16="http://schemas.microsoft.com/office/drawing/2014/main" id="{5F23768E-0D50-4A84-9B8D-DF615F7DA293}"/>
              </a:ext>
            </a:extLst>
          </p:cNvPr>
          <p:cNvSpPr>
            <a:spLocks noGrp="1"/>
          </p:cNvSpPr>
          <p:nvPr>
            <p:ph type="sldNum" sz="quarter" idx="12"/>
          </p:nvPr>
        </p:nvSpPr>
        <p:spPr/>
        <p:txBody>
          <a:bodyPr/>
          <a:lstStyle/>
          <a:p>
            <a:fld id="{0CB25C7D-DA1D-470A-9386-174DD2BAFF50}" type="slidenum">
              <a:rPr lang="en-US" smtClean="0"/>
              <a:t>‹#›</a:t>
            </a:fld>
            <a:endParaRPr lang="en-US"/>
          </a:p>
        </p:txBody>
      </p:sp>
      <p:pic>
        <p:nvPicPr>
          <p:cNvPr id="9" name="Picture 8">
            <a:extLst>
              <a:ext uri="{FF2B5EF4-FFF2-40B4-BE49-F238E27FC236}">
                <a16:creationId xmlns:a16="http://schemas.microsoft.com/office/drawing/2014/main" id="{050951C4-F94D-4A36-88E9-913121D63582}"/>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10762394" y="476720"/>
            <a:ext cx="1086708" cy="1086708"/>
          </a:xfrm>
          <a:prstGeom prst="rect">
            <a:avLst/>
          </a:prstGeom>
        </p:spPr>
      </p:pic>
      <p:cxnSp>
        <p:nvCxnSpPr>
          <p:cNvPr id="10" name="Straight Connector 9">
            <a:extLst>
              <a:ext uri="{FF2B5EF4-FFF2-40B4-BE49-F238E27FC236}">
                <a16:creationId xmlns:a16="http://schemas.microsoft.com/office/drawing/2014/main" id="{5780B499-DF27-4C8A-9ED0-36F8632B21A5}"/>
              </a:ext>
            </a:extLst>
          </p:cNvPr>
          <p:cNvCxnSpPr>
            <a:cxnSpLocks/>
          </p:cNvCxnSpPr>
          <p:nvPr userDrawn="1"/>
        </p:nvCxnSpPr>
        <p:spPr>
          <a:xfrm>
            <a:off x="342900" y="1118421"/>
            <a:ext cx="10187448" cy="0"/>
          </a:xfrm>
          <a:prstGeom prst="line">
            <a:avLst/>
          </a:prstGeom>
          <a:ln w="57150">
            <a:gradFill>
              <a:gsLst>
                <a:gs pos="0">
                  <a:schemeClr val="accent2"/>
                </a:gs>
                <a:gs pos="96753">
                  <a:schemeClr val="bg1"/>
                </a:gs>
                <a:gs pos="82000">
                  <a:srgbClr val="ECEDEE"/>
                </a:gs>
                <a:gs pos="52000">
                  <a:schemeClr val="accent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5F4432A-CDD8-4C3B-8437-157B70051C74}"/>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tx1"/>
              </a:solidFill>
            </a:endParaRPr>
          </a:p>
        </p:txBody>
      </p:sp>
      <p:sp>
        <p:nvSpPr>
          <p:cNvPr id="18" name="Date Placeholder 2">
            <a:extLst>
              <a:ext uri="{FF2B5EF4-FFF2-40B4-BE49-F238E27FC236}">
                <a16:creationId xmlns:a16="http://schemas.microsoft.com/office/drawing/2014/main" id="{2B816376-1047-401E-B7E1-0E68A4811D4E}"/>
              </a:ext>
            </a:extLst>
          </p:cNvPr>
          <p:cNvSpPr txBox="1">
            <a:spLocks/>
          </p:cNvSpPr>
          <p:nvPr userDrawn="1"/>
        </p:nvSpPr>
        <p:spPr>
          <a:xfrm>
            <a:off x="342898" y="6544291"/>
            <a:ext cx="3238500" cy="365125"/>
          </a:xfrm>
          <a:prstGeom prst="rect">
            <a:avLst/>
          </a:prstGeom>
        </p:spPr>
        <p:txBody>
          <a:bodyPr vert="horz" lIns="0" tIns="45720" rIns="0" bIns="45720" rtlCol="0" anchor="ctr"/>
          <a:lstStyle>
            <a:defPPr>
              <a:defRPr lang="en-US"/>
            </a:defPPr>
            <a:lvl1pPr marL="0" algn="l"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FF7EB4-17EE-44B2-8680-B1AAB6964142}" type="datetime1">
              <a:rPr lang="en-US" smtClean="0"/>
              <a:pPr/>
              <a:t>9/26/2022</a:t>
            </a:fld>
            <a:endParaRPr lang="en-US"/>
          </a:p>
        </p:txBody>
      </p:sp>
      <p:sp>
        <p:nvSpPr>
          <p:cNvPr id="19" name="Slide Number Placeholder 4">
            <a:extLst>
              <a:ext uri="{FF2B5EF4-FFF2-40B4-BE49-F238E27FC236}">
                <a16:creationId xmlns:a16="http://schemas.microsoft.com/office/drawing/2014/main" id="{BAA7CF6A-5EC4-487B-B521-C81F499D3697}"/>
              </a:ext>
            </a:extLst>
          </p:cNvPr>
          <p:cNvSpPr txBox="1">
            <a:spLocks/>
          </p:cNvSpPr>
          <p:nvPr userDrawn="1"/>
        </p:nvSpPr>
        <p:spPr>
          <a:xfrm>
            <a:off x="8901266" y="6544290"/>
            <a:ext cx="3238500" cy="365125"/>
          </a:xfrm>
          <a:prstGeom prst="rect">
            <a:avLst/>
          </a:prstGeom>
        </p:spPr>
        <p:txBody>
          <a:bodyPr vert="horz" lIns="0" tIns="45720" rIns="0" bIns="45720" rtlCol="0" anchor="ctr"/>
          <a:lstStyle>
            <a:defPPr>
              <a:defRPr lang="en-US"/>
            </a:defPPr>
            <a:lvl1pPr marL="0" algn="r" defTabSz="914400" rtl="0" eaLnBrk="1" latinLnBrk="0" hangingPunct="1">
              <a:defRPr sz="1200" b="1"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B25C7D-DA1D-470A-9386-174DD2BAFF50}" type="slidenum">
              <a:rPr lang="en-US" smtClean="0"/>
              <a:pPr/>
              <a:t>‹#›</a:t>
            </a:fld>
            <a:endParaRPr lang="en-US"/>
          </a:p>
        </p:txBody>
      </p:sp>
      <p:sp>
        <p:nvSpPr>
          <p:cNvPr id="20" name="Footer Placeholder 3">
            <a:extLst>
              <a:ext uri="{FF2B5EF4-FFF2-40B4-BE49-F238E27FC236}">
                <a16:creationId xmlns:a16="http://schemas.microsoft.com/office/drawing/2014/main" id="{CABA94B8-45EE-41A6-B9E7-C78291ADA9E2}"/>
              </a:ext>
            </a:extLst>
          </p:cNvPr>
          <p:cNvSpPr txBox="1">
            <a:spLocks/>
          </p:cNvSpPr>
          <p:nvPr userDrawn="1"/>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Prevention Programs and Partnerships</a:t>
            </a:r>
          </a:p>
        </p:txBody>
      </p:sp>
    </p:spTree>
    <p:extLst>
      <p:ext uri="{BB962C8B-B14F-4D97-AF65-F5344CB8AC3E}">
        <p14:creationId xmlns:p14="http://schemas.microsoft.com/office/powerpoint/2010/main" val="115008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Video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26C24D-9179-480B-82F3-32B6FB5A66F4}"/>
              </a:ext>
            </a:extLst>
          </p:cNvPr>
          <p:cNvSpPr/>
          <p:nvPr userDrawn="1"/>
        </p:nvSpPr>
        <p:spPr>
          <a:xfrm>
            <a:off x="10540181" y="275303"/>
            <a:ext cx="1533832" cy="1455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7D266D92-64FA-4E96-A9B3-CFD136EAE738}"/>
              </a:ext>
            </a:extLst>
          </p:cNvPr>
          <p:cNvSpPr>
            <a:spLocks noGrp="1"/>
          </p:cNvSpPr>
          <p:nvPr>
            <p:ph type="title"/>
          </p:nvPr>
        </p:nvSpPr>
        <p:spPr>
          <a:xfrm>
            <a:off x="342902" y="3696931"/>
            <a:ext cx="10197281" cy="530942"/>
          </a:xfrm>
          <a:prstGeom prst="rect">
            <a:avLst/>
          </a:prstGeom>
        </p:spPr>
        <p:txBody>
          <a:bodyPr/>
          <a:lstStyle/>
          <a:p>
            <a:r>
              <a:rPr lang="en-US"/>
              <a:t>Click to edit Master title style</a:t>
            </a:r>
          </a:p>
        </p:txBody>
      </p:sp>
      <p:sp>
        <p:nvSpPr>
          <p:cNvPr id="5" name="Date Placeholder 4">
            <a:extLst>
              <a:ext uri="{FF2B5EF4-FFF2-40B4-BE49-F238E27FC236}">
                <a16:creationId xmlns:a16="http://schemas.microsoft.com/office/drawing/2014/main" id="{DE0DF4D8-79BA-4A80-85B5-CEB5D75134AC}"/>
              </a:ext>
            </a:extLst>
          </p:cNvPr>
          <p:cNvSpPr>
            <a:spLocks noGrp="1"/>
          </p:cNvSpPr>
          <p:nvPr>
            <p:ph type="dt" sz="half" idx="10"/>
          </p:nvPr>
        </p:nvSpPr>
        <p:spPr/>
        <p:txBody>
          <a:bodyPr/>
          <a:lstStyle/>
          <a:p>
            <a:fld id="{813B3516-36B4-4B4F-B12D-43FDFD780E80}" type="datetime1">
              <a:rPr lang="en-US" smtClean="0"/>
              <a:t>9/26/2022</a:t>
            </a:fld>
            <a:endParaRPr lang="en-US"/>
          </a:p>
        </p:txBody>
      </p:sp>
      <p:sp>
        <p:nvSpPr>
          <p:cNvPr id="6" name="Footer Placeholder 5">
            <a:extLst>
              <a:ext uri="{FF2B5EF4-FFF2-40B4-BE49-F238E27FC236}">
                <a16:creationId xmlns:a16="http://schemas.microsoft.com/office/drawing/2014/main" id="{D8603DA6-68DA-472A-A5B1-B50EA1DDDFA9}"/>
              </a:ext>
            </a:extLst>
          </p:cNvPr>
          <p:cNvSpPr>
            <a:spLocks noGrp="1"/>
          </p:cNvSpPr>
          <p:nvPr>
            <p:ph type="ftr" sz="quarter" idx="11"/>
          </p:nvPr>
        </p:nvSpPr>
        <p:spPr/>
        <p:txBody>
          <a:bodyPr/>
          <a:lstStyle>
            <a:lvl1pPr>
              <a:defRPr/>
            </a:lvl1pPr>
          </a:lstStyle>
          <a:p>
            <a:r>
              <a:rPr lang="en-US"/>
              <a:t>Office for Targeted Violence and Terrorism Prevention</a:t>
            </a:r>
          </a:p>
        </p:txBody>
      </p:sp>
      <p:sp>
        <p:nvSpPr>
          <p:cNvPr id="7" name="Slide Number Placeholder 6">
            <a:extLst>
              <a:ext uri="{FF2B5EF4-FFF2-40B4-BE49-F238E27FC236}">
                <a16:creationId xmlns:a16="http://schemas.microsoft.com/office/drawing/2014/main" id="{5F23768E-0D50-4A84-9B8D-DF615F7DA293}"/>
              </a:ext>
            </a:extLst>
          </p:cNvPr>
          <p:cNvSpPr>
            <a:spLocks noGrp="1"/>
          </p:cNvSpPr>
          <p:nvPr>
            <p:ph type="sldNum" sz="quarter" idx="12"/>
          </p:nvPr>
        </p:nvSpPr>
        <p:spPr/>
        <p:txBody>
          <a:bodyPr/>
          <a:lstStyle/>
          <a:p>
            <a:fld id="{0CB25C7D-DA1D-470A-9386-174DD2BAFF50}" type="slidenum">
              <a:rPr lang="en-US" smtClean="0"/>
              <a:t>‹#›</a:t>
            </a:fld>
            <a:endParaRPr lang="en-US"/>
          </a:p>
        </p:txBody>
      </p:sp>
      <p:pic>
        <p:nvPicPr>
          <p:cNvPr id="9" name="Picture 8">
            <a:extLst>
              <a:ext uri="{FF2B5EF4-FFF2-40B4-BE49-F238E27FC236}">
                <a16:creationId xmlns:a16="http://schemas.microsoft.com/office/drawing/2014/main" id="{050951C4-F94D-4A36-88E9-913121D63582}"/>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10762394" y="5011598"/>
            <a:ext cx="1086708" cy="1086708"/>
          </a:xfrm>
          <a:prstGeom prst="rect">
            <a:avLst/>
          </a:prstGeom>
        </p:spPr>
      </p:pic>
      <p:sp>
        <p:nvSpPr>
          <p:cNvPr id="10" name="Content Placeholder 2">
            <a:extLst>
              <a:ext uri="{FF2B5EF4-FFF2-40B4-BE49-F238E27FC236}">
                <a16:creationId xmlns:a16="http://schemas.microsoft.com/office/drawing/2014/main" id="{8EEA4EE2-6782-4810-8287-C5A80C9DA18E}"/>
              </a:ext>
            </a:extLst>
          </p:cNvPr>
          <p:cNvSpPr>
            <a:spLocks noGrp="1"/>
          </p:cNvSpPr>
          <p:nvPr>
            <p:ph sz="half" idx="1" hasCustomPrompt="1"/>
          </p:nvPr>
        </p:nvSpPr>
        <p:spPr>
          <a:xfrm>
            <a:off x="342902" y="4444187"/>
            <a:ext cx="10197281" cy="1654123"/>
          </a:xfrm>
        </p:spPr>
        <p:txBody>
          <a:bodyPr lIns="0" rIns="0">
            <a:normAutofit/>
          </a:bodyPr>
          <a:lstStyle>
            <a:lvl1pPr marL="0" indent="0">
              <a:buFontTx/>
              <a:buNone/>
              <a:defRPr sz="1800"/>
            </a:lvl1pPr>
          </a:lstStyle>
          <a:p>
            <a:pPr lvl="0"/>
            <a:r>
              <a:rPr lang="en-US"/>
              <a:t>Video content information</a:t>
            </a:r>
          </a:p>
        </p:txBody>
      </p:sp>
      <p:sp>
        <p:nvSpPr>
          <p:cNvPr id="11" name="Content Placeholder 2">
            <a:extLst>
              <a:ext uri="{FF2B5EF4-FFF2-40B4-BE49-F238E27FC236}">
                <a16:creationId xmlns:a16="http://schemas.microsoft.com/office/drawing/2014/main" id="{78ED1056-00C1-49E4-AE0A-6FC3CB54F3FA}"/>
              </a:ext>
            </a:extLst>
          </p:cNvPr>
          <p:cNvSpPr>
            <a:spLocks noGrp="1"/>
          </p:cNvSpPr>
          <p:nvPr>
            <p:ph sz="half" idx="13" hasCustomPrompt="1"/>
          </p:nvPr>
        </p:nvSpPr>
        <p:spPr>
          <a:xfrm>
            <a:off x="342902" y="457200"/>
            <a:ext cx="11506201" cy="2971800"/>
          </a:xfrm>
          <a:solidFill>
            <a:schemeClr val="accent2"/>
          </a:solidFill>
        </p:spPr>
        <p:txBody>
          <a:bodyPr lIns="0" rIns="0" anchor="ctr">
            <a:normAutofit/>
          </a:bodyPr>
          <a:lstStyle>
            <a:lvl1pPr marL="0" indent="0" algn="ctr">
              <a:buFontTx/>
              <a:buNone/>
              <a:defRPr sz="1800" b="0">
                <a:solidFill>
                  <a:schemeClr val="bg1"/>
                </a:solidFill>
              </a:defRPr>
            </a:lvl1pPr>
          </a:lstStyle>
          <a:p>
            <a:pPr lvl="0"/>
            <a:r>
              <a:rPr lang="en-US"/>
              <a:t>Instructions to insert video link:</a:t>
            </a:r>
          </a:p>
          <a:p>
            <a:pPr lvl="0"/>
            <a:r>
              <a:rPr lang="en-US"/>
              <a:t>Insert &gt; Video &gt; “Online Video” or “Video on My PC”</a:t>
            </a:r>
          </a:p>
        </p:txBody>
      </p:sp>
      <p:sp>
        <p:nvSpPr>
          <p:cNvPr id="14" name="Rectangle 13">
            <a:extLst>
              <a:ext uri="{FF2B5EF4-FFF2-40B4-BE49-F238E27FC236}">
                <a16:creationId xmlns:a16="http://schemas.microsoft.com/office/drawing/2014/main" id="{87520514-92EA-46B7-A6E6-30E81479C48B}"/>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tx1"/>
              </a:solidFill>
            </a:endParaRPr>
          </a:p>
        </p:txBody>
      </p:sp>
      <p:sp>
        <p:nvSpPr>
          <p:cNvPr id="12" name="Date Placeholder 2">
            <a:extLst>
              <a:ext uri="{FF2B5EF4-FFF2-40B4-BE49-F238E27FC236}">
                <a16:creationId xmlns:a16="http://schemas.microsoft.com/office/drawing/2014/main" id="{AF7776DE-CC51-48BF-8752-303A487D2959}"/>
              </a:ext>
            </a:extLst>
          </p:cNvPr>
          <p:cNvSpPr txBox="1">
            <a:spLocks/>
          </p:cNvSpPr>
          <p:nvPr userDrawn="1"/>
        </p:nvSpPr>
        <p:spPr>
          <a:xfrm>
            <a:off x="342898" y="6544291"/>
            <a:ext cx="3238500" cy="365125"/>
          </a:xfrm>
          <a:prstGeom prst="rect">
            <a:avLst/>
          </a:prstGeom>
        </p:spPr>
        <p:txBody>
          <a:bodyPr vert="horz" lIns="0" tIns="45720" rIns="0" bIns="45720" rtlCol="0" anchor="ctr"/>
          <a:lstStyle>
            <a:defPPr>
              <a:defRPr lang="en-US"/>
            </a:defPPr>
            <a:lvl1pPr marL="0" algn="l"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FF7EB4-17EE-44B2-8680-B1AAB6964142}" type="datetime1">
              <a:rPr lang="en-US" smtClean="0"/>
              <a:pPr/>
              <a:t>9/26/2022</a:t>
            </a:fld>
            <a:endParaRPr lang="en-US"/>
          </a:p>
        </p:txBody>
      </p:sp>
      <p:sp>
        <p:nvSpPr>
          <p:cNvPr id="13" name="Slide Number Placeholder 4">
            <a:extLst>
              <a:ext uri="{FF2B5EF4-FFF2-40B4-BE49-F238E27FC236}">
                <a16:creationId xmlns:a16="http://schemas.microsoft.com/office/drawing/2014/main" id="{940FBB79-EFC9-453B-A921-0552495D7B44}"/>
              </a:ext>
            </a:extLst>
          </p:cNvPr>
          <p:cNvSpPr txBox="1">
            <a:spLocks/>
          </p:cNvSpPr>
          <p:nvPr userDrawn="1"/>
        </p:nvSpPr>
        <p:spPr>
          <a:xfrm>
            <a:off x="8901266" y="6544290"/>
            <a:ext cx="3238500" cy="365125"/>
          </a:xfrm>
          <a:prstGeom prst="rect">
            <a:avLst/>
          </a:prstGeom>
        </p:spPr>
        <p:txBody>
          <a:bodyPr vert="horz" lIns="0" tIns="45720" rIns="0" bIns="45720" rtlCol="0" anchor="ctr"/>
          <a:lstStyle>
            <a:defPPr>
              <a:defRPr lang="en-US"/>
            </a:defPPr>
            <a:lvl1pPr marL="0" algn="r" defTabSz="914400" rtl="0" eaLnBrk="1" latinLnBrk="0" hangingPunct="1">
              <a:defRPr sz="1200" b="1"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B25C7D-DA1D-470A-9386-174DD2BAFF50}" type="slidenum">
              <a:rPr lang="en-US" smtClean="0"/>
              <a:pPr/>
              <a:t>‹#›</a:t>
            </a:fld>
            <a:endParaRPr lang="en-US"/>
          </a:p>
        </p:txBody>
      </p:sp>
      <p:sp>
        <p:nvSpPr>
          <p:cNvPr id="15" name="Footer Placeholder 3">
            <a:extLst>
              <a:ext uri="{FF2B5EF4-FFF2-40B4-BE49-F238E27FC236}">
                <a16:creationId xmlns:a16="http://schemas.microsoft.com/office/drawing/2014/main" id="{4A5094EB-A272-4A0A-A244-585A71A92662}"/>
              </a:ext>
            </a:extLst>
          </p:cNvPr>
          <p:cNvSpPr txBox="1">
            <a:spLocks/>
          </p:cNvSpPr>
          <p:nvPr userDrawn="1"/>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Prevention Programs and Partnerships</a:t>
            </a:r>
          </a:p>
        </p:txBody>
      </p:sp>
    </p:spTree>
    <p:extLst>
      <p:ext uri="{BB962C8B-B14F-4D97-AF65-F5344CB8AC3E}">
        <p14:creationId xmlns:p14="http://schemas.microsoft.com/office/powerpoint/2010/main" val="146634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Info">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F2CA5A-2369-4E03-BA63-26467C976918}"/>
              </a:ext>
            </a:extLst>
          </p:cNvPr>
          <p:cNvSpPr>
            <a:spLocks noGrp="1"/>
          </p:cNvSpPr>
          <p:nvPr>
            <p:ph type="ftr" sz="quarter" idx="11"/>
          </p:nvPr>
        </p:nvSpPr>
        <p:spPr/>
        <p:txBody>
          <a:bodyPr/>
          <a:lstStyle>
            <a:lvl1pPr>
              <a:defRPr>
                <a:solidFill>
                  <a:schemeClr val="bg1"/>
                </a:solidFill>
              </a:defRPr>
            </a:lvl1pPr>
          </a:lstStyle>
          <a:p>
            <a:r>
              <a:rPr lang="en-US"/>
              <a:t>Office for Targeted Violence and Terrorism Prevention</a:t>
            </a:r>
          </a:p>
        </p:txBody>
      </p:sp>
      <p:sp>
        <p:nvSpPr>
          <p:cNvPr id="5" name="Title 1">
            <a:extLst>
              <a:ext uri="{FF2B5EF4-FFF2-40B4-BE49-F238E27FC236}">
                <a16:creationId xmlns:a16="http://schemas.microsoft.com/office/drawing/2014/main" id="{3E572B49-73A3-4B37-8068-6604DE4C2D11}"/>
              </a:ext>
            </a:extLst>
          </p:cNvPr>
          <p:cNvSpPr>
            <a:spLocks noGrp="1"/>
          </p:cNvSpPr>
          <p:nvPr>
            <p:ph type="title" hasCustomPrompt="1"/>
          </p:nvPr>
        </p:nvSpPr>
        <p:spPr>
          <a:xfrm>
            <a:off x="342900" y="476721"/>
            <a:ext cx="10177616" cy="840803"/>
          </a:xfrm>
          <a:prstGeom prst="rect">
            <a:avLst/>
          </a:prstGeom>
        </p:spPr>
        <p:txBody>
          <a:bodyPr/>
          <a:lstStyle>
            <a:lvl1pPr>
              <a:defRPr>
                <a:solidFill>
                  <a:schemeClr val="bg1"/>
                </a:solidFill>
              </a:defRPr>
            </a:lvl1pPr>
          </a:lstStyle>
          <a:p>
            <a:r>
              <a:rPr lang="en-US"/>
              <a:t>Contact Information</a:t>
            </a:r>
          </a:p>
        </p:txBody>
      </p:sp>
      <p:sp>
        <p:nvSpPr>
          <p:cNvPr id="6" name="Content Placeholder 2">
            <a:extLst>
              <a:ext uri="{FF2B5EF4-FFF2-40B4-BE49-F238E27FC236}">
                <a16:creationId xmlns:a16="http://schemas.microsoft.com/office/drawing/2014/main" id="{20CF0C13-783E-4875-BEDF-25B4D797923E}"/>
              </a:ext>
            </a:extLst>
          </p:cNvPr>
          <p:cNvSpPr>
            <a:spLocks noGrp="1"/>
          </p:cNvSpPr>
          <p:nvPr>
            <p:ph sz="half" idx="1" hasCustomPrompt="1"/>
          </p:nvPr>
        </p:nvSpPr>
        <p:spPr>
          <a:xfrm>
            <a:off x="342900" y="1746969"/>
            <a:ext cx="11506200" cy="4351338"/>
          </a:xfrm>
        </p:spPr>
        <p:txBody>
          <a:bodyPr lIns="0" rIns="0">
            <a:normAutofit/>
          </a:bodyPr>
          <a:lstStyle>
            <a:lvl1pPr marL="0" indent="0">
              <a:lnSpc>
                <a:spcPts val="1600"/>
              </a:lnSpc>
              <a:buFontTx/>
              <a:buNone/>
              <a:defRPr sz="1800" b="0">
                <a:solidFill>
                  <a:schemeClr val="bg1"/>
                </a:solidFill>
              </a:defRPr>
            </a:lvl1pPr>
          </a:lstStyle>
          <a:p>
            <a:pPr lvl="0"/>
            <a:r>
              <a:rPr lang="en-US"/>
              <a:t>For more information, please contact:</a:t>
            </a:r>
          </a:p>
        </p:txBody>
      </p:sp>
      <p:sp>
        <p:nvSpPr>
          <p:cNvPr id="7" name="Rectangle 6">
            <a:extLst>
              <a:ext uri="{FF2B5EF4-FFF2-40B4-BE49-F238E27FC236}">
                <a16:creationId xmlns:a16="http://schemas.microsoft.com/office/drawing/2014/main" id="{93F4EF8A-E76B-4FFD-BD07-02E2AE7B18E7}"/>
              </a:ext>
            </a:extLst>
          </p:cNvPr>
          <p:cNvSpPr/>
          <p:nvPr userDrawn="1"/>
        </p:nvSpPr>
        <p:spPr>
          <a:xfrm>
            <a:off x="10540181" y="275303"/>
            <a:ext cx="1533832" cy="1455174"/>
          </a:xfrm>
          <a:prstGeom prst="rect">
            <a:avLst/>
          </a:prstGeom>
          <a:solidFill>
            <a:schemeClr val="accent1"/>
          </a:solidFill>
          <a:ln>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CE188A53-C8BF-4E65-98F5-10D1FBAFE27F}"/>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10402529" y="4934713"/>
            <a:ext cx="1446571" cy="1446571"/>
          </a:xfrm>
          <a:prstGeom prst="rect">
            <a:avLst/>
          </a:prstGeom>
        </p:spPr>
      </p:pic>
    </p:spTree>
    <p:extLst>
      <p:ext uri="{BB962C8B-B14F-4D97-AF65-F5344CB8AC3E}">
        <p14:creationId xmlns:p14="http://schemas.microsoft.com/office/powerpoint/2010/main" val="2251111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over Pag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319E528-72C4-4405-9933-EC8FACB7148F}"/>
              </a:ext>
            </a:extLst>
          </p:cNvPr>
          <p:cNvSpPr>
            <a:spLocks noGrp="1"/>
          </p:cNvSpPr>
          <p:nvPr>
            <p:ph type="ctrTitle" hasCustomPrompt="1"/>
          </p:nvPr>
        </p:nvSpPr>
        <p:spPr>
          <a:xfrm>
            <a:off x="342901" y="2313428"/>
            <a:ext cx="8781435" cy="584893"/>
          </a:xfrm>
          <a:prstGeom prst="rect">
            <a:avLst/>
          </a:prstGeom>
        </p:spPr>
        <p:txBody>
          <a:bodyPr anchor="t">
            <a:normAutofit/>
          </a:bodyPr>
          <a:lstStyle>
            <a:lvl1pPr algn="l">
              <a:defRPr sz="3600" spc="-100" baseline="0"/>
            </a:lvl1pPr>
          </a:lstStyle>
          <a:p>
            <a:r>
              <a:rPr lang="en-US"/>
              <a:t>[Presentation title]</a:t>
            </a:r>
          </a:p>
        </p:txBody>
      </p:sp>
      <p:sp>
        <p:nvSpPr>
          <p:cNvPr id="10" name="Subtitle 2">
            <a:extLst>
              <a:ext uri="{FF2B5EF4-FFF2-40B4-BE49-F238E27FC236}">
                <a16:creationId xmlns:a16="http://schemas.microsoft.com/office/drawing/2014/main" id="{7E444924-30C5-492C-8016-0C8A5A9A99DC}"/>
              </a:ext>
            </a:extLst>
          </p:cNvPr>
          <p:cNvSpPr>
            <a:spLocks noGrp="1"/>
          </p:cNvSpPr>
          <p:nvPr>
            <p:ph type="subTitle" idx="1" hasCustomPrompt="1"/>
          </p:nvPr>
        </p:nvSpPr>
        <p:spPr>
          <a:xfrm>
            <a:off x="1366685" y="2981516"/>
            <a:ext cx="7757651" cy="489277"/>
          </a:xfrm>
        </p:spPr>
        <p:txBody>
          <a:bodyPr lIns="0" rIns="0">
            <a:noAutofit/>
          </a:bodyPr>
          <a:lstStyle>
            <a:lvl1pPr marL="0" indent="0" algn="l">
              <a:spcBef>
                <a:spcPts val="0"/>
              </a:spcBef>
              <a:buNone/>
              <a:defRPr sz="2400"/>
            </a:lvl1pPr>
            <a:lvl2pPr marL="0" indent="0" algn="l">
              <a:spcBef>
                <a:spcPts val="0"/>
              </a:spcBef>
              <a:buNone/>
              <a:defRPr sz="1800"/>
            </a:lvl2pPr>
            <a:lvl3pPr marL="0" indent="0" algn="l">
              <a:spcBef>
                <a:spcPts val="0"/>
              </a:spcBef>
              <a:buNone/>
              <a:defRPr sz="1800"/>
            </a:lvl3pPr>
            <a:lvl4pPr marL="0" indent="0" algn="l">
              <a:spcBef>
                <a:spcPts val="0"/>
              </a:spcBef>
              <a:buNone/>
              <a:defRPr sz="1800"/>
            </a:lvl4pPr>
            <a:lvl5pPr marL="0" indent="0" algn="l">
              <a:spcBef>
                <a:spcPts val="0"/>
              </a:spcBef>
              <a:buNone/>
              <a:defRPr sz="1800"/>
            </a:lvl5pPr>
            <a:lvl6pPr marL="0" indent="0" algn="l">
              <a:spcBef>
                <a:spcPts val="0"/>
              </a:spcBef>
              <a:buNone/>
              <a:defRPr sz="1800"/>
            </a:lvl6pPr>
            <a:lvl7pPr marL="0" indent="0" algn="l">
              <a:spcBef>
                <a:spcPts val="0"/>
              </a:spcBef>
              <a:buNone/>
              <a:defRPr sz="1800"/>
            </a:lvl7pPr>
            <a:lvl8pPr marL="0" indent="0" algn="l">
              <a:spcBef>
                <a:spcPts val="0"/>
              </a:spcBef>
              <a:buNone/>
              <a:defRPr sz="1800"/>
            </a:lvl8pPr>
            <a:lvl9pPr marL="0" indent="0" algn="l">
              <a:spcBef>
                <a:spcPts val="0"/>
              </a:spcBef>
              <a:buNone/>
              <a:defRPr sz="1800"/>
            </a:lvl9pPr>
          </a:lstStyle>
          <a:p>
            <a:r>
              <a:rPr lang="en-US"/>
              <a:t>[Optional presentation subtitle]</a:t>
            </a:r>
          </a:p>
        </p:txBody>
      </p:sp>
      <p:sp>
        <p:nvSpPr>
          <p:cNvPr id="11" name="Text Placeholder 3">
            <a:extLst>
              <a:ext uri="{FF2B5EF4-FFF2-40B4-BE49-F238E27FC236}">
                <a16:creationId xmlns:a16="http://schemas.microsoft.com/office/drawing/2014/main" id="{028A59F0-2A9D-4A9D-B779-96467A3B831B}"/>
              </a:ext>
            </a:extLst>
          </p:cNvPr>
          <p:cNvSpPr>
            <a:spLocks noGrp="1"/>
          </p:cNvSpPr>
          <p:nvPr>
            <p:ph type="body" sz="quarter" idx="10" hasCustomPrompt="1"/>
          </p:nvPr>
        </p:nvSpPr>
        <p:spPr>
          <a:xfrm>
            <a:off x="342903" y="6102403"/>
            <a:ext cx="5753100" cy="298411"/>
          </a:xfrm>
        </p:spPr>
        <p:txBody>
          <a:bodyPr lIns="0" rIns="0" bIns="0" anchor="b" anchorCtr="0">
            <a:normAutofit/>
          </a:bodyPr>
          <a:lstStyle>
            <a:lvl1pPr marL="0" indent="0">
              <a:spcBef>
                <a:spcPts val="0"/>
              </a:spcBef>
              <a:buFontTx/>
              <a:buNone/>
              <a:defRPr sz="1400"/>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vl6pPr marL="0" indent="0">
              <a:spcBef>
                <a:spcPts val="0"/>
              </a:spcBef>
              <a:buFontTx/>
              <a:buNone/>
              <a:defRPr/>
            </a:lvl6pPr>
            <a:lvl7pPr marL="0" indent="0">
              <a:spcBef>
                <a:spcPts val="0"/>
              </a:spcBef>
              <a:buFontTx/>
              <a:buNone/>
              <a:defRPr/>
            </a:lvl7pPr>
            <a:lvl8pPr marL="0" indent="0">
              <a:spcBef>
                <a:spcPts val="0"/>
              </a:spcBef>
              <a:buFontTx/>
              <a:buNone/>
              <a:defRPr/>
            </a:lvl8pPr>
            <a:lvl9pPr marL="0" indent="0">
              <a:spcBef>
                <a:spcPts val="0"/>
              </a:spcBef>
              <a:buFontTx/>
              <a:buNone/>
              <a:defRPr/>
            </a:lvl9pPr>
          </a:lstStyle>
          <a:p>
            <a:pPr lvl="0"/>
            <a:fld id="{89FF7EB4-17EE-44B2-8680-B1AAB6964142}" type="datetime1">
              <a:rPr lang="en-US" smtClean="0"/>
              <a:pPr/>
              <a:t>10/9/2020</a:t>
            </a:fld>
            <a:endParaRPr lang="en-US"/>
          </a:p>
        </p:txBody>
      </p:sp>
      <p:sp>
        <p:nvSpPr>
          <p:cNvPr id="12" name="Rectangle 11">
            <a:extLst>
              <a:ext uri="{FF2B5EF4-FFF2-40B4-BE49-F238E27FC236}">
                <a16:creationId xmlns:a16="http://schemas.microsoft.com/office/drawing/2014/main" id="{5DB2FFE8-15D9-4269-8256-4E9D4D160947}"/>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tx1"/>
              </a:solidFill>
            </a:endParaRPr>
          </a:p>
        </p:txBody>
      </p:sp>
      <p:pic>
        <p:nvPicPr>
          <p:cNvPr id="13" name="Picture 12">
            <a:extLst>
              <a:ext uri="{FF2B5EF4-FFF2-40B4-BE49-F238E27FC236}">
                <a16:creationId xmlns:a16="http://schemas.microsoft.com/office/drawing/2014/main" id="{20826302-F94A-4E90-81EB-7692FA45445B}"/>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9389802" y="2199353"/>
            <a:ext cx="2459295" cy="2459294"/>
          </a:xfrm>
          <a:prstGeom prst="rect">
            <a:avLst/>
          </a:prstGeom>
        </p:spPr>
      </p:pic>
      <p:sp>
        <p:nvSpPr>
          <p:cNvPr id="15" name="Rectangle 14">
            <a:extLst>
              <a:ext uri="{FF2B5EF4-FFF2-40B4-BE49-F238E27FC236}">
                <a16:creationId xmlns:a16="http://schemas.microsoft.com/office/drawing/2014/main" id="{385CDB4E-20BD-489C-B2B4-4C8DFACE9934}"/>
              </a:ext>
            </a:extLst>
          </p:cNvPr>
          <p:cNvSpPr/>
          <p:nvPr userDrawn="1"/>
        </p:nvSpPr>
        <p:spPr>
          <a:xfrm>
            <a:off x="10540181" y="275303"/>
            <a:ext cx="1533832" cy="1455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title 2">
            <a:extLst>
              <a:ext uri="{FF2B5EF4-FFF2-40B4-BE49-F238E27FC236}">
                <a16:creationId xmlns:a16="http://schemas.microsoft.com/office/drawing/2014/main" id="{F560CCAA-22B3-48AF-8BD9-4AC4ADCC67C9}"/>
              </a:ext>
            </a:extLst>
          </p:cNvPr>
          <p:cNvSpPr txBox="1">
            <a:spLocks/>
          </p:cNvSpPr>
          <p:nvPr userDrawn="1"/>
        </p:nvSpPr>
        <p:spPr>
          <a:xfrm>
            <a:off x="342902" y="5716050"/>
            <a:ext cx="5753100" cy="298412"/>
          </a:xfrm>
          <a:prstGeom prst="rect">
            <a:avLst/>
          </a:prstGeom>
        </p:spPr>
        <p:txBody>
          <a:bodyPr vert="horz" lIns="0" tIns="45720" rIns="0" bIns="45720" rtlCol="0">
            <a:noAutofit/>
          </a:bodyPr>
          <a:lstStyle>
            <a:lvl1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1pPr>
            <a:lvl2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2pPr>
            <a:lvl3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3pPr>
            <a:lvl4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4pPr>
            <a:lvl5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5pPr>
            <a:lvl6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6pPr>
            <a:lvl7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7pPr>
            <a:lvl8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8pPr>
            <a:lvl9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a:solidFill>
                  <a:schemeClr val="accent1"/>
                </a:solidFill>
                <a:latin typeface="Franklin Gothic Book" panose="020B0503020102020204"/>
              </a:rPr>
              <a:t>Center for Prevention Programs and Partnerships (CP3)</a:t>
            </a:r>
          </a:p>
        </p:txBody>
      </p:sp>
      <p:cxnSp>
        <p:nvCxnSpPr>
          <p:cNvPr id="3" name="Straight Connector 2">
            <a:extLst>
              <a:ext uri="{FF2B5EF4-FFF2-40B4-BE49-F238E27FC236}">
                <a16:creationId xmlns:a16="http://schemas.microsoft.com/office/drawing/2014/main" id="{EFAB4B27-D7A4-4167-826F-94C43036ECB7}"/>
              </a:ext>
            </a:extLst>
          </p:cNvPr>
          <p:cNvCxnSpPr>
            <a:cxnSpLocks/>
            <a:endCxn id="13" idx="1"/>
          </p:cNvCxnSpPr>
          <p:nvPr userDrawn="1"/>
        </p:nvCxnSpPr>
        <p:spPr>
          <a:xfrm>
            <a:off x="342902" y="3429000"/>
            <a:ext cx="9046900" cy="0"/>
          </a:xfrm>
          <a:prstGeom prst="line">
            <a:avLst/>
          </a:prstGeom>
          <a:ln w="57150">
            <a:gradFill>
              <a:gsLst>
                <a:gs pos="0">
                  <a:schemeClr val="accent2"/>
                </a:gs>
                <a:gs pos="96753">
                  <a:schemeClr val="bg1"/>
                </a:gs>
                <a:gs pos="82000">
                  <a:srgbClr val="ECEDEE"/>
                </a:gs>
                <a:gs pos="52000">
                  <a:schemeClr val="accent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A288F81-F357-4B9D-8FB1-3322BF588C30}"/>
              </a:ext>
            </a:extLst>
          </p:cNvPr>
          <p:cNvSpPr>
            <a:spLocks noGrp="1"/>
          </p:cNvSpPr>
          <p:nvPr>
            <p:ph type="body" sz="quarter" idx="11" hasCustomPrompt="1"/>
          </p:nvPr>
        </p:nvSpPr>
        <p:spPr>
          <a:xfrm>
            <a:off x="4964547" y="246427"/>
            <a:ext cx="2262909" cy="206950"/>
          </a:xfrm>
        </p:spPr>
        <p:txBody>
          <a:bodyPr>
            <a:normAutofit/>
          </a:bodyPr>
          <a:lstStyle>
            <a:lvl1pPr marL="0" indent="0" algn="ctr">
              <a:buNone/>
              <a:defRPr sz="1000" i="1"/>
            </a:lvl1pPr>
            <a:lvl2pPr marL="457155" indent="0">
              <a:buNone/>
              <a:defRPr/>
            </a:lvl2pPr>
            <a:lvl3pPr marL="914308" indent="0">
              <a:buNone/>
              <a:defRPr/>
            </a:lvl3pPr>
            <a:lvl4pPr marL="1371462" indent="0">
              <a:buNone/>
              <a:defRPr/>
            </a:lvl4pPr>
            <a:lvl5pPr marL="1828617" indent="0">
              <a:buNone/>
              <a:defRPr/>
            </a:lvl5pPr>
          </a:lstStyle>
          <a:p>
            <a:pPr lvl="0"/>
            <a:r>
              <a:rPr lang="en-US"/>
              <a:t>Optional Classification</a:t>
            </a:r>
          </a:p>
        </p:txBody>
      </p:sp>
      <p:sp>
        <p:nvSpPr>
          <p:cNvPr id="14" name="Date Placeholder 2">
            <a:extLst>
              <a:ext uri="{FF2B5EF4-FFF2-40B4-BE49-F238E27FC236}">
                <a16:creationId xmlns:a16="http://schemas.microsoft.com/office/drawing/2014/main" id="{F048C158-8837-4CDC-B824-3B718150DD85}"/>
              </a:ext>
            </a:extLst>
          </p:cNvPr>
          <p:cNvSpPr>
            <a:spLocks noGrp="1"/>
          </p:cNvSpPr>
          <p:nvPr>
            <p:ph type="dt" sz="half" idx="12"/>
          </p:nvPr>
        </p:nvSpPr>
        <p:spPr>
          <a:xfrm>
            <a:off x="342898" y="6544291"/>
            <a:ext cx="3238500" cy="365125"/>
          </a:xfrm>
        </p:spPr>
        <p:txBody>
          <a:bodyPr/>
          <a:lstStyle>
            <a:lvl1pPr>
              <a:defRPr>
                <a:solidFill>
                  <a:schemeClr val="bg1"/>
                </a:solidFill>
              </a:defRPr>
            </a:lvl1pPr>
          </a:lstStyle>
          <a:p>
            <a:fld id="{89FF7EB4-17EE-44B2-8680-B1AAB6964142}" type="datetime1">
              <a:rPr lang="en-US" smtClean="0"/>
              <a:pPr/>
              <a:t>9/26/2022</a:t>
            </a:fld>
            <a:endParaRPr lang="en-US"/>
          </a:p>
        </p:txBody>
      </p:sp>
      <p:sp>
        <p:nvSpPr>
          <p:cNvPr id="17" name="Slide Number Placeholder 4">
            <a:extLst>
              <a:ext uri="{FF2B5EF4-FFF2-40B4-BE49-F238E27FC236}">
                <a16:creationId xmlns:a16="http://schemas.microsoft.com/office/drawing/2014/main" id="{DE461CF1-AF76-4599-96AE-9B09BC60A7D7}"/>
              </a:ext>
            </a:extLst>
          </p:cNvPr>
          <p:cNvSpPr>
            <a:spLocks noGrp="1"/>
          </p:cNvSpPr>
          <p:nvPr>
            <p:ph type="sldNum" sz="quarter" idx="13"/>
          </p:nvPr>
        </p:nvSpPr>
        <p:spPr>
          <a:xfrm>
            <a:off x="8901266" y="6544290"/>
            <a:ext cx="3238500" cy="365125"/>
          </a:xfrm>
        </p:spPr>
        <p:txBody>
          <a:bodyPr/>
          <a:lstStyle>
            <a:lvl1pPr>
              <a:defRPr>
                <a:solidFill>
                  <a:schemeClr val="bg1"/>
                </a:solidFill>
              </a:defRPr>
            </a:lvl1pPr>
          </a:lstStyle>
          <a:p>
            <a:fld id="{0CB25C7D-DA1D-470A-9386-174DD2BAFF50}" type="slidenum">
              <a:rPr lang="en-US" smtClean="0"/>
              <a:pPr/>
              <a:t>‹#›</a:t>
            </a:fld>
            <a:endParaRPr lang="en-US"/>
          </a:p>
        </p:txBody>
      </p:sp>
      <p:sp>
        <p:nvSpPr>
          <p:cNvPr id="18" name="Footer Placeholder 3">
            <a:extLst>
              <a:ext uri="{FF2B5EF4-FFF2-40B4-BE49-F238E27FC236}">
                <a16:creationId xmlns:a16="http://schemas.microsoft.com/office/drawing/2014/main" id="{4CB7C6A4-6215-4844-B43F-3371C3EC3DD6}"/>
              </a:ext>
            </a:extLst>
          </p:cNvPr>
          <p:cNvSpPr>
            <a:spLocks noGrp="1"/>
          </p:cNvSpPr>
          <p:nvPr>
            <p:ph type="ftr" sz="quarter" idx="14"/>
          </p:nvPr>
        </p:nvSpPr>
        <p:spPr>
          <a:xfrm>
            <a:off x="4038600" y="6526235"/>
            <a:ext cx="4114800" cy="365125"/>
          </a:xfrm>
        </p:spPr>
        <p:txBody>
          <a:bodyPr/>
          <a:lstStyle>
            <a:lvl1pPr>
              <a:defRPr>
                <a:solidFill>
                  <a:schemeClr val="bg1"/>
                </a:solidFill>
              </a:defRPr>
            </a:lvl1pPr>
          </a:lstStyle>
          <a:p>
            <a:r>
              <a:rPr lang="en-US"/>
              <a:t>Center for Prevention Programs and Partnerships</a:t>
            </a:r>
          </a:p>
        </p:txBody>
      </p:sp>
    </p:spTree>
    <p:extLst>
      <p:ext uri="{BB962C8B-B14F-4D97-AF65-F5344CB8AC3E}">
        <p14:creationId xmlns:p14="http://schemas.microsoft.com/office/powerpoint/2010/main" val="3205364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4987E-FFFB-4FD3-9060-C485770E41ED}"/>
              </a:ext>
            </a:extLst>
          </p:cNvPr>
          <p:cNvSpPr>
            <a:spLocks noGrp="1"/>
          </p:cNvSpPr>
          <p:nvPr>
            <p:ph type="title"/>
          </p:nvPr>
        </p:nvSpPr>
        <p:spPr>
          <a:xfrm>
            <a:off x="342900" y="476721"/>
            <a:ext cx="10177616" cy="84080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DCF85A-65EF-40AD-A1B0-6B6856F59BCC}"/>
              </a:ext>
            </a:extLst>
          </p:cNvPr>
          <p:cNvSpPr>
            <a:spLocks noGrp="1"/>
          </p:cNvSpPr>
          <p:nvPr>
            <p:ph type="dt" sz="half" idx="10"/>
          </p:nvPr>
        </p:nvSpPr>
        <p:spPr/>
        <p:txBody>
          <a:bodyPr/>
          <a:lstStyle/>
          <a:p>
            <a:fld id="{89FF7EB4-17EE-44B2-8680-B1AAB6964142}" type="datetime1">
              <a:rPr lang="en-US" smtClean="0"/>
              <a:t>9/26/2022</a:t>
            </a:fld>
            <a:endParaRPr lang="en-US"/>
          </a:p>
        </p:txBody>
      </p:sp>
      <p:sp>
        <p:nvSpPr>
          <p:cNvPr id="4" name="Footer Placeholder 3">
            <a:extLst>
              <a:ext uri="{FF2B5EF4-FFF2-40B4-BE49-F238E27FC236}">
                <a16:creationId xmlns:a16="http://schemas.microsoft.com/office/drawing/2014/main" id="{126B5C7F-3541-4F40-9B8D-64806A01E03C}"/>
              </a:ext>
            </a:extLst>
          </p:cNvPr>
          <p:cNvSpPr>
            <a:spLocks noGrp="1"/>
          </p:cNvSpPr>
          <p:nvPr>
            <p:ph type="ftr" sz="quarter" idx="11"/>
          </p:nvPr>
        </p:nvSpPr>
        <p:spPr/>
        <p:txBody>
          <a:bodyPr/>
          <a:lstStyle/>
          <a:p>
            <a:r>
              <a:rPr lang="en-US"/>
              <a:t>Office of Counterterrorism and Threat Prevention</a:t>
            </a:r>
          </a:p>
        </p:txBody>
      </p:sp>
      <p:sp>
        <p:nvSpPr>
          <p:cNvPr id="5" name="Slide Number Placeholder 4">
            <a:extLst>
              <a:ext uri="{FF2B5EF4-FFF2-40B4-BE49-F238E27FC236}">
                <a16:creationId xmlns:a16="http://schemas.microsoft.com/office/drawing/2014/main" id="{9E24DC46-323A-4086-A502-9453785F8A21}"/>
              </a:ext>
            </a:extLst>
          </p:cNvPr>
          <p:cNvSpPr>
            <a:spLocks noGrp="1"/>
          </p:cNvSpPr>
          <p:nvPr>
            <p:ph type="sldNum" sz="quarter" idx="12"/>
          </p:nvPr>
        </p:nvSpPr>
        <p:spPr/>
        <p:txBody>
          <a:bodyPr/>
          <a:lstStyle/>
          <a:p>
            <a:fld id="{0CB25C7D-DA1D-470A-9386-174DD2BAFF50}" type="slidenum">
              <a:rPr lang="en-US" smtClean="0"/>
              <a:t>‹#›</a:t>
            </a:fld>
            <a:endParaRPr lang="en-US"/>
          </a:p>
        </p:txBody>
      </p:sp>
      <p:pic>
        <p:nvPicPr>
          <p:cNvPr id="6" name="Picture 5">
            <a:extLst>
              <a:ext uri="{FF2B5EF4-FFF2-40B4-BE49-F238E27FC236}">
                <a16:creationId xmlns:a16="http://schemas.microsoft.com/office/drawing/2014/main" id="{BABC922D-3BD3-4D95-ACBE-B700E9B8937C}"/>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10762394" y="476720"/>
            <a:ext cx="1086708" cy="1086708"/>
          </a:xfrm>
          <a:prstGeom prst="rect">
            <a:avLst/>
          </a:prstGeom>
        </p:spPr>
      </p:pic>
      <p:sp>
        <p:nvSpPr>
          <p:cNvPr id="9" name="Content Placeholder 2">
            <a:extLst>
              <a:ext uri="{FF2B5EF4-FFF2-40B4-BE49-F238E27FC236}">
                <a16:creationId xmlns:a16="http://schemas.microsoft.com/office/drawing/2014/main" id="{BE24C685-347C-448A-A038-E742EC2FD1F2}"/>
              </a:ext>
            </a:extLst>
          </p:cNvPr>
          <p:cNvSpPr>
            <a:spLocks noGrp="1"/>
          </p:cNvSpPr>
          <p:nvPr>
            <p:ph sz="half" idx="1"/>
          </p:nvPr>
        </p:nvSpPr>
        <p:spPr>
          <a:xfrm>
            <a:off x="342900" y="1746969"/>
            <a:ext cx="11506200" cy="4351338"/>
          </a:xfrm>
        </p:spPr>
        <p:txBody>
          <a:bodyPr lIns="0" rIns="0">
            <a:normAutofit/>
          </a:bodyPr>
          <a:lstStyle>
            <a:lvl1pPr marL="0" indent="0">
              <a:buFontTx/>
              <a:buNone/>
              <a:defRPr sz="1800"/>
            </a:lvl1pPr>
          </a:lstStyle>
          <a:p>
            <a:pPr lvl="0"/>
            <a:r>
              <a:rPr lang="en-US"/>
              <a:t>Click to edit Master text styles</a:t>
            </a:r>
          </a:p>
        </p:txBody>
      </p:sp>
      <p:cxnSp>
        <p:nvCxnSpPr>
          <p:cNvPr id="8" name="Straight Connector 7">
            <a:extLst>
              <a:ext uri="{FF2B5EF4-FFF2-40B4-BE49-F238E27FC236}">
                <a16:creationId xmlns:a16="http://schemas.microsoft.com/office/drawing/2014/main" id="{ECCB826B-8F4A-4D33-A4E1-14117F7ED292}"/>
              </a:ext>
            </a:extLst>
          </p:cNvPr>
          <p:cNvCxnSpPr>
            <a:cxnSpLocks/>
          </p:cNvCxnSpPr>
          <p:nvPr userDrawn="1"/>
        </p:nvCxnSpPr>
        <p:spPr>
          <a:xfrm>
            <a:off x="342900" y="1118421"/>
            <a:ext cx="10187448" cy="0"/>
          </a:xfrm>
          <a:prstGeom prst="line">
            <a:avLst/>
          </a:prstGeom>
          <a:ln w="57150">
            <a:gradFill>
              <a:gsLst>
                <a:gs pos="0">
                  <a:schemeClr val="accent2"/>
                </a:gs>
                <a:gs pos="96753">
                  <a:schemeClr val="bg1"/>
                </a:gs>
                <a:gs pos="82000">
                  <a:srgbClr val="ECEDEE"/>
                </a:gs>
                <a:gs pos="52000">
                  <a:schemeClr val="accent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0FA45354-288F-426A-81EE-56B2DA797779}"/>
              </a:ext>
            </a:extLst>
          </p:cNvPr>
          <p:cNvSpPr>
            <a:spLocks noGrp="1"/>
          </p:cNvSpPr>
          <p:nvPr>
            <p:ph type="body" sz="quarter" idx="13" hasCustomPrompt="1"/>
          </p:nvPr>
        </p:nvSpPr>
        <p:spPr>
          <a:xfrm>
            <a:off x="4964547" y="246427"/>
            <a:ext cx="2262909" cy="206950"/>
          </a:xfrm>
        </p:spPr>
        <p:txBody>
          <a:bodyPr>
            <a:normAutofit/>
          </a:bodyPr>
          <a:lstStyle>
            <a:lvl1pPr marL="0" indent="0" algn="ctr">
              <a:buNone/>
              <a:defRPr sz="1000" i="1"/>
            </a:lvl1pPr>
            <a:lvl2pPr marL="457155" indent="0">
              <a:buNone/>
              <a:defRPr/>
            </a:lvl2pPr>
            <a:lvl3pPr marL="914308" indent="0">
              <a:buNone/>
              <a:defRPr/>
            </a:lvl3pPr>
            <a:lvl4pPr marL="1371462" indent="0">
              <a:buNone/>
              <a:defRPr/>
            </a:lvl4pPr>
            <a:lvl5pPr marL="1828617" indent="0">
              <a:buNone/>
              <a:defRPr/>
            </a:lvl5pPr>
          </a:lstStyle>
          <a:p>
            <a:pPr lvl="0"/>
            <a:r>
              <a:rPr lang="en-US"/>
              <a:t>Optional Classification</a:t>
            </a:r>
          </a:p>
        </p:txBody>
      </p:sp>
      <p:sp>
        <p:nvSpPr>
          <p:cNvPr id="11" name="Rectangle 10">
            <a:extLst>
              <a:ext uri="{FF2B5EF4-FFF2-40B4-BE49-F238E27FC236}">
                <a16:creationId xmlns:a16="http://schemas.microsoft.com/office/drawing/2014/main" id="{0D0FD097-E52B-4B9F-AA06-A3B0B6793322}"/>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tx1"/>
              </a:solidFill>
            </a:endParaRPr>
          </a:p>
        </p:txBody>
      </p:sp>
    </p:spTree>
    <p:extLst>
      <p:ext uri="{BB962C8B-B14F-4D97-AF65-F5344CB8AC3E}">
        <p14:creationId xmlns:p14="http://schemas.microsoft.com/office/powerpoint/2010/main" val="1169799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319E528-72C4-4405-9933-EC8FACB7148F}"/>
              </a:ext>
            </a:extLst>
          </p:cNvPr>
          <p:cNvSpPr>
            <a:spLocks noGrp="1"/>
          </p:cNvSpPr>
          <p:nvPr>
            <p:ph type="ctrTitle" hasCustomPrompt="1"/>
          </p:nvPr>
        </p:nvSpPr>
        <p:spPr>
          <a:xfrm>
            <a:off x="342901" y="2313428"/>
            <a:ext cx="8781435" cy="584893"/>
          </a:xfrm>
          <a:prstGeom prst="rect">
            <a:avLst/>
          </a:prstGeom>
        </p:spPr>
        <p:txBody>
          <a:bodyPr anchor="t">
            <a:normAutofit/>
          </a:bodyPr>
          <a:lstStyle>
            <a:lvl1pPr algn="l">
              <a:defRPr sz="3600" spc="-100" baseline="0"/>
            </a:lvl1pPr>
          </a:lstStyle>
          <a:p>
            <a:r>
              <a:rPr lang="en-US"/>
              <a:t>[Presentation title]</a:t>
            </a:r>
          </a:p>
        </p:txBody>
      </p:sp>
      <p:sp>
        <p:nvSpPr>
          <p:cNvPr id="10" name="Subtitle 2">
            <a:extLst>
              <a:ext uri="{FF2B5EF4-FFF2-40B4-BE49-F238E27FC236}">
                <a16:creationId xmlns:a16="http://schemas.microsoft.com/office/drawing/2014/main" id="{7E444924-30C5-492C-8016-0C8A5A9A99DC}"/>
              </a:ext>
            </a:extLst>
          </p:cNvPr>
          <p:cNvSpPr>
            <a:spLocks noGrp="1"/>
          </p:cNvSpPr>
          <p:nvPr>
            <p:ph type="subTitle" idx="1" hasCustomPrompt="1"/>
          </p:nvPr>
        </p:nvSpPr>
        <p:spPr>
          <a:xfrm>
            <a:off x="1366685" y="2981516"/>
            <a:ext cx="7757651" cy="489277"/>
          </a:xfrm>
        </p:spPr>
        <p:txBody>
          <a:bodyPr lIns="0" rIns="0">
            <a:noAutofit/>
          </a:bodyPr>
          <a:lstStyle>
            <a:lvl1pPr marL="0" indent="0" algn="l">
              <a:spcBef>
                <a:spcPts val="0"/>
              </a:spcBef>
              <a:buNone/>
              <a:defRPr sz="2400"/>
            </a:lvl1pPr>
            <a:lvl2pPr marL="0" indent="0" algn="l">
              <a:spcBef>
                <a:spcPts val="0"/>
              </a:spcBef>
              <a:buNone/>
              <a:defRPr sz="1800"/>
            </a:lvl2pPr>
            <a:lvl3pPr marL="0" indent="0" algn="l">
              <a:spcBef>
                <a:spcPts val="0"/>
              </a:spcBef>
              <a:buNone/>
              <a:defRPr sz="1800"/>
            </a:lvl3pPr>
            <a:lvl4pPr marL="0" indent="0" algn="l">
              <a:spcBef>
                <a:spcPts val="0"/>
              </a:spcBef>
              <a:buNone/>
              <a:defRPr sz="1800"/>
            </a:lvl4pPr>
            <a:lvl5pPr marL="0" indent="0" algn="l">
              <a:spcBef>
                <a:spcPts val="0"/>
              </a:spcBef>
              <a:buNone/>
              <a:defRPr sz="1800"/>
            </a:lvl5pPr>
            <a:lvl6pPr marL="0" indent="0" algn="l">
              <a:spcBef>
                <a:spcPts val="0"/>
              </a:spcBef>
              <a:buNone/>
              <a:defRPr sz="1800"/>
            </a:lvl6pPr>
            <a:lvl7pPr marL="0" indent="0" algn="l">
              <a:spcBef>
                <a:spcPts val="0"/>
              </a:spcBef>
              <a:buNone/>
              <a:defRPr sz="1800"/>
            </a:lvl7pPr>
            <a:lvl8pPr marL="0" indent="0" algn="l">
              <a:spcBef>
                <a:spcPts val="0"/>
              </a:spcBef>
              <a:buNone/>
              <a:defRPr sz="1800"/>
            </a:lvl8pPr>
            <a:lvl9pPr marL="0" indent="0" algn="l">
              <a:spcBef>
                <a:spcPts val="0"/>
              </a:spcBef>
              <a:buNone/>
              <a:defRPr sz="1800"/>
            </a:lvl9pPr>
          </a:lstStyle>
          <a:p>
            <a:r>
              <a:rPr lang="en-US"/>
              <a:t>[Optional presentation subtitle]</a:t>
            </a:r>
          </a:p>
        </p:txBody>
      </p:sp>
      <p:sp>
        <p:nvSpPr>
          <p:cNvPr id="11" name="Text Placeholder 3">
            <a:extLst>
              <a:ext uri="{FF2B5EF4-FFF2-40B4-BE49-F238E27FC236}">
                <a16:creationId xmlns:a16="http://schemas.microsoft.com/office/drawing/2014/main" id="{028A59F0-2A9D-4A9D-B779-96467A3B831B}"/>
              </a:ext>
            </a:extLst>
          </p:cNvPr>
          <p:cNvSpPr>
            <a:spLocks noGrp="1"/>
          </p:cNvSpPr>
          <p:nvPr>
            <p:ph type="body" sz="quarter" idx="10" hasCustomPrompt="1"/>
          </p:nvPr>
        </p:nvSpPr>
        <p:spPr>
          <a:xfrm>
            <a:off x="342903" y="6102403"/>
            <a:ext cx="5753100" cy="298411"/>
          </a:xfrm>
        </p:spPr>
        <p:txBody>
          <a:bodyPr lIns="0" rIns="0" bIns="0" anchor="b" anchorCtr="0">
            <a:normAutofit/>
          </a:bodyPr>
          <a:lstStyle>
            <a:lvl1pPr marL="0" indent="0">
              <a:spcBef>
                <a:spcPts val="0"/>
              </a:spcBef>
              <a:buFontTx/>
              <a:buNone/>
              <a:defRPr sz="1400"/>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vl6pPr marL="0" indent="0">
              <a:spcBef>
                <a:spcPts val="0"/>
              </a:spcBef>
              <a:buFontTx/>
              <a:buNone/>
              <a:defRPr/>
            </a:lvl6pPr>
            <a:lvl7pPr marL="0" indent="0">
              <a:spcBef>
                <a:spcPts val="0"/>
              </a:spcBef>
              <a:buFontTx/>
              <a:buNone/>
              <a:defRPr/>
            </a:lvl7pPr>
            <a:lvl8pPr marL="0" indent="0">
              <a:spcBef>
                <a:spcPts val="0"/>
              </a:spcBef>
              <a:buFontTx/>
              <a:buNone/>
              <a:defRPr/>
            </a:lvl8pPr>
            <a:lvl9pPr marL="0" indent="0">
              <a:spcBef>
                <a:spcPts val="0"/>
              </a:spcBef>
              <a:buFontTx/>
              <a:buNone/>
              <a:defRPr/>
            </a:lvl9pPr>
          </a:lstStyle>
          <a:p>
            <a:pPr lvl="0"/>
            <a:r>
              <a:rPr lang="en-US"/>
              <a:t>September 28, 2020</a:t>
            </a:r>
          </a:p>
        </p:txBody>
      </p:sp>
      <p:sp>
        <p:nvSpPr>
          <p:cNvPr id="12" name="Rectangle 11">
            <a:extLst>
              <a:ext uri="{FF2B5EF4-FFF2-40B4-BE49-F238E27FC236}">
                <a16:creationId xmlns:a16="http://schemas.microsoft.com/office/drawing/2014/main" id="{5DB2FFE8-15D9-4269-8256-4E9D4D160947}"/>
              </a:ext>
            </a:extLst>
          </p:cNvPr>
          <p:cNvSpPr/>
          <p:nvPr userDrawn="1"/>
        </p:nvSpPr>
        <p:spPr>
          <a:xfrm>
            <a:off x="0" y="6559593"/>
            <a:ext cx="12192000" cy="298411"/>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chemeClr val="tx1"/>
              </a:solidFill>
            </a:endParaRPr>
          </a:p>
        </p:txBody>
      </p:sp>
      <p:pic>
        <p:nvPicPr>
          <p:cNvPr id="13" name="Picture 12">
            <a:extLst>
              <a:ext uri="{FF2B5EF4-FFF2-40B4-BE49-F238E27FC236}">
                <a16:creationId xmlns:a16="http://schemas.microsoft.com/office/drawing/2014/main" id="{20826302-F94A-4E90-81EB-7692FA45445B}"/>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9389802" y="2199353"/>
            <a:ext cx="2459295" cy="2459294"/>
          </a:xfrm>
          <a:prstGeom prst="rect">
            <a:avLst/>
          </a:prstGeom>
        </p:spPr>
      </p:pic>
      <p:sp>
        <p:nvSpPr>
          <p:cNvPr id="15" name="Rectangle 14">
            <a:extLst>
              <a:ext uri="{FF2B5EF4-FFF2-40B4-BE49-F238E27FC236}">
                <a16:creationId xmlns:a16="http://schemas.microsoft.com/office/drawing/2014/main" id="{385CDB4E-20BD-489C-B2B4-4C8DFACE9934}"/>
              </a:ext>
            </a:extLst>
          </p:cNvPr>
          <p:cNvSpPr/>
          <p:nvPr userDrawn="1"/>
        </p:nvSpPr>
        <p:spPr>
          <a:xfrm>
            <a:off x="10540181" y="275303"/>
            <a:ext cx="1533832" cy="1455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Subtitle 2">
            <a:extLst>
              <a:ext uri="{FF2B5EF4-FFF2-40B4-BE49-F238E27FC236}">
                <a16:creationId xmlns:a16="http://schemas.microsoft.com/office/drawing/2014/main" id="{F560CCAA-22B3-48AF-8BD9-4AC4ADCC67C9}"/>
              </a:ext>
            </a:extLst>
          </p:cNvPr>
          <p:cNvSpPr txBox="1">
            <a:spLocks/>
          </p:cNvSpPr>
          <p:nvPr userDrawn="1"/>
        </p:nvSpPr>
        <p:spPr>
          <a:xfrm>
            <a:off x="342902" y="5716050"/>
            <a:ext cx="5753100" cy="298412"/>
          </a:xfrm>
          <a:prstGeom prst="rect">
            <a:avLst/>
          </a:prstGeom>
        </p:spPr>
        <p:txBody>
          <a:bodyPr vert="horz" lIns="0" tIns="45720" rIns="0" bIns="45720" rtlCol="0">
            <a:noAutofit/>
          </a:bodyPr>
          <a:lstStyle>
            <a:lvl1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1pPr>
            <a:lvl2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2pPr>
            <a:lvl3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3pPr>
            <a:lvl4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4pPr>
            <a:lvl5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5pPr>
            <a:lvl6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6pPr>
            <a:lvl7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7pPr>
            <a:lvl8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8pPr>
            <a:lvl9pPr marL="0" indent="0" algn="l" defTabSz="914332"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dirty="0">
                <a:solidFill>
                  <a:schemeClr val="accent1"/>
                </a:solidFill>
                <a:latin typeface="Franklin Gothic Book" panose="020B0503020102020204"/>
              </a:rPr>
              <a:t>Office for Targeted Violence and Terrorism Prevention</a:t>
            </a:r>
          </a:p>
        </p:txBody>
      </p:sp>
      <p:cxnSp>
        <p:nvCxnSpPr>
          <p:cNvPr id="3" name="Straight Connector 2">
            <a:extLst>
              <a:ext uri="{FF2B5EF4-FFF2-40B4-BE49-F238E27FC236}">
                <a16:creationId xmlns:a16="http://schemas.microsoft.com/office/drawing/2014/main" id="{EFAB4B27-D7A4-4167-826F-94C43036ECB7}"/>
              </a:ext>
            </a:extLst>
          </p:cNvPr>
          <p:cNvCxnSpPr>
            <a:cxnSpLocks/>
            <a:endCxn id="13" idx="1"/>
          </p:cNvCxnSpPr>
          <p:nvPr userDrawn="1"/>
        </p:nvCxnSpPr>
        <p:spPr>
          <a:xfrm>
            <a:off x="342902" y="3429000"/>
            <a:ext cx="9046900" cy="0"/>
          </a:xfrm>
          <a:prstGeom prst="line">
            <a:avLst/>
          </a:prstGeom>
          <a:ln w="57150">
            <a:gradFill>
              <a:gsLst>
                <a:gs pos="0">
                  <a:schemeClr val="accent2"/>
                </a:gs>
                <a:gs pos="96753">
                  <a:schemeClr val="bg1"/>
                </a:gs>
                <a:gs pos="82000">
                  <a:srgbClr val="ECEDEE"/>
                </a:gs>
                <a:gs pos="52000">
                  <a:schemeClr val="accent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252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5.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B9BF29-C007-455F-B5ED-BD4C34BFF22D}"/>
              </a:ext>
            </a:extLst>
          </p:cNvPr>
          <p:cNvSpPr>
            <a:spLocks noGrp="1"/>
          </p:cNvSpPr>
          <p:nvPr>
            <p:ph type="dt" sz="half" idx="2"/>
          </p:nvPr>
        </p:nvSpPr>
        <p:spPr>
          <a:xfrm>
            <a:off x="342903" y="6169553"/>
            <a:ext cx="3238500" cy="365125"/>
          </a:xfrm>
          <a:prstGeom prst="rect">
            <a:avLst/>
          </a:prstGeom>
        </p:spPr>
        <p:txBody>
          <a:bodyPr vert="horz" lIns="0" tIns="45720" rIns="0" bIns="45720" rtlCol="0" anchor="ctr"/>
          <a:lstStyle>
            <a:lvl1pPr algn="l">
              <a:defRPr sz="1200">
                <a:solidFill>
                  <a:schemeClr val="tx1">
                    <a:tint val="75000"/>
                  </a:schemeClr>
                </a:solidFill>
                <a:latin typeface="Franklin Gothic Book" panose="020B0503020102020204" pitchFamily="34" charset="0"/>
              </a:defRPr>
            </a:lvl1pPr>
          </a:lstStyle>
          <a:p>
            <a:fld id="{85C610D9-BEA4-497C-A1E9-C67FBFD2514B}" type="datetime1">
              <a:rPr lang="en-US" smtClean="0"/>
              <a:pPr/>
              <a:t>9/26/2022</a:t>
            </a:fld>
            <a:r>
              <a:rPr lang="en-US"/>
              <a:t>	</a:t>
            </a:r>
          </a:p>
        </p:txBody>
      </p:sp>
      <p:sp>
        <p:nvSpPr>
          <p:cNvPr id="5" name="Footer Placeholder 4">
            <a:extLst>
              <a:ext uri="{FF2B5EF4-FFF2-40B4-BE49-F238E27FC236}">
                <a16:creationId xmlns:a16="http://schemas.microsoft.com/office/drawing/2014/main" id="{4619C318-A8E6-469E-AD39-233D45632E20}"/>
              </a:ext>
            </a:extLst>
          </p:cNvPr>
          <p:cNvSpPr>
            <a:spLocks noGrp="1"/>
          </p:cNvSpPr>
          <p:nvPr>
            <p:ph type="ftr" sz="quarter" idx="3"/>
          </p:nvPr>
        </p:nvSpPr>
        <p:spPr>
          <a:xfrm>
            <a:off x="4038600" y="6169553"/>
            <a:ext cx="4114800" cy="365125"/>
          </a:xfrm>
          <a:prstGeom prst="rect">
            <a:avLst/>
          </a:prstGeom>
        </p:spPr>
        <p:txBody>
          <a:bodyPr vert="horz" lIns="91440" tIns="45720" rIns="91440" bIns="45720" rtlCol="0" anchor="ctr"/>
          <a:lstStyle>
            <a:lvl1pPr algn="ctr">
              <a:defRPr sz="1200">
                <a:solidFill>
                  <a:schemeClr val="tx1"/>
                </a:solidFill>
                <a:latin typeface="Franklin Gothic Book" panose="020B0503020102020204" pitchFamily="34" charset="0"/>
              </a:defRPr>
            </a:lvl1pPr>
          </a:lstStyle>
          <a:p>
            <a:r>
              <a:rPr lang="en-US"/>
              <a:t>Office for Targeted Violence and Terrorism Prevention</a:t>
            </a:r>
          </a:p>
        </p:txBody>
      </p:sp>
      <p:sp>
        <p:nvSpPr>
          <p:cNvPr id="6" name="Slide Number Placeholder 5">
            <a:extLst>
              <a:ext uri="{FF2B5EF4-FFF2-40B4-BE49-F238E27FC236}">
                <a16:creationId xmlns:a16="http://schemas.microsoft.com/office/drawing/2014/main" id="{9ED3A1CE-069E-4815-90A3-A3B653363D7B}"/>
              </a:ext>
            </a:extLst>
          </p:cNvPr>
          <p:cNvSpPr>
            <a:spLocks noGrp="1"/>
          </p:cNvSpPr>
          <p:nvPr>
            <p:ph type="sldNum" sz="quarter" idx="4"/>
          </p:nvPr>
        </p:nvSpPr>
        <p:spPr>
          <a:xfrm>
            <a:off x="8610602" y="6169553"/>
            <a:ext cx="3238500" cy="365125"/>
          </a:xfrm>
          <a:prstGeom prst="rect">
            <a:avLst/>
          </a:prstGeom>
        </p:spPr>
        <p:txBody>
          <a:bodyPr vert="horz" lIns="0" tIns="45720" rIns="0" bIns="45720" rtlCol="0" anchor="ctr"/>
          <a:lstStyle>
            <a:lvl1pPr algn="r">
              <a:defRPr sz="1200" b="1">
                <a:solidFill>
                  <a:schemeClr val="tx1"/>
                </a:solidFill>
                <a:latin typeface="Franklin Gothic Book" panose="020B0503020102020204" pitchFamily="34" charset="0"/>
              </a:defRPr>
            </a:lvl1pPr>
          </a:lstStyle>
          <a:p>
            <a:endParaRPr lang="en-US"/>
          </a:p>
        </p:txBody>
      </p:sp>
      <p:sp>
        <p:nvSpPr>
          <p:cNvPr id="3" name="Text Placeholder 2">
            <a:extLst>
              <a:ext uri="{FF2B5EF4-FFF2-40B4-BE49-F238E27FC236}">
                <a16:creationId xmlns:a16="http://schemas.microsoft.com/office/drawing/2014/main" id="{7CED9EF5-3031-41F2-B1D6-2E0A8E2DCC96}"/>
              </a:ext>
            </a:extLst>
          </p:cNvPr>
          <p:cNvSpPr>
            <a:spLocks noGrp="1"/>
          </p:cNvSpPr>
          <p:nvPr>
            <p:ph type="body" idx="1"/>
          </p:nvPr>
        </p:nvSpPr>
        <p:spPr>
          <a:xfrm>
            <a:off x="342900" y="1825625"/>
            <a:ext cx="115062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2">
            <a:extLst>
              <a:ext uri="{FF2B5EF4-FFF2-40B4-BE49-F238E27FC236}">
                <a16:creationId xmlns:a16="http://schemas.microsoft.com/office/drawing/2014/main" id="{F212250C-BE4B-4601-ACD4-E561102C64E2}"/>
              </a:ext>
            </a:extLst>
          </p:cNvPr>
          <p:cNvSpPr>
            <a:spLocks noGrp="1"/>
          </p:cNvSpPr>
          <p:nvPr>
            <p:ph type="title"/>
          </p:nvPr>
        </p:nvSpPr>
        <p:spPr>
          <a:xfrm>
            <a:off x="342900" y="457203"/>
            <a:ext cx="10187448" cy="791497"/>
          </a:xfrm>
          <a:prstGeom prst="rect">
            <a:avLst/>
          </a:prstGeom>
        </p:spPr>
        <p:txBody>
          <a:bodyPr vert="horz" lIns="0" tIns="0" rIns="0" bIns="0" rtlCol="0" anchor="t" anchorCtr="0">
            <a:normAutofit/>
          </a:bodyPr>
          <a:lstStyle/>
          <a:p>
            <a:r>
              <a:rPr lang="en-US"/>
              <a:t>Click to edit Master title style</a:t>
            </a:r>
          </a:p>
        </p:txBody>
      </p:sp>
      <p:pic>
        <p:nvPicPr>
          <p:cNvPr id="18" name="Picture 17">
            <a:extLst>
              <a:ext uri="{FF2B5EF4-FFF2-40B4-BE49-F238E27FC236}">
                <a16:creationId xmlns:a16="http://schemas.microsoft.com/office/drawing/2014/main" id="{4C0117C7-9065-437E-A446-CE84D1CA01AD}"/>
              </a:ext>
            </a:extLst>
          </p:cNvPr>
          <p:cNvPicPr>
            <a:picLocks noChangeAspect="1"/>
          </p:cNvPicPr>
          <p:nvPr userDrawn="1"/>
        </p:nvPicPr>
        <p:blipFill>
          <a:blip r:embed="rId10" cstate="hqprint">
            <a:alphaModFix/>
            <a:extLst>
              <a:ext uri="{28A0092B-C50C-407E-A947-70E740481C1C}">
                <a14:useLocalDpi xmlns:a14="http://schemas.microsoft.com/office/drawing/2010/main" val="0"/>
              </a:ext>
            </a:extLst>
          </a:blip>
          <a:stretch>
            <a:fillRect/>
          </a:stretch>
        </p:blipFill>
        <p:spPr>
          <a:xfrm>
            <a:off x="10762394" y="476720"/>
            <a:ext cx="1086708" cy="1086708"/>
          </a:xfrm>
          <a:prstGeom prst="rect">
            <a:avLst/>
          </a:prstGeom>
        </p:spPr>
      </p:pic>
    </p:spTree>
    <p:extLst>
      <p:ext uri="{BB962C8B-B14F-4D97-AF65-F5344CB8AC3E}">
        <p14:creationId xmlns:p14="http://schemas.microsoft.com/office/powerpoint/2010/main" val="1435114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0"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txStyles>
    <p:titleStyle>
      <a:lvl1pPr algn="l" defTabSz="914309" rtl="0" eaLnBrk="1" latinLnBrk="0" hangingPunct="1">
        <a:lnSpc>
          <a:spcPct val="90000"/>
        </a:lnSpc>
        <a:spcBef>
          <a:spcPct val="0"/>
        </a:spcBef>
        <a:buNone/>
        <a:defRPr sz="3600" b="1" kern="1200">
          <a:solidFill>
            <a:schemeClr val="accent1"/>
          </a:solidFill>
          <a:latin typeface="Franklin Gothic Book" panose="020B0503020102020204" pitchFamily="34" charset="0"/>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6">
          <p15:clr>
            <a:srgbClr val="F26B43"/>
          </p15:clr>
        </p15:guide>
        <p15:guide id="4" pos="7464">
          <p15:clr>
            <a:srgbClr val="F26B43"/>
          </p15:clr>
        </p15:guide>
        <p15:guide id="5" orient="horz" pos="288">
          <p15:clr>
            <a:srgbClr val="F26B43"/>
          </p15:clr>
        </p15:guide>
        <p15:guide id="6"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B9BF29-C007-455F-B5ED-BD4C34BFF22D}"/>
              </a:ext>
            </a:extLst>
          </p:cNvPr>
          <p:cNvSpPr>
            <a:spLocks noGrp="1"/>
          </p:cNvSpPr>
          <p:nvPr>
            <p:ph type="dt" sz="half" idx="2"/>
          </p:nvPr>
        </p:nvSpPr>
        <p:spPr>
          <a:xfrm>
            <a:off x="342903" y="6169553"/>
            <a:ext cx="3238500" cy="365125"/>
          </a:xfrm>
          <a:prstGeom prst="rect">
            <a:avLst/>
          </a:prstGeom>
        </p:spPr>
        <p:txBody>
          <a:bodyPr vert="horz" lIns="0" tIns="45720" rIns="0" bIns="45720" rtlCol="0" anchor="ctr"/>
          <a:lstStyle>
            <a:lvl1pPr algn="l">
              <a:defRPr sz="1200">
                <a:solidFill>
                  <a:schemeClr val="tx1">
                    <a:tint val="75000"/>
                  </a:schemeClr>
                </a:solidFill>
                <a:latin typeface="Franklin Gothic Book" panose="020B0503020102020204" pitchFamily="34" charset="0"/>
              </a:defRPr>
            </a:lvl1pPr>
          </a:lstStyle>
          <a:p>
            <a:fld id="{85C610D9-BEA4-497C-A1E9-C67FBFD2514B}" type="datetime1">
              <a:rPr lang="en-US" smtClean="0"/>
              <a:pPr/>
              <a:t>9/26/2022</a:t>
            </a:fld>
            <a:r>
              <a:rPr lang="en-US" dirty="0"/>
              <a:t>	</a:t>
            </a:r>
          </a:p>
        </p:txBody>
      </p:sp>
      <p:sp>
        <p:nvSpPr>
          <p:cNvPr id="5" name="Footer Placeholder 4">
            <a:extLst>
              <a:ext uri="{FF2B5EF4-FFF2-40B4-BE49-F238E27FC236}">
                <a16:creationId xmlns:a16="http://schemas.microsoft.com/office/drawing/2014/main" id="{4619C318-A8E6-469E-AD39-233D45632E20}"/>
              </a:ext>
            </a:extLst>
          </p:cNvPr>
          <p:cNvSpPr>
            <a:spLocks noGrp="1"/>
          </p:cNvSpPr>
          <p:nvPr>
            <p:ph type="ftr" sz="quarter" idx="3"/>
          </p:nvPr>
        </p:nvSpPr>
        <p:spPr>
          <a:xfrm>
            <a:off x="4038600" y="6169553"/>
            <a:ext cx="4114800" cy="365125"/>
          </a:xfrm>
          <a:prstGeom prst="rect">
            <a:avLst/>
          </a:prstGeom>
        </p:spPr>
        <p:txBody>
          <a:bodyPr vert="horz" lIns="91440" tIns="45720" rIns="91440" bIns="45720" rtlCol="0" anchor="ctr"/>
          <a:lstStyle>
            <a:lvl1pPr algn="ctr">
              <a:defRPr sz="1200">
                <a:solidFill>
                  <a:schemeClr val="tx1"/>
                </a:solidFill>
                <a:latin typeface="Franklin Gothic Book" panose="020B0503020102020204" pitchFamily="34" charset="0"/>
              </a:defRPr>
            </a:lvl1pPr>
          </a:lstStyle>
          <a:p>
            <a:r>
              <a:rPr lang="en-US" dirty="0"/>
              <a:t>Office for Targeted Violence and Terrorism Prevention</a:t>
            </a:r>
          </a:p>
        </p:txBody>
      </p:sp>
      <p:sp>
        <p:nvSpPr>
          <p:cNvPr id="6" name="Slide Number Placeholder 5">
            <a:extLst>
              <a:ext uri="{FF2B5EF4-FFF2-40B4-BE49-F238E27FC236}">
                <a16:creationId xmlns:a16="http://schemas.microsoft.com/office/drawing/2014/main" id="{9ED3A1CE-069E-4815-90A3-A3B653363D7B}"/>
              </a:ext>
            </a:extLst>
          </p:cNvPr>
          <p:cNvSpPr>
            <a:spLocks noGrp="1"/>
          </p:cNvSpPr>
          <p:nvPr>
            <p:ph type="sldNum" sz="quarter" idx="4"/>
          </p:nvPr>
        </p:nvSpPr>
        <p:spPr>
          <a:xfrm>
            <a:off x="8610602" y="6169553"/>
            <a:ext cx="3238500" cy="365125"/>
          </a:xfrm>
          <a:prstGeom prst="rect">
            <a:avLst/>
          </a:prstGeom>
        </p:spPr>
        <p:txBody>
          <a:bodyPr vert="horz" lIns="0" tIns="45720" rIns="0" bIns="45720" rtlCol="0" anchor="ctr"/>
          <a:lstStyle>
            <a:lvl1pPr algn="r">
              <a:defRPr sz="1200" b="1">
                <a:solidFill>
                  <a:schemeClr val="tx1"/>
                </a:solidFill>
                <a:latin typeface="Franklin Gothic Book" panose="020B0503020102020204" pitchFamily="34" charset="0"/>
              </a:defRPr>
            </a:lvl1pPr>
          </a:lstStyle>
          <a:p>
            <a:endParaRPr lang="en-US" dirty="0"/>
          </a:p>
        </p:txBody>
      </p:sp>
      <p:sp>
        <p:nvSpPr>
          <p:cNvPr id="3" name="Text Placeholder 2">
            <a:extLst>
              <a:ext uri="{FF2B5EF4-FFF2-40B4-BE49-F238E27FC236}">
                <a16:creationId xmlns:a16="http://schemas.microsoft.com/office/drawing/2014/main" id="{7CED9EF5-3031-41F2-B1D6-2E0A8E2DCC96}"/>
              </a:ext>
            </a:extLst>
          </p:cNvPr>
          <p:cNvSpPr>
            <a:spLocks noGrp="1"/>
          </p:cNvSpPr>
          <p:nvPr>
            <p:ph type="body" idx="1"/>
          </p:nvPr>
        </p:nvSpPr>
        <p:spPr>
          <a:xfrm>
            <a:off x="342900" y="1825625"/>
            <a:ext cx="115062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2">
            <a:extLst>
              <a:ext uri="{FF2B5EF4-FFF2-40B4-BE49-F238E27FC236}">
                <a16:creationId xmlns:a16="http://schemas.microsoft.com/office/drawing/2014/main" id="{F212250C-BE4B-4601-ACD4-E561102C64E2}"/>
              </a:ext>
            </a:extLst>
          </p:cNvPr>
          <p:cNvSpPr>
            <a:spLocks noGrp="1"/>
          </p:cNvSpPr>
          <p:nvPr>
            <p:ph type="title"/>
          </p:nvPr>
        </p:nvSpPr>
        <p:spPr>
          <a:xfrm>
            <a:off x="342900" y="457203"/>
            <a:ext cx="10187448" cy="791497"/>
          </a:xfrm>
          <a:prstGeom prst="rect">
            <a:avLst/>
          </a:prstGeom>
        </p:spPr>
        <p:txBody>
          <a:bodyPr vert="horz" lIns="0" tIns="0" rIns="0" bIns="0" rtlCol="0" anchor="t" anchorCtr="0">
            <a:normAutofit/>
          </a:bodyPr>
          <a:lstStyle/>
          <a:p>
            <a:r>
              <a:rPr lang="en-US"/>
              <a:t>Click to edit Master title style</a:t>
            </a:r>
          </a:p>
        </p:txBody>
      </p:sp>
      <p:pic>
        <p:nvPicPr>
          <p:cNvPr id="18" name="Picture 17">
            <a:extLst>
              <a:ext uri="{FF2B5EF4-FFF2-40B4-BE49-F238E27FC236}">
                <a16:creationId xmlns:a16="http://schemas.microsoft.com/office/drawing/2014/main" id="{4C0117C7-9065-437E-A446-CE84D1CA01AD}"/>
              </a:ext>
            </a:extLst>
          </p:cNvPr>
          <p:cNvPicPr>
            <a:picLocks noChangeAspect="1"/>
          </p:cNvPicPr>
          <p:nvPr userDrawn="1"/>
        </p:nvPicPr>
        <p:blipFill>
          <a:blip r:embed="rId10" cstate="hqprint">
            <a:alphaModFix/>
            <a:extLst>
              <a:ext uri="{28A0092B-C50C-407E-A947-70E740481C1C}">
                <a14:useLocalDpi xmlns:a14="http://schemas.microsoft.com/office/drawing/2010/main" val="0"/>
              </a:ext>
            </a:extLst>
          </a:blip>
          <a:stretch>
            <a:fillRect/>
          </a:stretch>
        </p:blipFill>
        <p:spPr>
          <a:xfrm>
            <a:off x="10762394" y="476720"/>
            <a:ext cx="1086708" cy="1086708"/>
          </a:xfrm>
          <a:prstGeom prst="rect">
            <a:avLst/>
          </a:prstGeom>
        </p:spPr>
      </p:pic>
    </p:spTree>
    <p:extLst>
      <p:ext uri="{BB962C8B-B14F-4D97-AF65-F5344CB8AC3E}">
        <p14:creationId xmlns:p14="http://schemas.microsoft.com/office/powerpoint/2010/main" val="18924273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txStyles>
    <p:titleStyle>
      <a:lvl1pPr algn="l" defTabSz="914309" rtl="0" eaLnBrk="1" latinLnBrk="0" hangingPunct="1">
        <a:lnSpc>
          <a:spcPct val="90000"/>
        </a:lnSpc>
        <a:spcBef>
          <a:spcPct val="0"/>
        </a:spcBef>
        <a:buNone/>
        <a:defRPr sz="3600" b="1" kern="1200">
          <a:solidFill>
            <a:schemeClr val="accent1"/>
          </a:solidFill>
          <a:latin typeface="Franklin Gothic Book" panose="020B0503020102020204" pitchFamily="34" charset="0"/>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6">
          <p15:clr>
            <a:srgbClr val="F26B43"/>
          </p15:clr>
        </p15:guide>
        <p15:guide id="4" pos="7464">
          <p15:clr>
            <a:srgbClr val="F26B43"/>
          </p15:clr>
        </p15:guide>
        <p15:guide id="5" orient="horz" pos="288">
          <p15:clr>
            <a:srgbClr val="F26B43"/>
          </p15:clr>
        </p15:guide>
        <p15:guide id="6"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D9F6B5C9-D5BC-4066-94AD-8A3F6C8227D1}"/>
              </a:ext>
            </a:extLst>
          </p:cNvPr>
          <p:cNvSpPr>
            <a:spLocks noGrp="1"/>
          </p:cNvSpPr>
          <p:nvPr>
            <p:ph type="body" idx="1"/>
          </p:nvPr>
        </p:nvSpPr>
        <p:spPr bwMode="auto">
          <a:xfrm>
            <a:off x="1371600" y="1825625"/>
            <a:ext cx="1014795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9144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0EAA2489-F2CD-44F5-A721-58E0A5CB41B4}"/>
              </a:ext>
            </a:extLst>
          </p:cNvPr>
          <p:cNvSpPr>
            <a:spLocks noGrp="1"/>
          </p:cNvSpPr>
          <p:nvPr>
            <p:ph type="ftr" sz="quarter" idx="3"/>
          </p:nvPr>
        </p:nvSpPr>
        <p:spPr>
          <a:xfrm>
            <a:off x="1371599" y="6333599"/>
            <a:ext cx="6678892" cy="365125"/>
          </a:xfrm>
          <a:prstGeom prst="rect">
            <a:avLst/>
          </a:prstGeom>
        </p:spPr>
        <p:txBody>
          <a:bodyPr vert="horz" lIns="91440" tIns="45720" rIns="91440" bIns="0" rtlCol="0" anchor="b" anchorCtr="0"/>
          <a:lstStyle>
            <a:lvl1pPr algn="l" eaLnBrk="1" fontAlgn="auto" hangingPunct="1">
              <a:spcBef>
                <a:spcPts val="0"/>
              </a:spcBef>
              <a:spcAft>
                <a:spcPts val="0"/>
              </a:spcAft>
              <a:defRPr sz="1100">
                <a:solidFill>
                  <a:schemeClr val="tx1"/>
                </a:solidFill>
                <a:latin typeface="Arial" panose="020B0604020202020204" pitchFamily="34" charset="0"/>
                <a:cs typeface="Arial" panose="020B0604020202020204" pitchFamily="34" charset="0"/>
              </a:defRPr>
            </a:lvl1pPr>
          </a:lstStyle>
          <a:p>
            <a:pPr>
              <a:tabLst>
                <a:tab pos="1658938" algn="l"/>
              </a:tabLst>
              <a:defRPr/>
            </a:pPr>
            <a:r>
              <a:rPr lang="en-US" b="1"/>
              <a:t>FOUO—</a:t>
            </a:r>
            <a:r>
              <a:rPr lang="en-US"/>
              <a:t>LES	</a:t>
            </a:r>
            <a:r>
              <a:rPr lang="en-US" b="1"/>
              <a:t>Violent Extremism—</a:t>
            </a:r>
            <a:r>
              <a:rPr lang="en-US"/>
              <a:t>Community Awareness Briefing</a:t>
            </a:r>
          </a:p>
        </p:txBody>
      </p:sp>
      <p:sp>
        <p:nvSpPr>
          <p:cNvPr id="6" name="Slide Number Placeholder 5">
            <a:extLst>
              <a:ext uri="{FF2B5EF4-FFF2-40B4-BE49-F238E27FC236}">
                <a16:creationId xmlns:a16="http://schemas.microsoft.com/office/drawing/2014/main" id="{99E9AEB0-A46F-49B4-9FF6-7D3FD81BEAC4}"/>
              </a:ext>
            </a:extLst>
          </p:cNvPr>
          <p:cNvSpPr>
            <a:spLocks noGrp="1"/>
          </p:cNvSpPr>
          <p:nvPr>
            <p:ph type="sldNum" sz="quarter" idx="4"/>
          </p:nvPr>
        </p:nvSpPr>
        <p:spPr>
          <a:xfrm>
            <a:off x="8563465" y="6333599"/>
            <a:ext cx="3389722" cy="365125"/>
          </a:xfrm>
          <a:prstGeom prst="rect">
            <a:avLst/>
          </a:prstGeom>
        </p:spPr>
        <p:txBody>
          <a:bodyPr vert="horz" lIns="91440" tIns="0" rIns="182880" bIns="0" rtlCol="0" anchor="b" anchorCtr="0"/>
          <a:lstStyle>
            <a:lvl1pPr algn="r" eaLnBrk="1" fontAlgn="auto" hangingPunct="1">
              <a:spcBef>
                <a:spcPts val="0"/>
              </a:spcBef>
              <a:spcAft>
                <a:spcPts val="0"/>
              </a:spcAft>
              <a:defRPr sz="1100" b="1">
                <a:solidFill>
                  <a:schemeClr val="tx1"/>
                </a:solidFill>
                <a:latin typeface="Arial" panose="020B0604020202020204" pitchFamily="34" charset="0"/>
                <a:cs typeface="Arial" panose="020B0604020202020204" pitchFamily="34" charset="0"/>
              </a:defRPr>
            </a:lvl1pPr>
          </a:lstStyle>
          <a:p>
            <a:pPr>
              <a:defRPr/>
            </a:pPr>
            <a:fld id="{126EC87E-45EE-4D42-A9EA-7F9E27293BD6}" type="slidenum">
              <a:rPr lang="en-US" smtClean="0"/>
              <a:pPr>
                <a:defRPr/>
              </a:pPr>
              <a:t>‹#›</a:t>
            </a:fld>
            <a:endParaRPr lang="en-US"/>
          </a:p>
        </p:txBody>
      </p:sp>
      <p:pic>
        <p:nvPicPr>
          <p:cNvPr id="3" name="Picture 2" descr="Background pattern&#10;&#10;Description automatically generated">
            <a:extLst>
              <a:ext uri="{FF2B5EF4-FFF2-40B4-BE49-F238E27FC236}">
                <a16:creationId xmlns:a16="http://schemas.microsoft.com/office/drawing/2014/main" id="{C2A5D42F-7095-47B3-B279-81940180871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0992" cy="1511683"/>
          </a:xfrm>
          <a:prstGeom prst="rect">
            <a:avLst/>
          </a:prstGeom>
        </p:spPr>
      </p:pic>
      <p:sp>
        <p:nvSpPr>
          <p:cNvPr id="1026" name="Title Placeholder 1">
            <a:extLst>
              <a:ext uri="{FF2B5EF4-FFF2-40B4-BE49-F238E27FC236}">
                <a16:creationId xmlns:a16="http://schemas.microsoft.com/office/drawing/2014/main" id="{F6F6D19E-24F0-458C-B17C-32B064F46526}"/>
              </a:ext>
            </a:extLst>
          </p:cNvPr>
          <p:cNvSpPr>
            <a:spLocks noGrp="1"/>
          </p:cNvSpPr>
          <p:nvPr>
            <p:ph type="title"/>
          </p:nvPr>
        </p:nvSpPr>
        <p:spPr bwMode="auto">
          <a:xfrm>
            <a:off x="1371599" y="914400"/>
            <a:ext cx="10147955" cy="47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en-US" altLang="en-US"/>
              <a:t>Click to edit Master title style</a:t>
            </a:r>
          </a:p>
        </p:txBody>
      </p:sp>
    </p:spTree>
    <p:extLst>
      <p:ext uri="{BB962C8B-B14F-4D97-AF65-F5344CB8AC3E}">
        <p14:creationId xmlns:p14="http://schemas.microsoft.com/office/powerpoint/2010/main" val="31697414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hdr="0" dt="0"/>
  <p:txStyles>
    <p:titleStyle>
      <a:lvl1pPr algn="l" rtl="0" eaLnBrk="0" fontAlgn="base" hangingPunct="0">
        <a:lnSpc>
          <a:spcPct val="90000"/>
        </a:lnSpc>
        <a:spcBef>
          <a:spcPct val="0"/>
        </a:spcBef>
        <a:spcAft>
          <a:spcPct val="0"/>
        </a:spcAft>
        <a:defRPr sz="3400" b="1" kern="1200">
          <a:solidFill>
            <a:schemeClr val="bg1"/>
          </a:solidFill>
          <a:latin typeface="Arial" panose="020B0604020202020204" pitchFamily="34" charset="0"/>
          <a:ea typeface="Arial" panose="020B0604020202020204" pitchFamily="34" charset="0"/>
          <a:cs typeface="Arial" panose="020B0604020202020204" pitchFamily="34" charset="0"/>
        </a:defRPr>
      </a:lvl1pPr>
      <a:lvl2pPr algn="l" rtl="0" eaLnBrk="0" fontAlgn="base" hangingPunct="0">
        <a:lnSpc>
          <a:spcPct val="90000"/>
        </a:lnSpc>
        <a:spcBef>
          <a:spcPct val="0"/>
        </a:spcBef>
        <a:spcAft>
          <a:spcPct val="0"/>
        </a:spcAft>
        <a:defRPr sz="4400">
          <a:solidFill>
            <a:schemeClr val="bg1"/>
          </a:solidFill>
          <a:latin typeface="Segoe UI Semibold" panose="020B0702040204020203" pitchFamily="34" charset="0"/>
          <a:ea typeface="Segoe UI Semibold" panose="020B0702040204020203" pitchFamily="34" charset="0"/>
          <a:cs typeface="Segoe UI Semibold" panose="020B0702040204020203" pitchFamily="34" charset="0"/>
        </a:defRPr>
      </a:lvl2pPr>
      <a:lvl3pPr algn="l" rtl="0" eaLnBrk="0" fontAlgn="base" hangingPunct="0">
        <a:lnSpc>
          <a:spcPct val="90000"/>
        </a:lnSpc>
        <a:spcBef>
          <a:spcPct val="0"/>
        </a:spcBef>
        <a:spcAft>
          <a:spcPct val="0"/>
        </a:spcAft>
        <a:defRPr sz="4400">
          <a:solidFill>
            <a:schemeClr val="bg1"/>
          </a:solidFill>
          <a:latin typeface="Segoe UI Semibold" panose="020B0702040204020203" pitchFamily="34" charset="0"/>
          <a:ea typeface="Segoe UI Semibold" panose="020B0702040204020203" pitchFamily="34" charset="0"/>
          <a:cs typeface="Segoe UI Semibold" panose="020B0702040204020203" pitchFamily="34" charset="0"/>
        </a:defRPr>
      </a:lvl3pPr>
      <a:lvl4pPr algn="l" rtl="0" eaLnBrk="0" fontAlgn="base" hangingPunct="0">
        <a:lnSpc>
          <a:spcPct val="90000"/>
        </a:lnSpc>
        <a:spcBef>
          <a:spcPct val="0"/>
        </a:spcBef>
        <a:spcAft>
          <a:spcPct val="0"/>
        </a:spcAft>
        <a:defRPr sz="4400">
          <a:solidFill>
            <a:schemeClr val="bg1"/>
          </a:solidFill>
          <a:latin typeface="Segoe UI Semibold" panose="020B0702040204020203" pitchFamily="34" charset="0"/>
          <a:ea typeface="Segoe UI Semibold" panose="020B0702040204020203" pitchFamily="34" charset="0"/>
          <a:cs typeface="Segoe UI Semibold" panose="020B0702040204020203" pitchFamily="34" charset="0"/>
        </a:defRPr>
      </a:lvl4pPr>
      <a:lvl5pPr algn="l" rtl="0" eaLnBrk="0" fontAlgn="base" hangingPunct="0">
        <a:lnSpc>
          <a:spcPct val="90000"/>
        </a:lnSpc>
        <a:spcBef>
          <a:spcPct val="0"/>
        </a:spcBef>
        <a:spcAft>
          <a:spcPct val="0"/>
        </a:spcAft>
        <a:defRPr sz="4400">
          <a:solidFill>
            <a:schemeClr val="bg1"/>
          </a:solidFill>
          <a:latin typeface="Segoe UI Semibold" panose="020B0702040204020203" pitchFamily="34" charset="0"/>
          <a:ea typeface="Segoe UI Semibold" panose="020B0702040204020203" pitchFamily="34" charset="0"/>
          <a:cs typeface="Segoe UI Semibold" panose="020B0702040204020203" pitchFamily="34" charset="0"/>
        </a:defRPr>
      </a:lvl5pPr>
      <a:lvl6pPr marL="457200" algn="l" rtl="0" fontAlgn="base">
        <a:lnSpc>
          <a:spcPct val="90000"/>
        </a:lnSpc>
        <a:spcBef>
          <a:spcPct val="0"/>
        </a:spcBef>
        <a:spcAft>
          <a:spcPct val="0"/>
        </a:spcAft>
        <a:defRPr sz="4400">
          <a:solidFill>
            <a:schemeClr val="bg1"/>
          </a:solidFill>
          <a:latin typeface="Segoe UI Semibold" panose="020B0702040204020203" pitchFamily="34" charset="0"/>
          <a:ea typeface="Segoe UI Semibold" panose="020B0702040204020203" pitchFamily="34" charset="0"/>
          <a:cs typeface="Segoe UI Semibold" panose="020B0702040204020203" pitchFamily="34" charset="0"/>
        </a:defRPr>
      </a:lvl6pPr>
      <a:lvl7pPr marL="914400" algn="l" rtl="0" fontAlgn="base">
        <a:lnSpc>
          <a:spcPct val="90000"/>
        </a:lnSpc>
        <a:spcBef>
          <a:spcPct val="0"/>
        </a:spcBef>
        <a:spcAft>
          <a:spcPct val="0"/>
        </a:spcAft>
        <a:defRPr sz="4400">
          <a:solidFill>
            <a:schemeClr val="bg1"/>
          </a:solidFill>
          <a:latin typeface="Segoe UI Semibold" panose="020B0702040204020203" pitchFamily="34" charset="0"/>
          <a:ea typeface="Segoe UI Semibold" panose="020B0702040204020203" pitchFamily="34" charset="0"/>
          <a:cs typeface="Segoe UI Semibold" panose="020B0702040204020203" pitchFamily="34" charset="0"/>
        </a:defRPr>
      </a:lvl7pPr>
      <a:lvl8pPr marL="1371600" algn="l" rtl="0" fontAlgn="base">
        <a:lnSpc>
          <a:spcPct val="90000"/>
        </a:lnSpc>
        <a:spcBef>
          <a:spcPct val="0"/>
        </a:spcBef>
        <a:spcAft>
          <a:spcPct val="0"/>
        </a:spcAft>
        <a:defRPr sz="4400">
          <a:solidFill>
            <a:schemeClr val="bg1"/>
          </a:solidFill>
          <a:latin typeface="Segoe UI Semibold" panose="020B0702040204020203" pitchFamily="34" charset="0"/>
          <a:ea typeface="Segoe UI Semibold" panose="020B0702040204020203" pitchFamily="34" charset="0"/>
          <a:cs typeface="Segoe UI Semibold" panose="020B0702040204020203" pitchFamily="34" charset="0"/>
        </a:defRPr>
      </a:lvl8pPr>
      <a:lvl9pPr marL="1828800" algn="l" rtl="0" fontAlgn="base">
        <a:lnSpc>
          <a:spcPct val="90000"/>
        </a:lnSpc>
        <a:spcBef>
          <a:spcPct val="0"/>
        </a:spcBef>
        <a:spcAft>
          <a:spcPct val="0"/>
        </a:spcAft>
        <a:defRPr sz="4400">
          <a:solidFill>
            <a:schemeClr val="bg1"/>
          </a:solidFill>
          <a:latin typeface="Segoe UI Semibold" panose="020B0702040204020203" pitchFamily="34" charset="0"/>
          <a:ea typeface="Segoe UI Semibold" panose="020B0702040204020203" pitchFamily="34" charset="0"/>
          <a:cs typeface="Segoe UI Semibold" panose="020B0702040204020203" pitchFamily="34" charset="0"/>
        </a:defRPr>
      </a:lvl9pPr>
    </p:titleStyle>
    <p:bodyStyle>
      <a:lvl1pPr marL="228600" indent="-228600" algn="l" rtl="0" eaLnBrk="0" fontAlgn="base" hangingPunct="0">
        <a:lnSpc>
          <a:spcPct val="10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10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10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10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10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hs.gov/cp3"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robert.mahoney@hq.dhs.gov"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18/10/relationships/comments" Target="../comments/modernComment_2F3_A098AF21.xml"/><Relationship Id="rId7"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29.svg"/><Relationship Id="rId5" Type="http://schemas.openxmlformats.org/officeDocument/2006/relationships/image" Target="../media/image24.sv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0.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hyperlink" Target="mailto:cabbriefingrequests@hq.dhs.gov" TargetMode="Externa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dhs.gov/tvtpgrants" TargetMode="External"/><Relationship Id="rId7" Type="http://schemas.openxmlformats.org/officeDocument/2006/relationships/image" Target="../media/image15.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dhs.gov/cp3" TargetMode="External"/><Relationship Id="rId7" Type="http://schemas.openxmlformats.org/officeDocument/2006/relationships/image" Target="../media/image13.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sv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31.png"/><Relationship Id="rId9" Type="http://schemas.openxmlformats.org/officeDocument/2006/relationships/image" Target="../media/image15.sv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2.emf"/><Relationship Id="rId7" Type="http://schemas.openxmlformats.org/officeDocument/2006/relationships/image" Target="../media/image15.sv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6.png"/><Relationship Id="rId3" Type="http://schemas.openxmlformats.org/officeDocument/2006/relationships/hyperlink" Target="https://www.dhs.gov/publications-library/preventing-terrorism" TargetMode="External"/><Relationship Id="rId7" Type="http://schemas.openxmlformats.org/officeDocument/2006/relationships/image" Target="../media/image35.png"/><Relationship Id="rId12" Type="http://schemas.openxmlformats.org/officeDocument/2006/relationships/image" Target="../media/image15.sv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14.png"/><Relationship Id="rId5" Type="http://schemas.openxmlformats.org/officeDocument/2006/relationships/image" Target="../media/image33.png"/><Relationship Id="rId10" Type="http://schemas.openxmlformats.org/officeDocument/2006/relationships/image" Target="../media/image13.svg"/><Relationship Id="rId4" Type="http://schemas.openxmlformats.org/officeDocument/2006/relationships/hyperlink" Target="https://public.govdelivery.com/accounts/USDHS/subscriber/new" TargetMode="External"/><Relationship Id="rId9" Type="http://schemas.openxmlformats.org/officeDocument/2006/relationships/image" Target="../media/image12.png"/><Relationship Id="rId14" Type="http://schemas.openxmlformats.org/officeDocument/2006/relationships/image" Target="../media/image17.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hyperlink" Target="http://www.dhs.gov/CP3" TargetMode="External"/><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hyperlink" Target="https://public.govdelivery.com/accounts/USDHS/subscriber/new" TargetMode="External"/><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32.xml"/><Relationship Id="rId16"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hyperlink" Target="https://public.govdelivery.com/accounts/USDHS/subscriber/new" TargetMode="External"/><Relationship Id="rId3" Type="http://schemas.openxmlformats.org/officeDocument/2006/relationships/hyperlink" Target="mailto:robert.mahoney@hq.dhs.gov" TargetMode="External"/><Relationship Id="rId7" Type="http://schemas.openxmlformats.org/officeDocument/2006/relationships/hyperlink" Target="https://www.dhs.gov/tvtpgrants"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hyperlink" Target="http://www.dhs.gov/cp3" TargetMode="External"/><Relationship Id="rId5" Type="http://schemas.openxmlformats.org/officeDocument/2006/relationships/hyperlink" Target="mailto:cabbriefingrequests@hq.dhs.gov" TargetMode="External"/><Relationship Id="rId4" Type="http://schemas.openxmlformats.org/officeDocument/2006/relationships/hyperlink" Target="mailto:CP3Field@hq.dhs,gov" TargetMode="External"/><Relationship Id="rId9" Type="http://schemas.openxmlformats.org/officeDocument/2006/relationships/hyperlink" Target="https://www.dhs.gov/publications-library/preventing-terroris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61F805-173A-4D52-9C82-15BEC33F2D40}"/>
              </a:ext>
            </a:extLst>
          </p:cNvPr>
          <p:cNvSpPr>
            <a:spLocks noGrp="1"/>
          </p:cNvSpPr>
          <p:nvPr>
            <p:ph type="ctrTitle"/>
          </p:nvPr>
        </p:nvSpPr>
        <p:spPr>
          <a:xfrm>
            <a:off x="342900" y="2843060"/>
            <a:ext cx="9182099" cy="1115572"/>
          </a:xfrm>
        </p:spPr>
        <p:txBody>
          <a:bodyPr>
            <a:normAutofit/>
          </a:bodyPr>
          <a:lstStyle/>
          <a:p>
            <a:r>
              <a:rPr lang="en-US" dirty="0"/>
              <a:t>Center for Prevention Programs and Partnerships</a:t>
            </a:r>
            <a:br>
              <a:rPr lang="en-US" dirty="0"/>
            </a:br>
            <a:endParaRPr lang="en-US" sz="2400" b="0" dirty="0">
              <a:solidFill>
                <a:srgbClr val="FF0000"/>
              </a:solidFill>
            </a:endParaRPr>
          </a:p>
        </p:txBody>
      </p:sp>
      <p:sp>
        <p:nvSpPr>
          <p:cNvPr id="2" name="TextBox 1">
            <a:extLst>
              <a:ext uri="{FF2B5EF4-FFF2-40B4-BE49-F238E27FC236}">
                <a16:creationId xmlns:a16="http://schemas.microsoft.com/office/drawing/2014/main" id="{436D9221-52BC-4134-B83F-9CBBA05D9BF6}"/>
              </a:ext>
            </a:extLst>
          </p:cNvPr>
          <p:cNvSpPr txBox="1"/>
          <p:nvPr/>
        </p:nvSpPr>
        <p:spPr>
          <a:xfrm>
            <a:off x="342900" y="3457154"/>
            <a:ext cx="7875814"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546A"/>
              </a:solidFill>
              <a:effectLst/>
              <a:uLnTx/>
              <a:uFillTx/>
              <a:latin typeface="Franklin Gothic Book" panose="020B0503020102020204" pitchFamily="34" charset="0"/>
              <a:ea typeface="+mn-ea"/>
              <a:cs typeface="+mn-cs"/>
            </a:endParaRPr>
          </a:p>
          <a:p>
            <a:pPr marL="0" marR="0">
              <a:spcBef>
                <a:spcPts val="0"/>
              </a:spcBef>
              <a:spcAft>
                <a:spcPts val="0"/>
              </a:spcAft>
            </a:pPr>
            <a:r>
              <a:rPr kumimoji="0" lang="en-US" b="0" i="0" u="none" strike="noStrike" kern="1200" cap="none" spc="0" normalizeH="0" baseline="0" noProof="0" dirty="0">
                <a:ln>
                  <a:noFill/>
                </a:ln>
                <a:solidFill>
                  <a:srgbClr val="44546A"/>
                </a:solidFill>
                <a:effectLst/>
                <a:uLnTx/>
                <a:uFillTx/>
                <a:latin typeface="Franklin Gothic Book" panose="020B0503020102020204" pitchFamily="34" charset="0"/>
                <a:ea typeface="+mn-ea"/>
                <a:cs typeface="+mn-cs"/>
              </a:rPr>
              <a:t>Presented by: </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Robert F. Mahoney</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Regional Prevention Coordinator (Boston); U.S. Department of Homeland Security</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Center for Prevention Programs &amp; Partnerships</a:t>
            </a:r>
          </a:p>
          <a:p>
            <a:pPr marL="0" marR="0">
              <a:spcBef>
                <a:spcPts val="0"/>
              </a:spcBef>
              <a:spcAft>
                <a:spcPts val="0"/>
              </a:spcAft>
            </a:pPr>
            <a:r>
              <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www.dhs.gov/cp3</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617-519-3791 (mobile)</a:t>
            </a:r>
          </a:p>
          <a:p>
            <a:pPr marL="0" marR="0">
              <a:spcBef>
                <a:spcPts val="0"/>
              </a:spcBef>
              <a:spcAft>
                <a:spcPts val="0"/>
              </a:spcAft>
            </a:pPr>
            <a:r>
              <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robert.mahoney@hq.dhs.gov</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44546A"/>
              </a:solidFill>
              <a:effectLst/>
              <a:highlight>
                <a:srgbClr val="FFFF00"/>
              </a:highligh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546A"/>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48525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6F95-CEA7-4D4A-A0F3-7B60C476EFAB}"/>
              </a:ext>
            </a:extLst>
          </p:cNvPr>
          <p:cNvSpPr>
            <a:spLocks noGrp="1"/>
          </p:cNvSpPr>
          <p:nvPr>
            <p:ph type="title"/>
          </p:nvPr>
        </p:nvSpPr>
        <p:spPr/>
        <p:txBody>
          <a:bodyPr/>
          <a:lstStyle/>
          <a:p>
            <a:r>
              <a:rPr lang="en-US"/>
              <a:t>Appendix: Defining the Space</a:t>
            </a:r>
          </a:p>
        </p:txBody>
      </p:sp>
      <p:sp>
        <p:nvSpPr>
          <p:cNvPr id="3" name="Date Placeholder 2">
            <a:extLst>
              <a:ext uri="{FF2B5EF4-FFF2-40B4-BE49-F238E27FC236}">
                <a16:creationId xmlns:a16="http://schemas.microsoft.com/office/drawing/2014/main" id="{92D681A3-770D-4E29-A0B0-2389A2E1B7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FF7EB4-17EE-44B2-8680-B1AAB6964142}" type="datetime1">
              <a:rPr kumimoji="0" lang="en-US" sz="12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4" name="Footer Placeholder 3">
            <a:extLst>
              <a:ext uri="{FF2B5EF4-FFF2-40B4-BE49-F238E27FC236}">
                <a16:creationId xmlns:a16="http://schemas.microsoft.com/office/drawing/2014/main" id="{45256C06-D629-4276-B352-3A49D41762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Center for Prevention Programs and Partnerships</a:t>
            </a:r>
          </a:p>
        </p:txBody>
      </p:sp>
      <p:graphicFrame>
        <p:nvGraphicFramePr>
          <p:cNvPr id="24" name="Table 5">
            <a:extLst>
              <a:ext uri="{FF2B5EF4-FFF2-40B4-BE49-F238E27FC236}">
                <a16:creationId xmlns:a16="http://schemas.microsoft.com/office/drawing/2014/main" id="{37BE5325-3B33-4461-AF61-346A6F79D544}"/>
              </a:ext>
            </a:extLst>
          </p:cNvPr>
          <p:cNvGraphicFramePr>
            <a:graphicFrameLocks noGrp="1"/>
          </p:cNvGraphicFramePr>
          <p:nvPr/>
        </p:nvGraphicFramePr>
        <p:xfrm>
          <a:off x="342898" y="1168400"/>
          <a:ext cx="10401302" cy="5055678"/>
        </p:xfrm>
        <a:graphic>
          <a:graphicData uri="http://schemas.openxmlformats.org/drawingml/2006/table">
            <a:tbl>
              <a:tblPr bandRow="1">
                <a:tableStyleId>{5C22544A-7EE6-4342-B048-85BDC9FD1C3A}</a:tableStyleId>
              </a:tblPr>
              <a:tblGrid>
                <a:gridCol w="850902">
                  <a:extLst>
                    <a:ext uri="{9D8B030D-6E8A-4147-A177-3AD203B41FA5}">
                      <a16:colId xmlns:a16="http://schemas.microsoft.com/office/drawing/2014/main" val="1864662115"/>
                    </a:ext>
                  </a:extLst>
                </a:gridCol>
                <a:gridCol w="9550400">
                  <a:extLst>
                    <a:ext uri="{9D8B030D-6E8A-4147-A177-3AD203B41FA5}">
                      <a16:colId xmlns:a16="http://schemas.microsoft.com/office/drawing/2014/main" val="2796692200"/>
                    </a:ext>
                  </a:extLst>
                </a:gridCol>
              </a:tblGrid>
              <a:tr h="842613">
                <a:tc>
                  <a:txBody>
                    <a:bodyPr/>
                    <a:lstStyle/>
                    <a:p>
                      <a:endParaRPr lang="en-US" sz="150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500" b="1">
                          <a:solidFill>
                            <a:srgbClr val="C00000"/>
                          </a:solidFill>
                          <a:latin typeface="Franklin Gothic Book" panose="020B0503020102020204" pitchFamily="34" charset="0"/>
                          <a:cs typeface="Arial"/>
                        </a:rPr>
                        <a:t>Targeted violence</a:t>
                      </a:r>
                      <a:r>
                        <a:rPr lang="en-US" sz="1500">
                          <a:solidFill>
                            <a:srgbClr val="C00000"/>
                          </a:solidFill>
                          <a:latin typeface="Franklin Gothic Book" panose="020B0503020102020204" pitchFamily="34" charset="0"/>
                          <a:cs typeface="Arial"/>
                        </a:rPr>
                        <a:t> </a:t>
                      </a:r>
                      <a:r>
                        <a:rPr lang="en-US" sz="1500">
                          <a:latin typeface="Franklin Gothic Book" panose="020B0503020102020204" pitchFamily="34" charset="0"/>
                          <a:cs typeface="Arial"/>
                        </a:rPr>
                        <a:t>refers to any intentional act against a pre-identified target based on that target’s perceived identity or affiliation that is intended to intimidate or coerce or generate publicity about the perpetrator’s grievance.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7653152"/>
                  </a:ext>
                </a:extLst>
              </a:tr>
              <a:tr h="842613">
                <a:tc>
                  <a:txBody>
                    <a:bodyPr/>
                    <a:lstStyle/>
                    <a:p>
                      <a:endParaRPr lang="en-US" sz="150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500" b="1">
                          <a:solidFill>
                            <a:srgbClr val="C00000"/>
                          </a:solidFill>
                          <a:latin typeface="Franklin Gothic Book" panose="020B0503020102020204" pitchFamily="34" charset="0"/>
                          <a:cs typeface="Segoe UI Semilight"/>
                        </a:rPr>
                        <a:t>Terrorism</a:t>
                      </a:r>
                      <a:r>
                        <a:rPr lang="en-US" sz="1500" b="1">
                          <a:solidFill>
                            <a:srgbClr val="C3382B"/>
                          </a:solidFill>
                          <a:latin typeface="Franklin Gothic Book" panose="020B0503020102020204" pitchFamily="34" charset="0"/>
                          <a:cs typeface="Segoe UI Semilight"/>
                        </a:rPr>
                        <a:t> </a:t>
                      </a:r>
                      <a:r>
                        <a:rPr lang="en-US" sz="1500">
                          <a:latin typeface="Franklin Gothic Book" panose="020B0503020102020204" pitchFamily="34" charset="0"/>
                          <a:cs typeface="Segoe UI Semilight"/>
                        </a:rPr>
                        <a:t>refers to a premeditated threat or act of violence, against persons, property, environmental, or economic targets, to induce fear or to intimidate, coerce or affect a government, the civilian population, or any segment thereof, in furtherance of political, social, ideological, or religious objectives.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6254383"/>
                  </a:ext>
                </a:extLst>
              </a:tr>
              <a:tr h="842613">
                <a:tc>
                  <a:txBody>
                    <a:bodyPr/>
                    <a:lstStyle/>
                    <a:p>
                      <a:endParaRPr lang="en-US" sz="150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500" b="1">
                          <a:solidFill>
                            <a:srgbClr val="C00000"/>
                          </a:solidFill>
                          <a:latin typeface="Franklin Gothic Book" panose="020B0503020102020204" pitchFamily="34" charset="0"/>
                          <a:cs typeface="Segoe UI Light"/>
                        </a:rPr>
                        <a:t>Radicalization to violence</a:t>
                      </a:r>
                      <a:r>
                        <a:rPr lang="en-US" sz="1500" b="1">
                          <a:solidFill>
                            <a:srgbClr val="0070C0"/>
                          </a:solidFill>
                          <a:latin typeface="Franklin Gothic Book" panose="020B0503020102020204" pitchFamily="34" charset="0"/>
                          <a:cs typeface="Segoe UI Light"/>
                        </a:rPr>
                        <a:t> </a:t>
                      </a:r>
                      <a:r>
                        <a:rPr lang="en-US" sz="1500">
                          <a:latin typeface="Franklin Gothic Book" panose="020B0503020102020204" pitchFamily="34" charset="0"/>
                          <a:cs typeface="Segoe UI Light"/>
                        </a:rPr>
                        <a:t>is the process wherein an individual comes to believe that the threat or use of unlawful violence is necessary – or even justified – to accomplish a goal. </a:t>
                      </a:r>
                      <a:endParaRPr lang="en-US" sz="1500">
                        <a:latin typeface="Franklin Gothic Book" panose="020B0503020102020204" pitchFamily="34" charset="0"/>
                        <a:cs typeface="Segoe UI Light"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3605670"/>
                  </a:ext>
                </a:extLst>
              </a:tr>
              <a:tr h="842613">
                <a:tc>
                  <a:txBody>
                    <a:bodyPr/>
                    <a:lstStyle/>
                    <a:p>
                      <a:endParaRPr lang="en-US" sz="150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500">
                          <a:latin typeface="Franklin Gothic Book" panose="020B0503020102020204" pitchFamily="34" charset="0"/>
                          <a:cs typeface="Segoe UI Semilight" panose="020B0402040204020203" pitchFamily="34" charset="0"/>
                        </a:rPr>
                        <a:t>In the United States, </a:t>
                      </a:r>
                      <a:r>
                        <a:rPr lang="en-US" sz="1500" b="1">
                          <a:solidFill>
                            <a:schemeClr val="accent5"/>
                          </a:solidFill>
                          <a:latin typeface="Franklin Gothic Book" panose="020B0503020102020204" pitchFamily="34" charset="0"/>
                          <a:cs typeface="Segoe UI Semilight" panose="020B0402040204020203" pitchFamily="34" charset="0"/>
                        </a:rPr>
                        <a:t>ideology</a:t>
                      </a:r>
                      <a:r>
                        <a:rPr lang="en-US" sz="1500">
                          <a:latin typeface="Franklin Gothic Book" panose="020B0503020102020204" pitchFamily="34" charset="0"/>
                          <a:cs typeface="Segoe UI Semilight" panose="020B0402040204020203" pitchFamily="34" charset="0"/>
                        </a:rPr>
                        <a:t>, regardless of the cause it supports</a:t>
                      </a:r>
                      <a:r>
                        <a:rPr lang="en-US" sz="1500" kern="1200">
                          <a:solidFill>
                            <a:schemeClr val="dk1"/>
                          </a:solidFill>
                          <a:latin typeface="Franklin Gothic Book" panose="020B0503020102020204" pitchFamily="34" charset="0"/>
                          <a:ea typeface="+mn-ea"/>
                          <a:cs typeface="Segoe UI Semilight" panose="020B0402040204020203" pitchFamily="34" charset="0"/>
                        </a:rPr>
                        <a:t>, is </a:t>
                      </a:r>
                      <a:r>
                        <a:rPr lang="en-US" sz="1500" b="1">
                          <a:solidFill>
                            <a:schemeClr val="accent5"/>
                          </a:solidFill>
                          <a:latin typeface="Franklin Gothic Book" panose="020B0503020102020204" pitchFamily="34" charset="0"/>
                          <a:cs typeface="Segoe UI Semilight" panose="020B0402040204020203" pitchFamily="34" charset="0"/>
                        </a:rPr>
                        <a:t>protected</a:t>
                      </a:r>
                      <a:r>
                        <a:rPr lang="en-US" sz="1500">
                          <a:latin typeface="Franklin Gothic Book" panose="020B0503020102020204" pitchFamily="34" charset="0"/>
                          <a:cs typeface="Segoe UI Semilight" panose="020B0402040204020203" pitchFamily="34" charset="0"/>
                        </a:rPr>
                        <a:t>. However, unlawful force or violence on behalf of an ideology is not protected.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1544800"/>
                  </a:ext>
                </a:extLst>
              </a:tr>
              <a:tr h="842613">
                <a:tc>
                  <a:txBody>
                    <a:bodyPr/>
                    <a:lstStyle/>
                    <a:p>
                      <a:endParaRPr lang="en-US" sz="150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b="1" dirty="0">
                          <a:solidFill>
                            <a:schemeClr val="accent5"/>
                          </a:solidFill>
                          <a:effectLst/>
                          <a:latin typeface="Franklin Gothic Book" panose="020B0503020102020204" pitchFamily="34" charset="0"/>
                        </a:rPr>
                        <a:t>Prevention</a:t>
                      </a:r>
                      <a:r>
                        <a:rPr lang="en-US" sz="1500" dirty="0">
                          <a:effectLst/>
                          <a:latin typeface="Franklin Gothic Book" panose="020B0503020102020204" pitchFamily="34" charset="0"/>
                        </a:rPr>
                        <a:t> frameworks integrate various programs to increase community resilience and reduce the number of individuals likely to radicalize to violent extremism, while identifying and intervening with individuals before violent or criminal acts occur. </a:t>
                      </a:r>
                      <a:r>
                        <a:rPr lang="en-US" sz="1000" dirty="0">
                          <a:effectLst/>
                          <a:latin typeface="Franklin Gothic Book" panose="020B0503020102020204" pitchFamily="34" charset="0"/>
                        </a:rPr>
                        <a:t>[1]</a:t>
                      </a:r>
                      <a:endParaRPr lang="en-US" sz="1500" dirty="0">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0059768"/>
                  </a:ext>
                </a:extLst>
              </a:tr>
              <a:tr h="842613">
                <a:tc>
                  <a:txBody>
                    <a:bodyPr/>
                    <a:lstStyle/>
                    <a:p>
                      <a:endParaRPr lang="en-US" sz="150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b="1" dirty="0">
                          <a:solidFill>
                            <a:schemeClr val="accent5"/>
                          </a:solidFill>
                          <a:effectLst/>
                          <a:latin typeface="Franklin Gothic Book" panose="020B0503020102020204" pitchFamily="34" charset="0"/>
                        </a:rPr>
                        <a:t>Intervention</a:t>
                      </a:r>
                      <a:r>
                        <a:rPr lang="en-US" sz="1500" dirty="0">
                          <a:effectLst/>
                          <a:latin typeface="Franklin Gothic Book" panose="020B0503020102020204" pitchFamily="34" charset="0"/>
                        </a:rPr>
                        <a:t> helps an individual move away from violence through noncoercive counseling, service provision, and other resources. </a:t>
                      </a:r>
                      <a:r>
                        <a:rPr lang="en-US" sz="1500" b="0" i="0" u="none" strike="noStrike" kern="1200" baseline="0" dirty="0">
                          <a:solidFill>
                            <a:schemeClr val="dk1"/>
                          </a:solidFill>
                          <a:latin typeface="Franklin Gothic Book" panose="020B0503020102020204" pitchFamily="34" charset="0"/>
                          <a:ea typeface="+mn-ea"/>
                          <a:cs typeface="+mn-cs"/>
                        </a:rPr>
                        <a:t>Intervention programming (e.g., job training, mental health services, life skills counseling) is intended to produce changes in behaviors that should benefit the individuals involved. </a:t>
                      </a:r>
                      <a:r>
                        <a:rPr lang="en-US" sz="1000" b="0" i="0" u="none" strike="noStrike" kern="1200" baseline="0" dirty="0">
                          <a:solidFill>
                            <a:schemeClr val="dk1"/>
                          </a:solidFill>
                          <a:latin typeface="Franklin Gothic Book" panose="020B0503020102020204" pitchFamily="34" charset="0"/>
                          <a:ea typeface="+mn-ea"/>
                          <a:cs typeface="+mn-cs"/>
                        </a:rPr>
                        <a:t>[2]</a:t>
                      </a:r>
                      <a:endParaRPr lang="en-US" sz="1500" dirty="0">
                        <a:effectLst/>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4135152"/>
                  </a:ext>
                </a:extLst>
              </a:tr>
            </a:tbl>
          </a:graphicData>
        </a:graphic>
      </p:graphicFrame>
      <p:grpSp>
        <p:nvGrpSpPr>
          <p:cNvPr id="27" name="Group 26">
            <a:extLst>
              <a:ext uri="{FF2B5EF4-FFF2-40B4-BE49-F238E27FC236}">
                <a16:creationId xmlns:a16="http://schemas.microsoft.com/office/drawing/2014/main" id="{7F8E20C1-C26F-4DE8-ABB6-C7A9E5EDD791}"/>
              </a:ext>
            </a:extLst>
          </p:cNvPr>
          <p:cNvGrpSpPr/>
          <p:nvPr/>
        </p:nvGrpSpPr>
        <p:grpSpPr>
          <a:xfrm>
            <a:off x="406829" y="2096921"/>
            <a:ext cx="685800" cy="685800"/>
            <a:chOff x="9676160" y="3185104"/>
            <a:chExt cx="612000" cy="612000"/>
          </a:xfrm>
        </p:grpSpPr>
        <p:sp>
          <p:nvSpPr>
            <p:cNvPr id="28" name="Oval 27">
              <a:extLst>
                <a:ext uri="{FF2B5EF4-FFF2-40B4-BE49-F238E27FC236}">
                  <a16:creationId xmlns:a16="http://schemas.microsoft.com/office/drawing/2014/main" id="{ED9CBD31-C76F-491E-BAF1-EC18590B05BF}"/>
                </a:ext>
              </a:extLst>
            </p:cNvPr>
            <p:cNvSpPr/>
            <p:nvPr/>
          </p:nvSpPr>
          <p:spPr bwMode="ltGray">
            <a:xfrm>
              <a:off x="9676160" y="3185104"/>
              <a:ext cx="612000" cy="612000"/>
            </a:xfrm>
            <a:prstGeom prst="ellipse">
              <a:avLst/>
            </a:prstGeom>
            <a:solidFill>
              <a:srgbClr val="083282"/>
            </a:solidFill>
            <a:ln w="3175" cap="flat" cmpd="sng" algn="ctr">
              <a:solidFill>
                <a:srgbClr val="083282"/>
              </a:solidFill>
              <a:prstDash val="solid"/>
            </a:ln>
            <a:effectLst/>
          </p:spPr>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Georgia" pitchFamily="18" charset="0"/>
                <a:ea typeface="+mn-ea"/>
                <a:cs typeface="+mn-cs"/>
              </a:endParaRPr>
            </a:p>
          </p:txBody>
        </p:sp>
        <p:sp>
          <p:nvSpPr>
            <p:cNvPr id="29" name="Freeform 4848">
              <a:extLst>
                <a:ext uri="{FF2B5EF4-FFF2-40B4-BE49-F238E27FC236}">
                  <a16:creationId xmlns:a16="http://schemas.microsoft.com/office/drawing/2014/main" id="{F579FE5B-77C8-45B8-AE93-3FDDDD1765B1}"/>
                </a:ext>
              </a:extLst>
            </p:cNvPr>
            <p:cNvSpPr>
              <a:spLocks noEditPoints="1"/>
            </p:cNvSpPr>
            <p:nvPr/>
          </p:nvSpPr>
          <p:spPr bwMode="auto">
            <a:xfrm>
              <a:off x="9766480" y="3258779"/>
              <a:ext cx="431358" cy="382617"/>
            </a:xfrm>
            <a:custGeom>
              <a:avLst/>
              <a:gdLst>
                <a:gd name="T0" fmla="*/ 198 w 354"/>
                <a:gd name="T1" fmla="*/ 12 h 314"/>
                <a:gd name="T2" fmla="*/ 194 w 354"/>
                <a:gd name="T3" fmla="*/ 8 h 314"/>
                <a:gd name="T4" fmla="*/ 184 w 354"/>
                <a:gd name="T5" fmla="*/ 0 h 314"/>
                <a:gd name="T6" fmla="*/ 178 w 354"/>
                <a:gd name="T7" fmla="*/ 0 h 314"/>
                <a:gd name="T8" fmla="*/ 166 w 354"/>
                <a:gd name="T9" fmla="*/ 4 h 314"/>
                <a:gd name="T10" fmla="*/ 158 w 354"/>
                <a:gd name="T11" fmla="*/ 12 h 314"/>
                <a:gd name="T12" fmla="*/ 4 w 354"/>
                <a:gd name="T13" fmla="*/ 278 h 314"/>
                <a:gd name="T14" fmla="*/ 0 w 354"/>
                <a:gd name="T15" fmla="*/ 290 h 314"/>
                <a:gd name="T16" fmla="*/ 4 w 354"/>
                <a:gd name="T17" fmla="*/ 302 h 314"/>
                <a:gd name="T18" fmla="*/ 8 w 354"/>
                <a:gd name="T19" fmla="*/ 306 h 314"/>
                <a:gd name="T20" fmla="*/ 18 w 354"/>
                <a:gd name="T21" fmla="*/ 312 h 314"/>
                <a:gd name="T22" fmla="*/ 330 w 354"/>
                <a:gd name="T23" fmla="*/ 314 h 314"/>
                <a:gd name="T24" fmla="*/ 338 w 354"/>
                <a:gd name="T25" fmla="*/ 312 h 314"/>
                <a:gd name="T26" fmla="*/ 348 w 354"/>
                <a:gd name="T27" fmla="*/ 306 h 314"/>
                <a:gd name="T28" fmla="*/ 352 w 354"/>
                <a:gd name="T29" fmla="*/ 302 h 314"/>
                <a:gd name="T30" fmla="*/ 354 w 354"/>
                <a:gd name="T31" fmla="*/ 290 h 314"/>
                <a:gd name="T32" fmla="*/ 352 w 354"/>
                <a:gd name="T33" fmla="*/ 278 h 314"/>
                <a:gd name="T34" fmla="*/ 42 w 354"/>
                <a:gd name="T35" fmla="*/ 280 h 314"/>
                <a:gd name="T36" fmla="*/ 314 w 354"/>
                <a:gd name="T37" fmla="*/ 280 h 314"/>
                <a:gd name="T38" fmla="*/ 160 w 354"/>
                <a:gd name="T39" fmla="*/ 142 h 314"/>
                <a:gd name="T40" fmla="*/ 158 w 354"/>
                <a:gd name="T41" fmla="*/ 132 h 314"/>
                <a:gd name="T42" fmla="*/ 160 w 354"/>
                <a:gd name="T43" fmla="*/ 126 h 314"/>
                <a:gd name="T44" fmla="*/ 164 w 354"/>
                <a:gd name="T45" fmla="*/ 122 h 314"/>
                <a:gd name="T46" fmla="*/ 178 w 354"/>
                <a:gd name="T47" fmla="*/ 118 h 314"/>
                <a:gd name="T48" fmla="*/ 186 w 354"/>
                <a:gd name="T49" fmla="*/ 118 h 314"/>
                <a:gd name="T50" fmla="*/ 192 w 354"/>
                <a:gd name="T51" fmla="*/ 122 h 314"/>
                <a:gd name="T52" fmla="*/ 198 w 354"/>
                <a:gd name="T53" fmla="*/ 132 h 314"/>
                <a:gd name="T54" fmla="*/ 196 w 354"/>
                <a:gd name="T55" fmla="*/ 142 h 314"/>
                <a:gd name="T56" fmla="*/ 172 w 354"/>
                <a:gd name="T57" fmla="*/ 206 h 314"/>
                <a:gd name="T58" fmla="*/ 178 w 354"/>
                <a:gd name="T59" fmla="*/ 218 h 314"/>
                <a:gd name="T60" fmla="*/ 186 w 354"/>
                <a:gd name="T61" fmla="*/ 220 h 314"/>
                <a:gd name="T62" fmla="*/ 190 w 354"/>
                <a:gd name="T63" fmla="*/ 224 h 314"/>
                <a:gd name="T64" fmla="*/ 194 w 354"/>
                <a:gd name="T65" fmla="*/ 230 h 314"/>
                <a:gd name="T66" fmla="*/ 196 w 354"/>
                <a:gd name="T67" fmla="*/ 238 h 314"/>
                <a:gd name="T68" fmla="*/ 194 w 354"/>
                <a:gd name="T69" fmla="*/ 244 h 314"/>
                <a:gd name="T70" fmla="*/ 190 w 354"/>
                <a:gd name="T71" fmla="*/ 250 h 314"/>
                <a:gd name="T72" fmla="*/ 186 w 354"/>
                <a:gd name="T73" fmla="*/ 254 h 314"/>
                <a:gd name="T74" fmla="*/ 178 w 354"/>
                <a:gd name="T75" fmla="*/ 256 h 314"/>
                <a:gd name="T76" fmla="*/ 170 w 354"/>
                <a:gd name="T77" fmla="*/ 254 h 314"/>
                <a:gd name="T78" fmla="*/ 166 w 354"/>
                <a:gd name="T79" fmla="*/ 250 h 314"/>
                <a:gd name="T80" fmla="*/ 162 w 354"/>
                <a:gd name="T81" fmla="*/ 244 h 314"/>
                <a:gd name="T82" fmla="*/ 160 w 354"/>
                <a:gd name="T83" fmla="*/ 238 h 314"/>
                <a:gd name="T84" fmla="*/ 162 w 354"/>
                <a:gd name="T85" fmla="*/ 230 h 314"/>
                <a:gd name="T86" fmla="*/ 166 w 354"/>
                <a:gd name="T87" fmla="*/ 224 h 314"/>
                <a:gd name="T88" fmla="*/ 178 w 354"/>
                <a:gd name="T89" fmla="*/ 218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4" h="314">
                  <a:moveTo>
                    <a:pt x="352" y="278"/>
                  </a:moveTo>
                  <a:lnTo>
                    <a:pt x="198" y="12"/>
                  </a:lnTo>
                  <a:lnTo>
                    <a:pt x="198" y="12"/>
                  </a:lnTo>
                  <a:lnTo>
                    <a:pt x="194" y="8"/>
                  </a:lnTo>
                  <a:lnTo>
                    <a:pt x="190" y="4"/>
                  </a:lnTo>
                  <a:lnTo>
                    <a:pt x="184" y="0"/>
                  </a:lnTo>
                  <a:lnTo>
                    <a:pt x="178" y="0"/>
                  </a:lnTo>
                  <a:lnTo>
                    <a:pt x="178" y="0"/>
                  </a:lnTo>
                  <a:lnTo>
                    <a:pt x="172" y="0"/>
                  </a:lnTo>
                  <a:lnTo>
                    <a:pt x="166" y="4"/>
                  </a:lnTo>
                  <a:lnTo>
                    <a:pt x="162" y="8"/>
                  </a:lnTo>
                  <a:lnTo>
                    <a:pt x="158" y="12"/>
                  </a:lnTo>
                  <a:lnTo>
                    <a:pt x="4" y="278"/>
                  </a:lnTo>
                  <a:lnTo>
                    <a:pt x="4" y="278"/>
                  </a:lnTo>
                  <a:lnTo>
                    <a:pt x="2" y="282"/>
                  </a:lnTo>
                  <a:lnTo>
                    <a:pt x="0" y="290"/>
                  </a:lnTo>
                  <a:lnTo>
                    <a:pt x="2" y="296"/>
                  </a:lnTo>
                  <a:lnTo>
                    <a:pt x="4" y="302"/>
                  </a:lnTo>
                  <a:lnTo>
                    <a:pt x="4" y="302"/>
                  </a:lnTo>
                  <a:lnTo>
                    <a:pt x="8" y="306"/>
                  </a:lnTo>
                  <a:lnTo>
                    <a:pt x="12" y="310"/>
                  </a:lnTo>
                  <a:lnTo>
                    <a:pt x="18" y="312"/>
                  </a:lnTo>
                  <a:lnTo>
                    <a:pt x="26" y="314"/>
                  </a:lnTo>
                  <a:lnTo>
                    <a:pt x="330" y="314"/>
                  </a:lnTo>
                  <a:lnTo>
                    <a:pt x="330" y="314"/>
                  </a:lnTo>
                  <a:lnTo>
                    <a:pt x="338" y="312"/>
                  </a:lnTo>
                  <a:lnTo>
                    <a:pt x="342" y="310"/>
                  </a:lnTo>
                  <a:lnTo>
                    <a:pt x="348" y="306"/>
                  </a:lnTo>
                  <a:lnTo>
                    <a:pt x="352" y="302"/>
                  </a:lnTo>
                  <a:lnTo>
                    <a:pt x="352" y="302"/>
                  </a:lnTo>
                  <a:lnTo>
                    <a:pt x="354" y="296"/>
                  </a:lnTo>
                  <a:lnTo>
                    <a:pt x="354" y="290"/>
                  </a:lnTo>
                  <a:lnTo>
                    <a:pt x="354" y="282"/>
                  </a:lnTo>
                  <a:lnTo>
                    <a:pt x="352" y="278"/>
                  </a:lnTo>
                  <a:lnTo>
                    <a:pt x="352" y="278"/>
                  </a:lnTo>
                  <a:close/>
                  <a:moveTo>
                    <a:pt x="42" y="280"/>
                  </a:moveTo>
                  <a:lnTo>
                    <a:pt x="178" y="44"/>
                  </a:lnTo>
                  <a:lnTo>
                    <a:pt x="314" y="280"/>
                  </a:lnTo>
                  <a:lnTo>
                    <a:pt x="42" y="280"/>
                  </a:lnTo>
                  <a:close/>
                  <a:moveTo>
                    <a:pt x="160" y="142"/>
                  </a:moveTo>
                  <a:lnTo>
                    <a:pt x="160" y="142"/>
                  </a:lnTo>
                  <a:lnTo>
                    <a:pt x="158" y="132"/>
                  </a:lnTo>
                  <a:lnTo>
                    <a:pt x="158" y="132"/>
                  </a:lnTo>
                  <a:lnTo>
                    <a:pt x="160" y="126"/>
                  </a:lnTo>
                  <a:lnTo>
                    <a:pt x="164" y="122"/>
                  </a:lnTo>
                  <a:lnTo>
                    <a:pt x="164" y="122"/>
                  </a:lnTo>
                  <a:lnTo>
                    <a:pt x="170" y="118"/>
                  </a:lnTo>
                  <a:lnTo>
                    <a:pt x="178" y="118"/>
                  </a:lnTo>
                  <a:lnTo>
                    <a:pt x="178" y="118"/>
                  </a:lnTo>
                  <a:lnTo>
                    <a:pt x="186" y="118"/>
                  </a:lnTo>
                  <a:lnTo>
                    <a:pt x="192" y="122"/>
                  </a:lnTo>
                  <a:lnTo>
                    <a:pt x="192" y="122"/>
                  </a:lnTo>
                  <a:lnTo>
                    <a:pt x="196" y="126"/>
                  </a:lnTo>
                  <a:lnTo>
                    <a:pt x="198" y="132"/>
                  </a:lnTo>
                  <a:lnTo>
                    <a:pt x="198" y="132"/>
                  </a:lnTo>
                  <a:lnTo>
                    <a:pt x="196" y="142"/>
                  </a:lnTo>
                  <a:lnTo>
                    <a:pt x="184" y="206"/>
                  </a:lnTo>
                  <a:lnTo>
                    <a:pt x="172" y="206"/>
                  </a:lnTo>
                  <a:lnTo>
                    <a:pt x="160" y="142"/>
                  </a:lnTo>
                  <a:close/>
                  <a:moveTo>
                    <a:pt x="178" y="218"/>
                  </a:moveTo>
                  <a:lnTo>
                    <a:pt x="178" y="218"/>
                  </a:lnTo>
                  <a:lnTo>
                    <a:pt x="186" y="220"/>
                  </a:lnTo>
                  <a:lnTo>
                    <a:pt x="186" y="220"/>
                  </a:lnTo>
                  <a:lnTo>
                    <a:pt x="190" y="224"/>
                  </a:lnTo>
                  <a:lnTo>
                    <a:pt x="190" y="224"/>
                  </a:lnTo>
                  <a:lnTo>
                    <a:pt x="194" y="230"/>
                  </a:lnTo>
                  <a:lnTo>
                    <a:pt x="194" y="230"/>
                  </a:lnTo>
                  <a:lnTo>
                    <a:pt x="196" y="238"/>
                  </a:lnTo>
                  <a:lnTo>
                    <a:pt x="196" y="238"/>
                  </a:lnTo>
                  <a:lnTo>
                    <a:pt x="194" y="244"/>
                  </a:lnTo>
                  <a:lnTo>
                    <a:pt x="194" y="244"/>
                  </a:lnTo>
                  <a:lnTo>
                    <a:pt x="190" y="250"/>
                  </a:lnTo>
                  <a:lnTo>
                    <a:pt x="190" y="250"/>
                  </a:lnTo>
                  <a:lnTo>
                    <a:pt x="186" y="254"/>
                  </a:lnTo>
                  <a:lnTo>
                    <a:pt x="186" y="254"/>
                  </a:lnTo>
                  <a:lnTo>
                    <a:pt x="178" y="256"/>
                  </a:lnTo>
                  <a:lnTo>
                    <a:pt x="178" y="256"/>
                  </a:lnTo>
                  <a:lnTo>
                    <a:pt x="170" y="254"/>
                  </a:lnTo>
                  <a:lnTo>
                    <a:pt x="170" y="254"/>
                  </a:lnTo>
                  <a:lnTo>
                    <a:pt x="166" y="250"/>
                  </a:lnTo>
                  <a:lnTo>
                    <a:pt x="166" y="250"/>
                  </a:lnTo>
                  <a:lnTo>
                    <a:pt x="162" y="244"/>
                  </a:lnTo>
                  <a:lnTo>
                    <a:pt x="162" y="244"/>
                  </a:lnTo>
                  <a:lnTo>
                    <a:pt x="160" y="238"/>
                  </a:lnTo>
                  <a:lnTo>
                    <a:pt x="160" y="238"/>
                  </a:lnTo>
                  <a:lnTo>
                    <a:pt x="162" y="230"/>
                  </a:lnTo>
                  <a:lnTo>
                    <a:pt x="166" y="224"/>
                  </a:lnTo>
                  <a:lnTo>
                    <a:pt x="166" y="224"/>
                  </a:lnTo>
                  <a:lnTo>
                    <a:pt x="170" y="220"/>
                  </a:lnTo>
                  <a:lnTo>
                    <a:pt x="178" y="218"/>
                  </a:lnTo>
                  <a:lnTo>
                    <a:pt x="178"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30" name="Group 29">
            <a:extLst>
              <a:ext uri="{FF2B5EF4-FFF2-40B4-BE49-F238E27FC236}">
                <a16:creationId xmlns:a16="http://schemas.microsoft.com/office/drawing/2014/main" id="{C15BF269-27F1-4CB7-B94E-331E4F0E3754}"/>
              </a:ext>
            </a:extLst>
          </p:cNvPr>
          <p:cNvGrpSpPr/>
          <p:nvPr/>
        </p:nvGrpSpPr>
        <p:grpSpPr>
          <a:xfrm>
            <a:off x="402412" y="3824187"/>
            <a:ext cx="685800" cy="685800"/>
            <a:chOff x="2371761" y="5246713"/>
            <a:chExt cx="612000" cy="612000"/>
          </a:xfrm>
        </p:grpSpPr>
        <p:sp>
          <p:nvSpPr>
            <p:cNvPr id="34" name="Oval 33">
              <a:extLst>
                <a:ext uri="{FF2B5EF4-FFF2-40B4-BE49-F238E27FC236}">
                  <a16:creationId xmlns:a16="http://schemas.microsoft.com/office/drawing/2014/main" id="{A6803FDD-F3AF-42E1-926E-4AFE5E19B157}"/>
                </a:ext>
              </a:extLst>
            </p:cNvPr>
            <p:cNvSpPr/>
            <p:nvPr/>
          </p:nvSpPr>
          <p:spPr bwMode="ltGray">
            <a:xfrm>
              <a:off x="2371761" y="5246713"/>
              <a:ext cx="612000" cy="612000"/>
            </a:xfrm>
            <a:prstGeom prst="ellipse">
              <a:avLst/>
            </a:prstGeom>
            <a:solidFill>
              <a:srgbClr val="083282"/>
            </a:solidFill>
            <a:ln w="3175" cap="flat" cmpd="sng" algn="ctr">
              <a:solidFill>
                <a:srgbClr val="083282"/>
              </a:solidFill>
              <a:prstDash val="solid"/>
            </a:ln>
            <a:effectLst/>
          </p:spPr>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err="1">
                <a:ln>
                  <a:noFill/>
                </a:ln>
                <a:solidFill>
                  <a:srgbClr val="FFFFFF"/>
                </a:solidFill>
                <a:effectLst/>
                <a:uLnTx/>
                <a:uFillTx/>
                <a:latin typeface="Georgia" pitchFamily="18" charset="0"/>
                <a:ea typeface="+mn-ea"/>
                <a:cs typeface="+mn-cs"/>
              </a:endParaRPr>
            </a:p>
          </p:txBody>
        </p:sp>
        <p:sp>
          <p:nvSpPr>
            <p:cNvPr id="35" name="Freeform 4838">
              <a:extLst>
                <a:ext uri="{FF2B5EF4-FFF2-40B4-BE49-F238E27FC236}">
                  <a16:creationId xmlns:a16="http://schemas.microsoft.com/office/drawing/2014/main" id="{1879BA6A-99A0-48DC-B959-69E7707545F6}"/>
                </a:ext>
              </a:extLst>
            </p:cNvPr>
            <p:cNvSpPr>
              <a:spLocks noEditPoints="1"/>
            </p:cNvSpPr>
            <p:nvPr/>
          </p:nvSpPr>
          <p:spPr bwMode="auto">
            <a:xfrm>
              <a:off x="2466649" y="5314682"/>
              <a:ext cx="422222" cy="419738"/>
            </a:xfrm>
            <a:custGeom>
              <a:avLst/>
              <a:gdLst>
                <a:gd name="T0" fmla="*/ 24 w 340"/>
                <a:gd name="T1" fmla="*/ 266 h 338"/>
                <a:gd name="T2" fmla="*/ 18 w 340"/>
                <a:gd name="T3" fmla="*/ 270 h 338"/>
                <a:gd name="T4" fmla="*/ 14 w 340"/>
                <a:gd name="T5" fmla="*/ 276 h 338"/>
                <a:gd name="T6" fmla="*/ 16 w 340"/>
                <a:gd name="T7" fmla="*/ 280 h 338"/>
                <a:gd name="T8" fmla="*/ 20 w 340"/>
                <a:gd name="T9" fmla="*/ 286 h 338"/>
                <a:gd name="T10" fmla="*/ 316 w 340"/>
                <a:gd name="T11" fmla="*/ 286 h 338"/>
                <a:gd name="T12" fmla="*/ 320 w 340"/>
                <a:gd name="T13" fmla="*/ 286 h 338"/>
                <a:gd name="T14" fmla="*/ 324 w 340"/>
                <a:gd name="T15" fmla="*/ 280 h 338"/>
                <a:gd name="T16" fmla="*/ 326 w 340"/>
                <a:gd name="T17" fmla="*/ 276 h 338"/>
                <a:gd name="T18" fmla="*/ 322 w 340"/>
                <a:gd name="T19" fmla="*/ 270 h 338"/>
                <a:gd name="T20" fmla="*/ 316 w 340"/>
                <a:gd name="T21" fmla="*/ 266 h 338"/>
                <a:gd name="T22" fmla="*/ 298 w 340"/>
                <a:gd name="T23" fmla="*/ 192 h 338"/>
                <a:gd name="T24" fmla="*/ 316 w 340"/>
                <a:gd name="T25" fmla="*/ 192 h 338"/>
                <a:gd name="T26" fmla="*/ 322 w 340"/>
                <a:gd name="T27" fmla="*/ 190 h 338"/>
                <a:gd name="T28" fmla="*/ 326 w 340"/>
                <a:gd name="T29" fmla="*/ 182 h 338"/>
                <a:gd name="T30" fmla="*/ 324 w 340"/>
                <a:gd name="T31" fmla="*/ 178 h 338"/>
                <a:gd name="T32" fmla="*/ 320 w 340"/>
                <a:gd name="T33" fmla="*/ 172 h 338"/>
                <a:gd name="T34" fmla="*/ 24 w 340"/>
                <a:gd name="T35" fmla="*/ 172 h 338"/>
                <a:gd name="T36" fmla="*/ 20 w 340"/>
                <a:gd name="T37" fmla="*/ 172 h 338"/>
                <a:gd name="T38" fmla="*/ 16 w 340"/>
                <a:gd name="T39" fmla="*/ 178 h 338"/>
                <a:gd name="T40" fmla="*/ 14 w 340"/>
                <a:gd name="T41" fmla="*/ 182 h 338"/>
                <a:gd name="T42" fmla="*/ 18 w 340"/>
                <a:gd name="T43" fmla="*/ 190 h 338"/>
                <a:gd name="T44" fmla="*/ 24 w 340"/>
                <a:gd name="T45" fmla="*/ 192 h 338"/>
                <a:gd name="T46" fmla="*/ 42 w 340"/>
                <a:gd name="T47" fmla="*/ 266 h 338"/>
                <a:gd name="T48" fmla="*/ 248 w 340"/>
                <a:gd name="T49" fmla="*/ 266 h 338"/>
                <a:gd name="T50" fmla="*/ 230 w 340"/>
                <a:gd name="T51" fmla="*/ 192 h 338"/>
                <a:gd name="T52" fmla="*/ 248 w 340"/>
                <a:gd name="T53" fmla="*/ 266 h 338"/>
                <a:gd name="T54" fmla="*/ 162 w 340"/>
                <a:gd name="T55" fmla="*/ 266 h 338"/>
                <a:gd name="T56" fmla="*/ 178 w 340"/>
                <a:gd name="T57" fmla="*/ 192 h 338"/>
                <a:gd name="T58" fmla="*/ 110 w 340"/>
                <a:gd name="T59" fmla="*/ 266 h 338"/>
                <a:gd name="T60" fmla="*/ 92 w 340"/>
                <a:gd name="T61" fmla="*/ 192 h 338"/>
                <a:gd name="T62" fmla="*/ 110 w 340"/>
                <a:gd name="T63" fmla="*/ 266 h 338"/>
                <a:gd name="T64" fmla="*/ 340 w 340"/>
                <a:gd name="T65" fmla="*/ 322 h 338"/>
                <a:gd name="T66" fmla="*/ 334 w 340"/>
                <a:gd name="T67" fmla="*/ 334 h 338"/>
                <a:gd name="T68" fmla="*/ 324 w 340"/>
                <a:gd name="T69" fmla="*/ 338 h 338"/>
                <a:gd name="T70" fmla="*/ 16 w 340"/>
                <a:gd name="T71" fmla="*/ 338 h 338"/>
                <a:gd name="T72" fmla="*/ 6 w 340"/>
                <a:gd name="T73" fmla="*/ 334 h 338"/>
                <a:gd name="T74" fmla="*/ 0 w 340"/>
                <a:gd name="T75" fmla="*/ 322 h 338"/>
                <a:gd name="T76" fmla="*/ 2 w 340"/>
                <a:gd name="T77" fmla="*/ 316 h 338"/>
                <a:gd name="T78" fmla="*/ 10 w 340"/>
                <a:gd name="T79" fmla="*/ 308 h 338"/>
                <a:gd name="T80" fmla="*/ 324 w 340"/>
                <a:gd name="T81" fmla="*/ 306 h 338"/>
                <a:gd name="T82" fmla="*/ 330 w 340"/>
                <a:gd name="T83" fmla="*/ 308 h 338"/>
                <a:gd name="T84" fmla="*/ 338 w 340"/>
                <a:gd name="T85" fmla="*/ 316 h 338"/>
                <a:gd name="T86" fmla="*/ 340 w 340"/>
                <a:gd name="T87" fmla="*/ 322 h 338"/>
                <a:gd name="T88" fmla="*/ 82 w 340"/>
                <a:gd name="T89" fmla="*/ 154 h 338"/>
                <a:gd name="T90" fmla="*/ 84 w 340"/>
                <a:gd name="T91" fmla="*/ 136 h 338"/>
                <a:gd name="T92" fmla="*/ 98 w 340"/>
                <a:gd name="T93" fmla="*/ 104 h 338"/>
                <a:gd name="T94" fmla="*/ 120 w 340"/>
                <a:gd name="T95" fmla="*/ 80 h 338"/>
                <a:gd name="T96" fmla="*/ 152 w 340"/>
                <a:gd name="T97" fmla="*/ 68 h 338"/>
                <a:gd name="T98" fmla="*/ 170 w 340"/>
                <a:gd name="T99" fmla="*/ 66 h 338"/>
                <a:gd name="T100" fmla="*/ 204 w 340"/>
                <a:gd name="T101" fmla="*/ 72 h 338"/>
                <a:gd name="T102" fmla="*/ 232 w 340"/>
                <a:gd name="T103" fmla="*/ 92 h 338"/>
                <a:gd name="T104" fmla="*/ 250 w 340"/>
                <a:gd name="T105" fmla="*/ 118 h 338"/>
                <a:gd name="T106" fmla="*/ 258 w 340"/>
                <a:gd name="T107" fmla="*/ 154 h 338"/>
                <a:gd name="T108" fmla="*/ 192 w 340"/>
                <a:gd name="T109" fmla="*/ 54 h 338"/>
                <a:gd name="T110" fmla="*/ 148 w 340"/>
                <a:gd name="T111" fmla="*/ 26 h 338"/>
                <a:gd name="T112" fmla="*/ 192 w 340"/>
                <a:gd name="T113" fmla="*/ 26 h 338"/>
                <a:gd name="T114" fmla="*/ 192 w 340"/>
                <a:gd name="T115" fmla="*/ 5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 h="338">
                  <a:moveTo>
                    <a:pt x="24" y="266"/>
                  </a:moveTo>
                  <a:lnTo>
                    <a:pt x="24" y="266"/>
                  </a:lnTo>
                  <a:lnTo>
                    <a:pt x="20" y="268"/>
                  </a:lnTo>
                  <a:lnTo>
                    <a:pt x="18" y="270"/>
                  </a:lnTo>
                  <a:lnTo>
                    <a:pt x="16" y="272"/>
                  </a:lnTo>
                  <a:lnTo>
                    <a:pt x="14" y="276"/>
                  </a:lnTo>
                  <a:lnTo>
                    <a:pt x="14" y="276"/>
                  </a:lnTo>
                  <a:lnTo>
                    <a:pt x="16" y="280"/>
                  </a:lnTo>
                  <a:lnTo>
                    <a:pt x="18" y="284"/>
                  </a:lnTo>
                  <a:lnTo>
                    <a:pt x="20" y="286"/>
                  </a:lnTo>
                  <a:lnTo>
                    <a:pt x="24" y="286"/>
                  </a:lnTo>
                  <a:lnTo>
                    <a:pt x="316" y="286"/>
                  </a:lnTo>
                  <a:lnTo>
                    <a:pt x="316" y="286"/>
                  </a:lnTo>
                  <a:lnTo>
                    <a:pt x="320" y="286"/>
                  </a:lnTo>
                  <a:lnTo>
                    <a:pt x="322" y="284"/>
                  </a:lnTo>
                  <a:lnTo>
                    <a:pt x="324" y="280"/>
                  </a:lnTo>
                  <a:lnTo>
                    <a:pt x="326" y="276"/>
                  </a:lnTo>
                  <a:lnTo>
                    <a:pt x="326" y="276"/>
                  </a:lnTo>
                  <a:lnTo>
                    <a:pt x="324" y="272"/>
                  </a:lnTo>
                  <a:lnTo>
                    <a:pt x="322" y="270"/>
                  </a:lnTo>
                  <a:lnTo>
                    <a:pt x="320" y="268"/>
                  </a:lnTo>
                  <a:lnTo>
                    <a:pt x="316" y="266"/>
                  </a:lnTo>
                  <a:lnTo>
                    <a:pt x="298" y="266"/>
                  </a:lnTo>
                  <a:lnTo>
                    <a:pt x="298" y="192"/>
                  </a:lnTo>
                  <a:lnTo>
                    <a:pt x="316" y="192"/>
                  </a:lnTo>
                  <a:lnTo>
                    <a:pt x="316" y="192"/>
                  </a:lnTo>
                  <a:lnTo>
                    <a:pt x="320" y="192"/>
                  </a:lnTo>
                  <a:lnTo>
                    <a:pt x="322" y="190"/>
                  </a:lnTo>
                  <a:lnTo>
                    <a:pt x="324" y="186"/>
                  </a:lnTo>
                  <a:lnTo>
                    <a:pt x="326" y="182"/>
                  </a:lnTo>
                  <a:lnTo>
                    <a:pt x="326" y="182"/>
                  </a:lnTo>
                  <a:lnTo>
                    <a:pt x="324" y="178"/>
                  </a:lnTo>
                  <a:lnTo>
                    <a:pt x="322" y="176"/>
                  </a:lnTo>
                  <a:lnTo>
                    <a:pt x="320" y="172"/>
                  </a:lnTo>
                  <a:lnTo>
                    <a:pt x="316" y="172"/>
                  </a:lnTo>
                  <a:lnTo>
                    <a:pt x="24" y="172"/>
                  </a:lnTo>
                  <a:lnTo>
                    <a:pt x="24" y="172"/>
                  </a:lnTo>
                  <a:lnTo>
                    <a:pt x="20" y="172"/>
                  </a:lnTo>
                  <a:lnTo>
                    <a:pt x="18" y="176"/>
                  </a:lnTo>
                  <a:lnTo>
                    <a:pt x="16" y="178"/>
                  </a:lnTo>
                  <a:lnTo>
                    <a:pt x="14" y="182"/>
                  </a:lnTo>
                  <a:lnTo>
                    <a:pt x="14" y="182"/>
                  </a:lnTo>
                  <a:lnTo>
                    <a:pt x="16" y="186"/>
                  </a:lnTo>
                  <a:lnTo>
                    <a:pt x="18" y="190"/>
                  </a:lnTo>
                  <a:lnTo>
                    <a:pt x="20" y="192"/>
                  </a:lnTo>
                  <a:lnTo>
                    <a:pt x="24" y="192"/>
                  </a:lnTo>
                  <a:lnTo>
                    <a:pt x="42" y="192"/>
                  </a:lnTo>
                  <a:lnTo>
                    <a:pt x="42" y="266"/>
                  </a:lnTo>
                  <a:lnTo>
                    <a:pt x="24" y="266"/>
                  </a:lnTo>
                  <a:close/>
                  <a:moveTo>
                    <a:pt x="248" y="266"/>
                  </a:moveTo>
                  <a:lnTo>
                    <a:pt x="230" y="266"/>
                  </a:lnTo>
                  <a:lnTo>
                    <a:pt x="230" y="192"/>
                  </a:lnTo>
                  <a:lnTo>
                    <a:pt x="248" y="192"/>
                  </a:lnTo>
                  <a:lnTo>
                    <a:pt x="248" y="266"/>
                  </a:lnTo>
                  <a:close/>
                  <a:moveTo>
                    <a:pt x="178" y="266"/>
                  </a:moveTo>
                  <a:lnTo>
                    <a:pt x="162" y="266"/>
                  </a:lnTo>
                  <a:lnTo>
                    <a:pt x="162" y="192"/>
                  </a:lnTo>
                  <a:lnTo>
                    <a:pt x="178" y="192"/>
                  </a:lnTo>
                  <a:lnTo>
                    <a:pt x="178" y="266"/>
                  </a:lnTo>
                  <a:close/>
                  <a:moveTo>
                    <a:pt x="110" y="266"/>
                  </a:moveTo>
                  <a:lnTo>
                    <a:pt x="92" y="266"/>
                  </a:lnTo>
                  <a:lnTo>
                    <a:pt x="92" y="192"/>
                  </a:lnTo>
                  <a:lnTo>
                    <a:pt x="110" y="192"/>
                  </a:lnTo>
                  <a:lnTo>
                    <a:pt x="110" y="266"/>
                  </a:lnTo>
                  <a:close/>
                  <a:moveTo>
                    <a:pt x="340" y="322"/>
                  </a:moveTo>
                  <a:lnTo>
                    <a:pt x="340" y="322"/>
                  </a:lnTo>
                  <a:lnTo>
                    <a:pt x="338" y="328"/>
                  </a:lnTo>
                  <a:lnTo>
                    <a:pt x="334" y="334"/>
                  </a:lnTo>
                  <a:lnTo>
                    <a:pt x="330" y="336"/>
                  </a:lnTo>
                  <a:lnTo>
                    <a:pt x="324" y="338"/>
                  </a:lnTo>
                  <a:lnTo>
                    <a:pt x="16" y="338"/>
                  </a:lnTo>
                  <a:lnTo>
                    <a:pt x="16" y="338"/>
                  </a:lnTo>
                  <a:lnTo>
                    <a:pt x="10" y="336"/>
                  </a:lnTo>
                  <a:lnTo>
                    <a:pt x="6" y="334"/>
                  </a:lnTo>
                  <a:lnTo>
                    <a:pt x="2" y="328"/>
                  </a:lnTo>
                  <a:lnTo>
                    <a:pt x="0" y="322"/>
                  </a:lnTo>
                  <a:lnTo>
                    <a:pt x="0" y="322"/>
                  </a:lnTo>
                  <a:lnTo>
                    <a:pt x="2" y="316"/>
                  </a:lnTo>
                  <a:lnTo>
                    <a:pt x="6" y="310"/>
                  </a:lnTo>
                  <a:lnTo>
                    <a:pt x="10" y="308"/>
                  </a:lnTo>
                  <a:lnTo>
                    <a:pt x="16" y="306"/>
                  </a:lnTo>
                  <a:lnTo>
                    <a:pt x="324" y="306"/>
                  </a:lnTo>
                  <a:lnTo>
                    <a:pt x="324" y="306"/>
                  </a:lnTo>
                  <a:lnTo>
                    <a:pt x="330" y="308"/>
                  </a:lnTo>
                  <a:lnTo>
                    <a:pt x="334" y="310"/>
                  </a:lnTo>
                  <a:lnTo>
                    <a:pt x="338" y="316"/>
                  </a:lnTo>
                  <a:lnTo>
                    <a:pt x="340" y="322"/>
                  </a:lnTo>
                  <a:lnTo>
                    <a:pt x="340" y="322"/>
                  </a:lnTo>
                  <a:close/>
                  <a:moveTo>
                    <a:pt x="258" y="154"/>
                  </a:moveTo>
                  <a:lnTo>
                    <a:pt x="82" y="154"/>
                  </a:lnTo>
                  <a:lnTo>
                    <a:pt x="82" y="154"/>
                  </a:lnTo>
                  <a:lnTo>
                    <a:pt x="84" y="136"/>
                  </a:lnTo>
                  <a:lnTo>
                    <a:pt x="90" y="118"/>
                  </a:lnTo>
                  <a:lnTo>
                    <a:pt x="98" y="104"/>
                  </a:lnTo>
                  <a:lnTo>
                    <a:pt x="108" y="92"/>
                  </a:lnTo>
                  <a:lnTo>
                    <a:pt x="120" y="80"/>
                  </a:lnTo>
                  <a:lnTo>
                    <a:pt x="136" y="72"/>
                  </a:lnTo>
                  <a:lnTo>
                    <a:pt x="152" y="68"/>
                  </a:lnTo>
                  <a:lnTo>
                    <a:pt x="170" y="66"/>
                  </a:lnTo>
                  <a:lnTo>
                    <a:pt x="170" y="66"/>
                  </a:lnTo>
                  <a:lnTo>
                    <a:pt x="188" y="68"/>
                  </a:lnTo>
                  <a:lnTo>
                    <a:pt x="204" y="72"/>
                  </a:lnTo>
                  <a:lnTo>
                    <a:pt x="220" y="80"/>
                  </a:lnTo>
                  <a:lnTo>
                    <a:pt x="232" y="92"/>
                  </a:lnTo>
                  <a:lnTo>
                    <a:pt x="242" y="104"/>
                  </a:lnTo>
                  <a:lnTo>
                    <a:pt x="250" y="118"/>
                  </a:lnTo>
                  <a:lnTo>
                    <a:pt x="256" y="136"/>
                  </a:lnTo>
                  <a:lnTo>
                    <a:pt x="258" y="154"/>
                  </a:lnTo>
                  <a:lnTo>
                    <a:pt x="258" y="154"/>
                  </a:lnTo>
                  <a:close/>
                  <a:moveTo>
                    <a:pt x="192" y="54"/>
                  </a:moveTo>
                  <a:lnTo>
                    <a:pt x="148" y="54"/>
                  </a:lnTo>
                  <a:lnTo>
                    <a:pt x="148" y="26"/>
                  </a:lnTo>
                  <a:lnTo>
                    <a:pt x="170" y="0"/>
                  </a:lnTo>
                  <a:lnTo>
                    <a:pt x="192" y="26"/>
                  </a:lnTo>
                  <a:lnTo>
                    <a:pt x="192" y="26"/>
                  </a:lnTo>
                  <a:lnTo>
                    <a:pt x="192" y="5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a:ea typeface="+mn-ea"/>
                <a:cs typeface="+mn-cs"/>
              </a:endParaRPr>
            </a:p>
          </p:txBody>
        </p:sp>
      </p:grpSp>
      <p:sp>
        <p:nvSpPr>
          <p:cNvPr id="36" name="Oval 35">
            <a:extLst>
              <a:ext uri="{FF2B5EF4-FFF2-40B4-BE49-F238E27FC236}">
                <a16:creationId xmlns:a16="http://schemas.microsoft.com/office/drawing/2014/main" id="{6BD9777C-DB3E-4EFD-A244-9EB65EA3B3C9}"/>
              </a:ext>
            </a:extLst>
          </p:cNvPr>
          <p:cNvSpPr/>
          <p:nvPr/>
        </p:nvSpPr>
        <p:spPr bwMode="ltGray">
          <a:xfrm>
            <a:off x="409097" y="1260572"/>
            <a:ext cx="685800" cy="685800"/>
          </a:xfrm>
          <a:prstGeom prst="ellipse">
            <a:avLst/>
          </a:prstGeom>
          <a:solidFill>
            <a:srgbClr val="083282"/>
          </a:solidFill>
          <a:ln w="3175" cap="flat" cmpd="sng" algn="ctr">
            <a:solidFill>
              <a:srgbClr val="083282"/>
            </a:solidFill>
            <a:prstDash val="solid"/>
          </a:ln>
          <a:effectLst/>
        </p:spPr>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Georgia" pitchFamily="18" charset="0"/>
              <a:ea typeface="+mn-ea"/>
              <a:cs typeface="+mn-cs"/>
            </a:endParaRPr>
          </a:p>
        </p:txBody>
      </p:sp>
      <p:pic>
        <p:nvPicPr>
          <p:cNvPr id="37" name="Graphic 36" descr="Target with solid fill">
            <a:extLst>
              <a:ext uri="{FF2B5EF4-FFF2-40B4-BE49-F238E27FC236}">
                <a16:creationId xmlns:a16="http://schemas.microsoft.com/office/drawing/2014/main" id="{4CF1687E-431F-473B-B089-F7173A7BC8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0282" y="1288442"/>
            <a:ext cx="630060" cy="630060"/>
          </a:xfrm>
          <a:prstGeom prst="rect">
            <a:avLst/>
          </a:prstGeom>
        </p:spPr>
      </p:pic>
      <p:sp>
        <p:nvSpPr>
          <p:cNvPr id="38" name="Oval 37">
            <a:extLst>
              <a:ext uri="{FF2B5EF4-FFF2-40B4-BE49-F238E27FC236}">
                <a16:creationId xmlns:a16="http://schemas.microsoft.com/office/drawing/2014/main" id="{07670B85-032D-4235-A2D7-86FBC4DB39E4}"/>
              </a:ext>
            </a:extLst>
          </p:cNvPr>
          <p:cNvSpPr/>
          <p:nvPr/>
        </p:nvSpPr>
        <p:spPr bwMode="ltGray">
          <a:xfrm>
            <a:off x="404669" y="2929182"/>
            <a:ext cx="685800" cy="685800"/>
          </a:xfrm>
          <a:prstGeom prst="ellipse">
            <a:avLst/>
          </a:prstGeom>
          <a:solidFill>
            <a:srgbClr val="083282"/>
          </a:solidFill>
          <a:ln w="3175" cap="flat" cmpd="sng" algn="ctr">
            <a:solidFill>
              <a:srgbClr val="083282"/>
            </a:solidFill>
            <a:prstDash val="solid"/>
          </a:ln>
          <a:effectLst/>
        </p:spPr>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Georgia" pitchFamily="18" charset="0"/>
              <a:ea typeface="+mn-ea"/>
              <a:cs typeface="+mn-cs"/>
            </a:endParaRPr>
          </a:p>
        </p:txBody>
      </p:sp>
      <p:pic>
        <p:nvPicPr>
          <p:cNvPr id="39" name="Graphic 38" descr="User with solid fill">
            <a:extLst>
              <a:ext uri="{FF2B5EF4-FFF2-40B4-BE49-F238E27FC236}">
                <a16:creationId xmlns:a16="http://schemas.microsoft.com/office/drawing/2014/main" id="{A40962EF-AD01-4D7B-BE31-A105C2FB76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8041" y="3002242"/>
            <a:ext cx="501732" cy="501732"/>
          </a:xfrm>
          <a:prstGeom prst="rect">
            <a:avLst/>
          </a:prstGeom>
        </p:spPr>
      </p:pic>
      <p:sp>
        <p:nvSpPr>
          <p:cNvPr id="40" name="Oval 39">
            <a:extLst>
              <a:ext uri="{FF2B5EF4-FFF2-40B4-BE49-F238E27FC236}">
                <a16:creationId xmlns:a16="http://schemas.microsoft.com/office/drawing/2014/main" id="{AD4AACB8-64A5-477B-A0B5-96445F7FD082}"/>
              </a:ext>
            </a:extLst>
          </p:cNvPr>
          <p:cNvSpPr/>
          <p:nvPr/>
        </p:nvSpPr>
        <p:spPr bwMode="ltGray">
          <a:xfrm>
            <a:off x="400441" y="4638727"/>
            <a:ext cx="685800" cy="685800"/>
          </a:xfrm>
          <a:prstGeom prst="ellipse">
            <a:avLst/>
          </a:prstGeom>
          <a:solidFill>
            <a:srgbClr val="083282"/>
          </a:solidFill>
          <a:ln w="3175" cap="flat" cmpd="sng" algn="ctr">
            <a:solidFill>
              <a:srgbClr val="083282"/>
            </a:solidFill>
            <a:prstDash val="solid"/>
          </a:ln>
          <a:effectLst/>
        </p:spPr>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err="1">
              <a:ln>
                <a:noFill/>
              </a:ln>
              <a:solidFill>
                <a:srgbClr val="FFFFFF"/>
              </a:solidFill>
              <a:effectLst/>
              <a:uLnTx/>
              <a:uFillTx/>
              <a:latin typeface="Georgia" pitchFamily="18" charset="0"/>
              <a:ea typeface="+mn-ea"/>
              <a:cs typeface="+mn-cs"/>
            </a:endParaRPr>
          </a:p>
        </p:txBody>
      </p:sp>
      <p:sp>
        <p:nvSpPr>
          <p:cNvPr id="41" name="Oval 40">
            <a:extLst>
              <a:ext uri="{FF2B5EF4-FFF2-40B4-BE49-F238E27FC236}">
                <a16:creationId xmlns:a16="http://schemas.microsoft.com/office/drawing/2014/main" id="{D0191707-BA4E-46A4-88DE-E2DA83ECF801}"/>
              </a:ext>
            </a:extLst>
          </p:cNvPr>
          <p:cNvSpPr/>
          <p:nvPr/>
        </p:nvSpPr>
        <p:spPr bwMode="ltGray">
          <a:xfrm>
            <a:off x="400441" y="5493159"/>
            <a:ext cx="685800" cy="685800"/>
          </a:xfrm>
          <a:prstGeom prst="ellipse">
            <a:avLst/>
          </a:prstGeom>
          <a:solidFill>
            <a:srgbClr val="083282"/>
          </a:solidFill>
          <a:ln w="3175" cap="flat" cmpd="sng" algn="ctr">
            <a:solidFill>
              <a:srgbClr val="083282"/>
            </a:solidFill>
            <a:prstDash val="solid"/>
          </a:ln>
          <a:effectLst/>
        </p:spPr>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err="1">
              <a:ln>
                <a:noFill/>
              </a:ln>
              <a:solidFill>
                <a:srgbClr val="FFFFFF"/>
              </a:solidFill>
              <a:effectLst/>
              <a:uLnTx/>
              <a:uFillTx/>
              <a:latin typeface="Georgia" pitchFamily="18" charset="0"/>
              <a:ea typeface="+mn-ea"/>
              <a:cs typeface="+mn-cs"/>
            </a:endParaRPr>
          </a:p>
        </p:txBody>
      </p:sp>
      <p:pic>
        <p:nvPicPr>
          <p:cNvPr id="42" name="Graphic 41" descr="Shield Tick with solid fill">
            <a:extLst>
              <a:ext uri="{FF2B5EF4-FFF2-40B4-BE49-F238E27FC236}">
                <a16:creationId xmlns:a16="http://schemas.microsoft.com/office/drawing/2014/main" id="{2695BABB-2861-46A5-B8DA-E8295A35BF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5866" y="4697715"/>
            <a:ext cx="578888" cy="578888"/>
          </a:xfrm>
          <a:prstGeom prst="rect">
            <a:avLst/>
          </a:prstGeom>
        </p:spPr>
      </p:pic>
      <p:pic>
        <p:nvPicPr>
          <p:cNvPr id="43" name="Graphic 42" descr="Open hand with plant with solid fill">
            <a:extLst>
              <a:ext uri="{FF2B5EF4-FFF2-40B4-BE49-F238E27FC236}">
                <a16:creationId xmlns:a16="http://schemas.microsoft.com/office/drawing/2014/main" id="{557CA6B1-C37E-4068-9BA6-CB3558CDB6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3897" y="5547599"/>
            <a:ext cx="576919" cy="576919"/>
          </a:xfrm>
          <a:prstGeom prst="rect">
            <a:avLst/>
          </a:prstGeom>
        </p:spPr>
      </p:pic>
      <p:sp>
        <p:nvSpPr>
          <p:cNvPr id="44" name="Slide Number Placeholder 3">
            <a:extLst>
              <a:ext uri="{FF2B5EF4-FFF2-40B4-BE49-F238E27FC236}">
                <a16:creationId xmlns:a16="http://schemas.microsoft.com/office/drawing/2014/main" id="{3B251918-5937-4507-A262-561B2BED35E2}"/>
              </a:ext>
            </a:extLst>
          </p:cNvPr>
          <p:cNvSpPr>
            <a:spLocks noGrp="1"/>
          </p:cNvSpPr>
          <p:nvPr>
            <p:ph type="sldNum" sz="quarter" idx="12"/>
          </p:nvPr>
        </p:nvSpPr>
        <p:spPr>
          <a:xfrm>
            <a:off x="8901266" y="6544290"/>
            <a:ext cx="32385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25C7D-DA1D-470A-9386-174DD2BAFF50}" type="slidenum">
              <a:rPr kumimoji="0" lang="en-US" sz="12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5" name="TextBox 43">
            <a:extLst>
              <a:ext uri="{FF2B5EF4-FFF2-40B4-BE49-F238E27FC236}">
                <a16:creationId xmlns:a16="http://schemas.microsoft.com/office/drawing/2014/main" id="{F7BE1572-81F6-419D-B8B9-03D0114D7358}"/>
              </a:ext>
            </a:extLst>
          </p:cNvPr>
          <p:cNvSpPr txBox="1"/>
          <p:nvPr/>
        </p:nvSpPr>
        <p:spPr>
          <a:xfrm>
            <a:off x="6829425" y="6282680"/>
            <a:ext cx="543877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[1] paraphrased from CTTV Strategic Framework, pp. 22; [2] Ibid., pp 23, footnote 20.</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4360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B2D5-690B-4287-9021-13269C121CCE}"/>
              </a:ext>
            </a:extLst>
          </p:cNvPr>
          <p:cNvSpPr>
            <a:spLocks noGrp="1"/>
          </p:cNvSpPr>
          <p:nvPr>
            <p:ph type="title"/>
          </p:nvPr>
        </p:nvSpPr>
        <p:spPr>
          <a:xfrm>
            <a:off x="1212117" y="2663989"/>
            <a:ext cx="9767766" cy="530942"/>
          </a:xfrm>
        </p:spPr>
        <p:txBody>
          <a:bodyPr/>
          <a:lstStyle/>
          <a:p>
            <a:pPr algn="ctr"/>
            <a:r>
              <a:rPr lang="en-US"/>
              <a:t>Current CP3 Activities</a:t>
            </a:r>
          </a:p>
        </p:txBody>
      </p:sp>
    </p:spTree>
    <p:extLst>
      <p:ext uri="{BB962C8B-B14F-4D97-AF65-F5344CB8AC3E}">
        <p14:creationId xmlns:p14="http://schemas.microsoft.com/office/powerpoint/2010/main" val="1160415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B6AC39F1-FA78-4527-8BF0-B33EE3D87E47}"/>
              </a:ext>
            </a:extLst>
          </p:cNvPr>
          <p:cNvSpPr/>
          <p:nvPr/>
        </p:nvSpPr>
        <p:spPr>
          <a:xfrm>
            <a:off x="7712428" y="5245617"/>
            <a:ext cx="1049832" cy="12596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0AAC5FA7-6A58-44E8-AD18-DFEAB4E91EF1}"/>
              </a:ext>
            </a:extLst>
          </p:cNvPr>
          <p:cNvSpPr>
            <a:spLocks noGrp="1"/>
          </p:cNvSpPr>
          <p:nvPr>
            <p:ph type="title"/>
          </p:nvPr>
        </p:nvSpPr>
        <p:spPr/>
        <p:txBody>
          <a:bodyPr/>
          <a:lstStyle/>
          <a:p>
            <a:r>
              <a:rPr lang="en-US"/>
              <a:t>Training</a:t>
            </a:r>
            <a:endParaRPr lang="en-US" strike="sngStrike"/>
          </a:p>
        </p:txBody>
      </p:sp>
      <p:sp>
        <p:nvSpPr>
          <p:cNvPr id="9" name="Content Placeholder 6">
            <a:extLst>
              <a:ext uri="{FF2B5EF4-FFF2-40B4-BE49-F238E27FC236}">
                <a16:creationId xmlns:a16="http://schemas.microsoft.com/office/drawing/2014/main" id="{8BAEB702-BEB5-49E9-994E-058D9D0FFDD1}"/>
              </a:ext>
            </a:extLst>
          </p:cNvPr>
          <p:cNvSpPr>
            <a:spLocks noGrp="1"/>
          </p:cNvSpPr>
          <p:nvPr>
            <p:ph sz="half" idx="1"/>
          </p:nvPr>
        </p:nvSpPr>
        <p:spPr>
          <a:xfrm>
            <a:off x="1260530" y="1237658"/>
            <a:ext cx="9670940" cy="890366"/>
          </a:xfrm>
        </p:spPr>
        <p:txBody>
          <a:bodyPr anchor="t">
            <a:noAutofit/>
          </a:bodyPr>
          <a:lstStyle/>
          <a:p>
            <a:pPr marL="0" indent="0" algn="ctr">
              <a:buNone/>
            </a:pPr>
            <a:r>
              <a:rPr lang="en-US" sz="2000" dirty="0">
                <a:latin typeface="Franklin Gothic Book"/>
              </a:rPr>
              <a:t>CP3 provides training to help stakeholders understand</a:t>
            </a:r>
            <a:r>
              <a:rPr lang="en-US" sz="2000" dirty="0">
                <a:solidFill>
                  <a:srgbClr val="0070C0"/>
                </a:solidFill>
                <a:latin typeface="Franklin Gothic Book"/>
              </a:rPr>
              <a:t> </a:t>
            </a:r>
            <a:r>
              <a:rPr lang="en-US" sz="2000" dirty="0">
                <a:latin typeface="Franklin Gothic Book"/>
              </a:rPr>
              <a:t>the</a:t>
            </a:r>
            <a:r>
              <a:rPr lang="en-US" sz="2000" dirty="0">
                <a:solidFill>
                  <a:srgbClr val="0070C0"/>
                </a:solidFill>
                <a:latin typeface="Franklin Gothic Book"/>
              </a:rPr>
              <a:t> </a:t>
            </a:r>
            <a:r>
              <a:rPr lang="en-US" sz="2000" b="1" dirty="0">
                <a:latin typeface="Franklin Gothic Book"/>
              </a:rPr>
              <a:t>basics of targeted violence and terrorism prevention</a:t>
            </a:r>
            <a:r>
              <a:rPr lang="en-US" sz="2000" dirty="0">
                <a:latin typeface="Franklin Gothic Book"/>
              </a:rPr>
              <a:t>, including the behavioral threat assessment and management approach.</a:t>
            </a:r>
            <a:endParaRPr lang="en-US" sz="2000" dirty="0"/>
          </a:p>
          <a:p>
            <a:pPr marL="457200" lvl="1" indent="0">
              <a:buNone/>
            </a:pPr>
            <a:endParaRPr lang="en-US" sz="2000" b="0" i="0" u="none" strike="noStrike" dirty="0">
              <a:effectLst/>
              <a:cs typeface="Arial" panose="020B0604020202020204" pitchFamily="34" charset="0"/>
            </a:endParaRPr>
          </a:p>
          <a:p>
            <a:pPr marL="456565" lvl="1" indent="0">
              <a:buNone/>
            </a:pPr>
            <a:endParaRPr lang="en-US" sz="2000" dirty="0">
              <a:cs typeface="Arial" panose="020B0604020202020204" pitchFamily="34" charset="0"/>
            </a:endParaRPr>
          </a:p>
          <a:p>
            <a:pPr marL="0" indent="0">
              <a:buNone/>
            </a:pPr>
            <a:endParaRPr lang="en-US" sz="2000" dirty="0">
              <a:cs typeface="Arial" panose="020B0604020202020204" pitchFamily="34" charset="0"/>
            </a:endParaRPr>
          </a:p>
        </p:txBody>
      </p:sp>
      <p:pic>
        <p:nvPicPr>
          <p:cNvPr id="8" name="Picture 7" descr="Graphical user interface&#10;&#10;Description automatically generated">
            <a:extLst>
              <a:ext uri="{FF2B5EF4-FFF2-40B4-BE49-F238E27FC236}">
                <a16:creationId xmlns:a16="http://schemas.microsoft.com/office/drawing/2014/main" id="{ADBB0AEA-B05D-476B-ABD9-6137329CA4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2175" y="2319082"/>
            <a:ext cx="4184435" cy="2356497"/>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FC29DD4E-FC85-4620-A4DB-EBC2E70149D5}"/>
              </a:ext>
            </a:extLst>
          </p:cNvPr>
          <p:cNvSpPr txBox="1"/>
          <p:nvPr/>
        </p:nvSpPr>
        <p:spPr>
          <a:xfrm>
            <a:off x="266574" y="5068483"/>
            <a:ext cx="5252154" cy="1046440"/>
          </a:xfrm>
          <a:prstGeom prst="rect">
            <a:avLst/>
          </a:prstGeom>
          <a:solidFill>
            <a:schemeClr val="bg1"/>
          </a:solidFill>
          <a:ln w="28575">
            <a:noFill/>
            <a:prstDash val="sysDo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Learn More:</a:t>
            </a:r>
            <a:endPar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461645" marR="0" lvl="0" indent="-2266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Request a CAB by emailing: </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cabbriefingrequests@hq.dhs.gov</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60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461645" marR="0" lvl="0" indent="-2266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grpSp>
        <p:nvGrpSpPr>
          <p:cNvPr id="32" name="Group 31">
            <a:extLst>
              <a:ext uri="{FF2B5EF4-FFF2-40B4-BE49-F238E27FC236}">
                <a16:creationId xmlns:a16="http://schemas.microsoft.com/office/drawing/2014/main" id="{FB9F5CE7-09F3-4C6D-A17D-6BC9EA2E541A}"/>
              </a:ext>
            </a:extLst>
          </p:cNvPr>
          <p:cNvGrpSpPr/>
          <p:nvPr/>
        </p:nvGrpSpPr>
        <p:grpSpPr>
          <a:xfrm>
            <a:off x="7649012" y="5322938"/>
            <a:ext cx="3753637" cy="1152913"/>
            <a:chOff x="7649012" y="5322938"/>
            <a:chExt cx="3753637" cy="1152913"/>
          </a:xfrm>
        </p:grpSpPr>
        <p:sp>
          <p:nvSpPr>
            <p:cNvPr id="33" name="Google Shape;1446;p150">
              <a:extLst>
                <a:ext uri="{FF2B5EF4-FFF2-40B4-BE49-F238E27FC236}">
                  <a16:creationId xmlns:a16="http://schemas.microsoft.com/office/drawing/2014/main" id="{3C3CD40B-DE54-42C6-8C18-18ADCFE880CA}"/>
                </a:ext>
              </a:extLst>
            </p:cNvPr>
            <p:cNvSpPr/>
            <p:nvPr/>
          </p:nvSpPr>
          <p:spPr>
            <a:xfrm>
              <a:off x="7834602" y="5322938"/>
              <a:ext cx="739393" cy="791985"/>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sp>
          <p:nvSpPr>
            <p:cNvPr id="34" name="Google Shape;1446;p150">
              <a:extLst>
                <a:ext uri="{FF2B5EF4-FFF2-40B4-BE49-F238E27FC236}">
                  <a16:creationId xmlns:a16="http://schemas.microsoft.com/office/drawing/2014/main" id="{DD9CD048-9068-4A02-BB94-E7203C229CE2}"/>
                </a:ext>
              </a:extLst>
            </p:cNvPr>
            <p:cNvSpPr/>
            <p:nvPr/>
          </p:nvSpPr>
          <p:spPr>
            <a:xfrm>
              <a:off x="9019464" y="5322938"/>
              <a:ext cx="739393" cy="791985"/>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sp>
          <p:nvSpPr>
            <p:cNvPr id="35" name="Google Shape;1446;p150">
              <a:extLst>
                <a:ext uri="{FF2B5EF4-FFF2-40B4-BE49-F238E27FC236}">
                  <a16:creationId xmlns:a16="http://schemas.microsoft.com/office/drawing/2014/main" id="{D811DF41-8C3B-4149-8739-3AB02D758E29}"/>
                </a:ext>
              </a:extLst>
            </p:cNvPr>
            <p:cNvSpPr/>
            <p:nvPr/>
          </p:nvSpPr>
          <p:spPr>
            <a:xfrm>
              <a:off x="10198479" y="5322938"/>
              <a:ext cx="739393" cy="791985"/>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grpSp>
          <p:nvGrpSpPr>
            <p:cNvPr id="36" name="Group 35">
              <a:extLst>
                <a:ext uri="{FF2B5EF4-FFF2-40B4-BE49-F238E27FC236}">
                  <a16:creationId xmlns:a16="http://schemas.microsoft.com/office/drawing/2014/main" id="{6CCF050F-592E-4EB3-A866-7FF33AEC4CDD}"/>
                </a:ext>
              </a:extLst>
            </p:cNvPr>
            <p:cNvGrpSpPr/>
            <p:nvPr/>
          </p:nvGrpSpPr>
          <p:grpSpPr>
            <a:xfrm>
              <a:off x="7649012" y="5423588"/>
              <a:ext cx="3753637" cy="1052263"/>
              <a:chOff x="8785354" y="5401759"/>
              <a:chExt cx="3753637" cy="1052263"/>
            </a:xfrm>
          </p:grpSpPr>
          <p:sp>
            <p:nvSpPr>
              <p:cNvPr id="37" name="Google Shape;1447;p150">
                <a:extLst>
                  <a:ext uri="{FF2B5EF4-FFF2-40B4-BE49-F238E27FC236}">
                    <a16:creationId xmlns:a16="http://schemas.microsoft.com/office/drawing/2014/main" id="{0CC26BEA-F4F9-49F9-AA00-4B0A5071E87F}"/>
                  </a:ext>
                </a:extLst>
              </p:cNvPr>
              <p:cNvSpPr/>
              <p:nvPr/>
            </p:nvSpPr>
            <p:spPr>
              <a:xfrm>
                <a:off x="9104056" y="5580314"/>
                <a:ext cx="606281" cy="455601"/>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 name="Google Shape;1448;p150">
                <a:extLst>
                  <a:ext uri="{FF2B5EF4-FFF2-40B4-BE49-F238E27FC236}">
                    <a16:creationId xmlns:a16="http://schemas.microsoft.com/office/drawing/2014/main" id="{F5F05864-CF92-44C7-BF3A-E7D3B1644F22}"/>
                  </a:ext>
                </a:extLst>
              </p:cNvPr>
              <p:cNvSpPr/>
              <p:nvPr/>
            </p:nvSpPr>
            <p:spPr>
              <a:xfrm>
                <a:off x="9083745" y="5401759"/>
                <a:ext cx="509195" cy="545317"/>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39" name="Graphic 38" descr="Megaphone with solid fill">
                <a:extLst>
                  <a:ext uri="{FF2B5EF4-FFF2-40B4-BE49-F238E27FC236}">
                    <a16:creationId xmlns:a16="http://schemas.microsoft.com/office/drawing/2014/main" id="{0175CDDE-E4FB-4F3C-BE27-782C7CED9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04682" y="5444913"/>
                <a:ext cx="477563" cy="384129"/>
              </a:xfrm>
              <a:prstGeom prst="rect">
                <a:avLst/>
              </a:prstGeom>
            </p:spPr>
          </p:pic>
          <p:sp>
            <p:nvSpPr>
              <p:cNvPr id="40" name="Google Shape;1447;p150">
                <a:extLst>
                  <a:ext uri="{FF2B5EF4-FFF2-40B4-BE49-F238E27FC236}">
                    <a16:creationId xmlns:a16="http://schemas.microsoft.com/office/drawing/2014/main" id="{131B2D18-6265-4516-BA66-952C11E895CF}"/>
                  </a:ext>
                </a:extLst>
              </p:cNvPr>
              <p:cNvSpPr/>
              <p:nvPr/>
            </p:nvSpPr>
            <p:spPr>
              <a:xfrm>
                <a:off x="10283071" y="5589285"/>
                <a:ext cx="606281" cy="455601"/>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 name="Google Shape;1448;p150">
                <a:extLst>
                  <a:ext uri="{FF2B5EF4-FFF2-40B4-BE49-F238E27FC236}">
                    <a16:creationId xmlns:a16="http://schemas.microsoft.com/office/drawing/2014/main" id="{1F77E61E-3BAE-4FE2-A00F-EAADF791A4B8}"/>
                  </a:ext>
                </a:extLst>
              </p:cNvPr>
              <p:cNvSpPr/>
              <p:nvPr/>
            </p:nvSpPr>
            <p:spPr>
              <a:xfrm>
                <a:off x="10299831" y="5410730"/>
                <a:ext cx="509195" cy="545317"/>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42" name="Graphic 41" descr="Research with solid fill">
                <a:extLst>
                  <a:ext uri="{FF2B5EF4-FFF2-40B4-BE49-F238E27FC236}">
                    <a16:creationId xmlns:a16="http://schemas.microsoft.com/office/drawing/2014/main" id="{41CE98BE-154E-463F-AC69-AA834E2E43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0384318" y="5474803"/>
                <a:ext cx="356550" cy="317774"/>
              </a:xfrm>
              <a:prstGeom prst="rect">
                <a:avLst/>
              </a:prstGeom>
            </p:spPr>
          </p:pic>
          <p:sp>
            <p:nvSpPr>
              <p:cNvPr id="43" name="Google Shape;1447;p150">
                <a:extLst>
                  <a:ext uri="{FF2B5EF4-FFF2-40B4-BE49-F238E27FC236}">
                    <a16:creationId xmlns:a16="http://schemas.microsoft.com/office/drawing/2014/main" id="{CB96FEFD-A07A-431F-B47F-0BC23160C136}"/>
                  </a:ext>
                </a:extLst>
              </p:cNvPr>
              <p:cNvSpPr/>
              <p:nvPr/>
            </p:nvSpPr>
            <p:spPr>
              <a:xfrm>
                <a:off x="11476393" y="5589285"/>
                <a:ext cx="606281" cy="455601"/>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 name="Google Shape;1448;p150">
                <a:extLst>
                  <a:ext uri="{FF2B5EF4-FFF2-40B4-BE49-F238E27FC236}">
                    <a16:creationId xmlns:a16="http://schemas.microsoft.com/office/drawing/2014/main" id="{EAAC9B2C-2C5D-4634-B912-CC534574ADD0}"/>
                  </a:ext>
                </a:extLst>
              </p:cNvPr>
              <p:cNvSpPr/>
              <p:nvPr/>
            </p:nvSpPr>
            <p:spPr>
              <a:xfrm>
                <a:off x="11454132" y="5410730"/>
                <a:ext cx="509195" cy="545317"/>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45" name="Graphic 44" descr="Open hand with plant with solid fill">
                <a:extLst>
                  <a:ext uri="{FF2B5EF4-FFF2-40B4-BE49-F238E27FC236}">
                    <a16:creationId xmlns:a16="http://schemas.microsoft.com/office/drawing/2014/main" id="{5987F50F-379D-4F73-8758-95DE9B7149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7854" y="5480419"/>
                <a:ext cx="370492" cy="336872"/>
              </a:xfrm>
              <a:prstGeom prst="rect">
                <a:avLst/>
              </a:prstGeom>
            </p:spPr>
          </p:pic>
          <p:sp>
            <p:nvSpPr>
              <p:cNvPr id="46" name="TextBox 45">
                <a:extLst>
                  <a:ext uri="{FF2B5EF4-FFF2-40B4-BE49-F238E27FC236}">
                    <a16:creationId xmlns:a16="http://schemas.microsoft.com/office/drawing/2014/main" id="{A8C4A588-02C5-4F66-99B7-5F1E0D8D83BC}"/>
                  </a:ext>
                </a:extLst>
              </p:cNvPr>
              <p:cNvSpPr txBox="1"/>
              <p:nvPr/>
            </p:nvSpPr>
            <p:spPr>
              <a:xfrm>
                <a:off x="8785354" y="6084690"/>
                <a:ext cx="119425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Public Awareness &amp; Education</a:t>
                </a:r>
              </a:p>
            </p:txBody>
          </p:sp>
          <p:sp>
            <p:nvSpPr>
              <p:cNvPr id="47" name="TextBox 46">
                <a:extLst>
                  <a:ext uri="{FF2B5EF4-FFF2-40B4-BE49-F238E27FC236}">
                    <a16:creationId xmlns:a16="http://schemas.microsoft.com/office/drawing/2014/main" id="{0EB8854A-23CB-4C1D-B7CE-D8CA1C6F374E}"/>
                  </a:ext>
                </a:extLst>
              </p:cNvPr>
              <p:cNvSpPr txBox="1"/>
              <p:nvPr/>
            </p:nvSpPr>
            <p:spPr>
              <a:xfrm>
                <a:off x="9770319" y="6065668"/>
                <a:ext cx="163178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Threat Assessment &amp; Management</a:t>
                </a:r>
              </a:p>
            </p:txBody>
          </p:sp>
          <p:sp>
            <p:nvSpPr>
              <p:cNvPr id="48" name="TextBox 47">
                <a:extLst>
                  <a:ext uri="{FF2B5EF4-FFF2-40B4-BE49-F238E27FC236}">
                    <a16:creationId xmlns:a16="http://schemas.microsoft.com/office/drawing/2014/main" id="{A5ABF990-E411-4740-83F9-DCE6AF30DA5D}"/>
                  </a:ext>
                </a:extLst>
              </p:cNvPr>
              <p:cNvSpPr txBox="1"/>
              <p:nvPr/>
            </p:nvSpPr>
            <p:spPr>
              <a:xfrm>
                <a:off x="10907208" y="6141529"/>
                <a:ext cx="1631783"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Support Services</a:t>
                </a:r>
              </a:p>
            </p:txBody>
          </p:sp>
        </p:grpSp>
      </p:grpSp>
      <p:sp>
        <p:nvSpPr>
          <p:cNvPr id="49" name="TextBox 48">
            <a:extLst>
              <a:ext uri="{FF2B5EF4-FFF2-40B4-BE49-F238E27FC236}">
                <a16:creationId xmlns:a16="http://schemas.microsoft.com/office/drawing/2014/main" id="{D532A8C1-749D-4B5E-96C4-0E01CB1218AC}"/>
              </a:ext>
            </a:extLst>
          </p:cNvPr>
          <p:cNvSpPr txBox="1"/>
          <p:nvPr/>
        </p:nvSpPr>
        <p:spPr>
          <a:xfrm>
            <a:off x="6226520" y="5552275"/>
            <a:ext cx="1415683" cy="646331"/>
          </a:xfrm>
          <a:prstGeom prst="rect">
            <a:avLst/>
          </a:prstGeom>
          <a:noFill/>
        </p:spPr>
        <p:txBody>
          <a:bodyPr wrap="square">
            <a:spAutoFit/>
          </a:bodyPr>
          <a:lstStyle/>
          <a:p>
            <a:pPr algn="ctr" defTabSz="724251" eaLnBrk="0" hangingPunct="0">
              <a:spcAft>
                <a:spcPts val="181"/>
              </a:spcAft>
              <a:defRPr/>
            </a:pPr>
            <a:r>
              <a:rPr lang="en-GB" sz="1800" b="1" kern="0" dirty="0">
                <a:solidFill>
                  <a:schemeClr val="tx2"/>
                </a:solidFill>
                <a:latin typeface="Franklin Gothic Book" panose="020B0503020102020204" pitchFamily="34" charset="0"/>
                <a:cs typeface="Arial" charset="0"/>
              </a:rPr>
              <a:t>Approach Alignment</a:t>
            </a:r>
            <a:endParaRPr lang="en-GB" sz="1800" kern="0" dirty="0">
              <a:solidFill>
                <a:schemeClr val="tx2"/>
              </a:solidFill>
              <a:latin typeface="Franklin Gothic Book" panose="020B0503020102020204" pitchFamily="34" charset="0"/>
              <a:cs typeface="Arial" charset="0"/>
            </a:endParaRPr>
          </a:p>
        </p:txBody>
      </p:sp>
      <p:sp>
        <p:nvSpPr>
          <p:cNvPr id="27" name="TextBox 26">
            <a:extLst>
              <a:ext uri="{FF2B5EF4-FFF2-40B4-BE49-F238E27FC236}">
                <a16:creationId xmlns:a16="http://schemas.microsoft.com/office/drawing/2014/main" id="{9986624F-10B3-4428-8F48-59DFA6BC3DD7}"/>
              </a:ext>
            </a:extLst>
          </p:cNvPr>
          <p:cNvSpPr txBox="1"/>
          <p:nvPr/>
        </p:nvSpPr>
        <p:spPr>
          <a:xfrm>
            <a:off x="266574" y="3687758"/>
            <a:ext cx="6117996" cy="1200329"/>
          </a:xfrm>
          <a:prstGeom prst="rect">
            <a:avLst/>
          </a:prstGeom>
          <a:noFill/>
        </p:spPr>
        <p:txBody>
          <a:bodyPr wrap="square">
            <a:spAutoFit/>
          </a:bodyPr>
          <a:lstStyle/>
          <a:p>
            <a:pPr marL="44" indent="0">
              <a:buNone/>
            </a:pPr>
            <a:r>
              <a:rPr lang="en-US" sz="1800" dirty="0">
                <a:latin typeface="Franklin Gothic Book"/>
                <a:cs typeface="Arial"/>
              </a:rPr>
              <a:t>CP3 also partners with the Federal Law Enforcement Training Center to develop and deliver Law Enforcement Awareness Briefings (LAB) that are tailored for Federal, State, and Local Law Enforcement Officers. </a:t>
            </a:r>
            <a:endParaRPr lang="en-US" sz="1800" dirty="0">
              <a:cs typeface="Arial" panose="020B0604020202020204" pitchFamily="34" charset="0"/>
            </a:endParaRPr>
          </a:p>
        </p:txBody>
      </p:sp>
      <p:sp>
        <p:nvSpPr>
          <p:cNvPr id="29" name="TextBox 28">
            <a:extLst>
              <a:ext uri="{FF2B5EF4-FFF2-40B4-BE49-F238E27FC236}">
                <a16:creationId xmlns:a16="http://schemas.microsoft.com/office/drawing/2014/main" id="{81D9DE0D-1FBC-4399-A66C-697D28D82A4B}"/>
              </a:ext>
            </a:extLst>
          </p:cNvPr>
          <p:cNvSpPr txBox="1"/>
          <p:nvPr/>
        </p:nvSpPr>
        <p:spPr>
          <a:xfrm>
            <a:off x="266574" y="2181211"/>
            <a:ext cx="6117996" cy="1477328"/>
          </a:xfrm>
          <a:prstGeom prst="rect">
            <a:avLst/>
          </a:prstGeom>
          <a:noFill/>
        </p:spPr>
        <p:txBody>
          <a:bodyPr wrap="square">
            <a:spAutoFit/>
          </a:bodyPr>
          <a:lstStyle/>
          <a:p>
            <a:r>
              <a:rPr lang="en-US" sz="1800" dirty="0">
                <a:effectLst/>
                <a:latin typeface="Franklin Gothic Book" panose="020B0503020102020204" pitchFamily="34" charset="0"/>
                <a:ea typeface="Calibri" panose="020F0502020204030204" pitchFamily="34" charset="0"/>
              </a:rPr>
              <a:t>CP3 provides information to community members that integrates the latest in behavioral science through our trainings and table-top exercises:  </a:t>
            </a:r>
            <a:endParaRPr lang="en-US" dirty="0">
              <a:solidFill>
                <a:srgbClr val="000000"/>
              </a:solidFill>
              <a:latin typeface="Franklin Gothic Book" panose="020B0503020102020204" pitchFamily="34" charset="0"/>
            </a:endParaRPr>
          </a:p>
          <a:p>
            <a:pPr marL="742950" lvl="1" indent="-285750">
              <a:buFont typeface="Arial" panose="020B0604020202020204" pitchFamily="34" charset="0"/>
              <a:buChar char="•"/>
            </a:pPr>
            <a:r>
              <a:rPr lang="en-US" sz="1800" b="0" i="0" u="none" strike="noStrike" kern="1200" dirty="0">
                <a:solidFill>
                  <a:srgbClr val="000000"/>
                </a:solidFill>
                <a:effectLst/>
                <a:latin typeface="Franklin Gothic Book"/>
              </a:rPr>
              <a:t>Community Awareness Briefing (CAB</a:t>
            </a:r>
            <a:r>
              <a:rPr lang="en-US" sz="1800" dirty="0">
                <a:solidFill>
                  <a:srgbClr val="000000"/>
                </a:solidFill>
                <a:latin typeface="Franklin Gothic Book"/>
              </a:rPr>
              <a:t>)</a:t>
            </a:r>
          </a:p>
          <a:p>
            <a:pPr marL="742950" lvl="1" indent="-285750">
              <a:buFont typeface="Arial" panose="020B0604020202020204" pitchFamily="34" charset="0"/>
              <a:buChar char="•"/>
            </a:pPr>
            <a:r>
              <a:rPr lang="en-US" sz="1800" dirty="0">
                <a:solidFill>
                  <a:srgbClr val="000000"/>
                </a:solidFill>
                <a:latin typeface="Franklin Gothic Book"/>
              </a:rPr>
              <a:t>Community Resilience Exercise (CREX) </a:t>
            </a:r>
            <a:endParaRPr lang="en-US" sz="1800" dirty="0">
              <a:solidFill>
                <a:srgbClr val="000000"/>
              </a:solidFill>
            </a:endParaRPr>
          </a:p>
        </p:txBody>
      </p:sp>
    </p:spTree>
    <p:extLst>
      <p:ext uri="{BB962C8B-B14F-4D97-AF65-F5344CB8AC3E}">
        <p14:creationId xmlns:p14="http://schemas.microsoft.com/office/powerpoint/2010/main" val="2876197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FBD05-2A35-4A54-9AC6-DC1F43074639}"/>
              </a:ext>
            </a:extLst>
          </p:cNvPr>
          <p:cNvSpPr>
            <a:spLocks noGrp="1"/>
          </p:cNvSpPr>
          <p:nvPr>
            <p:ph type="title"/>
          </p:nvPr>
        </p:nvSpPr>
        <p:spPr>
          <a:xfrm>
            <a:off x="342900" y="476721"/>
            <a:ext cx="10177616" cy="840803"/>
          </a:xfrm>
        </p:spPr>
        <p:txBody>
          <a:bodyPr/>
          <a:lstStyle/>
          <a:p>
            <a:r>
              <a:rPr lang="en-US" dirty="0"/>
              <a:t>TVTP Grant Program</a:t>
            </a:r>
          </a:p>
        </p:txBody>
      </p:sp>
      <p:sp>
        <p:nvSpPr>
          <p:cNvPr id="4" name="TextBox 3">
            <a:extLst>
              <a:ext uri="{FF2B5EF4-FFF2-40B4-BE49-F238E27FC236}">
                <a16:creationId xmlns:a16="http://schemas.microsoft.com/office/drawing/2014/main" id="{ABCDD5D1-583C-4FEE-970C-97F629D92142}"/>
              </a:ext>
            </a:extLst>
          </p:cNvPr>
          <p:cNvSpPr txBox="1"/>
          <p:nvPr/>
        </p:nvSpPr>
        <p:spPr>
          <a:xfrm>
            <a:off x="6352977" y="2091907"/>
            <a:ext cx="4761755" cy="1077218"/>
          </a:xfrm>
          <a:prstGeom prst="rect">
            <a:avLst/>
          </a:prstGeom>
          <a:solidFill>
            <a:schemeClr val="bg2"/>
          </a:solidFill>
        </p:spPr>
        <p:txBody>
          <a:bodyPr wrap="square" rtlCol="0">
            <a:spAutoFit/>
          </a:bodyPr>
          <a:lstStyle/>
          <a:p>
            <a:pPr algn="ctr"/>
            <a:r>
              <a:rPr lang="en-US" sz="1600" dirty="0">
                <a:latin typeface="Franklin Gothic Book" panose="020B0503020102020204" pitchFamily="34" charset="0"/>
              </a:rPr>
              <a:t>The FY22 TVTP Grant Program adds an additional $20 million to support local communities prevent targeted violence and terrorism. FY22 Grants will address five priority areas: </a:t>
            </a:r>
          </a:p>
        </p:txBody>
      </p:sp>
      <p:sp>
        <p:nvSpPr>
          <p:cNvPr id="83" name="Rectangle 82">
            <a:extLst>
              <a:ext uri="{FF2B5EF4-FFF2-40B4-BE49-F238E27FC236}">
                <a16:creationId xmlns:a16="http://schemas.microsoft.com/office/drawing/2014/main" id="{1C9B1566-FF03-4D71-9E22-4AC3D365A90F}"/>
              </a:ext>
            </a:extLst>
          </p:cNvPr>
          <p:cNvSpPr/>
          <p:nvPr/>
        </p:nvSpPr>
        <p:spPr>
          <a:xfrm>
            <a:off x="1077268" y="2109927"/>
            <a:ext cx="4623736" cy="1077218"/>
          </a:xfrm>
          <a:prstGeom prst="rect">
            <a:avLst/>
          </a:prstGeom>
          <a:solidFill>
            <a:schemeClr val="bg2"/>
          </a:solidFill>
        </p:spPr>
        <p:txBody>
          <a:bodyPr wrap="square">
            <a:spAutoFit/>
          </a:bodyPr>
          <a:lstStyle/>
          <a:p>
            <a:pPr algn="ctr"/>
            <a:r>
              <a:rPr lang="en-US" sz="1600" dirty="0">
                <a:latin typeface="Franklin Gothic Book" panose="020B0503020102020204" pitchFamily="34" charset="0"/>
                <a:cs typeface="Segoe UI Light" panose="020B0502040204020203" pitchFamily="34" charset="0"/>
              </a:rPr>
              <a:t>In FY20 and FY21, CP3 funded a total of </a:t>
            </a:r>
            <a:r>
              <a:rPr lang="en-US" sz="1600" b="1" dirty="0">
                <a:latin typeface="Franklin Gothic Book" panose="020B0503020102020204" pitchFamily="34" charset="0"/>
                <a:cs typeface="Segoe UI Light" panose="020B0502040204020203" pitchFamily="34" charset="0"/>
              </a:rPr>
              <a:t>$30 million in programming to 66 recipients </a:t>
            </a:r>
            <a:r>
              <a:rPr lang="en-US" sz="1600" dirty="0">
                <a:latin typeface="Franklin Gothic Book" panose="020B0503020102020204" pitchFamily="34" charset="0"/>
                <a:cs typeface="Segoe UI Light" panose="020B0502040204020203" pitchFamily="34" charset="0"/>
              </a:rPr>
              <a:t>through the Targeted Violence and Terrorism Prevention Grant Program to address four priority areas: </a:t>
            </a:r>
            <a:endParaRPr lang="en-US" sz="1400" dirty="0"/>
          </a:p>
        </p:txBody>
      </p:sp>
      <p:sp>
        <p:nvSpPr>
          <p:cNvPr id="86" name="Date Placeholder 2">
            <a:extLst>
              <a:ext uri="{FF2B5EF4-FFF2-40B4-BE49-F238E27FC236}">
                <a16:creationId xmlns:a16="http://schemas.microsoft.com/office/drawing/2014/main" id="{5CEEADD8-C7BE-4E58-B24D-A1EF4D5AF12C}"/>
              </a:ext>
            </a:extLst>
          </p:cNvPr>
          <p:cNvSpPr>
            <a:spLocks noGrp="1"/>
          </p:cNvSpPr>
          <p:nvPr>
            <p:ph type="dt" sz="half" idx="10"/>
          </p:nvPr>
        </p:nvSpPr>
        <p:spPr>
          <a:xfrm>
            <a:off x="342898" y="6544291"/>
            <a:ext cx="3238500" cy="365125"/>
          </a:xfrm>
        </p:spPr>
        <p:txBody>
          <a:bodyPr/>
          <a:lstStyle/>
          <a:p>
            <a:fld id="{89FF7EB4-17EE-44B2-8680-B1AAB6964142}" type="datetime1">
              <a:rPr lang="en-US" smtClean="0"/>
              <a:t>9/26/2022</a:t>
            </a:fld>
            <a:endParaRPr lang="en-US"/>
          </a:p>
        </p:txBody>
      </p:sp>
      <p:sp>
        <p:nvSpPr>
          <p:cNvPr id="88" name="Footer Placeholder 3">
            <a:extLst>
              <a:ext uri="{FF2B5EF4-FFF2-40B4-BE49-F238E27FC236}">
                <a16:creationId xmlns:a16="http://schemas.microsoft.com/office/drawing/2014/main" id="{B7ED475E-E15A-4D8E-A1BE-CB0444A5E38C}"/>
              </a:ext>
            </a:extLst>
          </p:cNvPr>
          <p:cNvSpPr>
            <a:spLocks noGrp="1"/>
          </p:cNvSpPr>
          <p:nvPr>
            <p:ph type="ftr" sz="quarter" idx="11"/>
          </p:nvPr>
        </p:nvSpPr>
        <p:spPr>
          <a:xfrm>
            <a:off x="2781402" y="6544290"/>
            <a:ext cx="4114800" cy="365125"/>
          </a:xfrm>
        </p:spPr>
        <p:txBody>
          <a:bodyPr/>
          <a:lstStyle/>
          <a:p>
            <a:r>
              <a:rPr lang="en-US"/>
              <a:t>Center for Prevention Programs and Partnerships</a:t>
            </a:r>
          </a:p>
        </p:txBody>
      </p:sp>
      <p:sp>
        <p:nvSpPr>
          <p:cNvPr id="91" name="TextBox 90">
            <a:extLst>
              <a:ext uri="{FF2B5EF4-FFF2-40B4-BE49-F238E27FC236}">
                <a16:creationId xmlns:a16="http://schemas.microsoft.com/office/drawing/2014/main" id="{061F0DBA-13CB-4AB8-B798-5311E061215C}"/>
              </a:ext>
            </a:extLst>
          </p:cNvPr>
          <p:cNvSpPr txBox="1"/>
          <p:nvPr/>
        </p:nvSpPr>
        <p:spPr>
          <a:xfrm>
            <a:off x="518237" y="5382997"/>
            <a:ext cx="5377968" cy="984885"/>
          </a:xfrm>
          <a:prstGeom prst="rect">
            <a:avLst/>
          </a:prstGeom>
          <a:solidFill>
            <a:schemeClr val="bg1"/>
          </a:solidFill>
          <a:ln w="28575">
            <a:noFill/>
            <a:prstDash val="sysDot"/>
          </a:ln>
        </p:spPr>
        <p:txBody>
          <a:bodyPr wrap="square">
            <a:spAutoFit/>
          </a:bodyPr>
          <a:lstStyle/>
          <a:p>
            <a:pPr>
              <a:spcBef>
                <a:spcPts val="0"/>
              </a:spcBef>
            </a:pPr>
            <a:r>
              <a:rPr lang="en-US" b="1" dirty="0">
                <a:latin typeface="Franklin Gothic Book" panose="020B0503020102020204" pitchFamily="34" charset="0"/>
              </a:rPr>
              <a:t>Learn More:</a:t>
            </a:r>
            <a:endParaRPr lang="en-US" sz="1200" b="1" dirty="0">
              <a:latin typeface="Franklin Gothic Book" panose="020B0503020102020204" pitchFamily="34" charset="0"/>
            </a:endParaRPr>
          </a:p>
          <a:p>
            <a:pPr marL="285750" indent="-285750">
              <a:buFont typeface="Arial" panose="020B0604020202020204" pitchFamily="34" charset="0"/>
              <a:buChar char="•"/>
            </a:pPr>
            <a:r>
              <a:rPr lang="en-US" sz="1400" dirty="0">
                <a:latin typeface="Franklin Gothic Book" panose="020B0503020102020204" pitchFamily="34" charset="0"/>
              </a:rPr>
              <a:t>For more on the grants program and our grantees, please visit: </a:t>
            </a:r>
            <a:r>
              <a:rPr lang="en-US" sz="1400" dirty="0">
                <a:latin typeface="Franklin Gothic Book" panose="020B0503020102020204" pitchFamily="34" charset="0"/>
                <a:hlinkClick r:id="rId3"/>
              </a:rPr>
              <a:t>https://www.dhs.gov/tvtpgrants</a:t>
            </a:r>
            <a:r>
              <a:rPr lang="en-US" sz="1400" dirty="0">
                <a:latin typeface="Franklin Gothic Book" panose="020B0503020102020204" pitchFamily="34" charset="0"/>
              </a:rPr>
              <a:t> </a:t>
            </a:r>
            <a:endParaRPr lang="en-US" sz="1400" dirty="0"/>
          </a:p>
          <a:p>
            <a:pPr marL="461645" indent="-226695">
              <a:buFont typeface="Arial" panose="020B0604020202020204" pitchFamily="34" charset="0"/>
              <a:buChar char="•"/>
            </a:pPr>
            <a:endParaRPr lang="en-US" sz="1200" dirty="0">
              <a:latin typeface="Franklin Gothic Book" panose="020B0503020102020204" pitchFamily="34" charset="0"/>
            </a:endParaRPr>
          </a:p>
        </p:txBody>
      </p:sp>
      <p:sp>
        <p:nvSpPr>
          <p:cNvPr id="203" name="Slide Number Placeholder 3">
            <a:extLst>
              <a:ext uri="{FF2B5EF4-FFF2-40B4-BE49-F238E27FC236}">
                <a16:creationId xmlns:a16="http://schemas.microsoft.com/office/drawing/2014/main" id="{1234E00A-88FF-46E4-B24E-DD7B9ABE724F}"/>
              </a:ext>
            </a:extLst>
          </p:cNvPr>
          <p:cNvSpPr>
            <a:spLocks noGrp="1"/>
          </p:cNvSpPr>
          <p:nvPr>
            <p:ph type="sldNum" sz="quarter" idx="12"/>
          </p:nvPr>
        </p:nvSpPr>
        <p:spPr>
          <a:xfrm>
            <a:off x="8901266" y="6544290"/>
            <a:ext cx="3238500" cy="365125"/>
          </a:xfrm>
        </p:spPr>
        <p:txBody>
          <a:bodyPr/>
          <a:lstStyle/>
          <a:p>
            <a:fld id="{0CB25C7D-DA1D-470A-9386-174DD2BAFF50}" type="slidenum">
              <a:rPr lang="en-US" smtClean="0"/>
              <a:pPr/>
              <a:t>13</a:t>
            </a:fld>
            <a:endParaRPr lang="en-US"/>
          </a:p>
        </p:txBody>
      </p:sp>
      <p:sp>
        <p:nvSpPr>
          <p:cNvPr id="80" name="Rectangle: Rounded Corners 79">
            <a:extLst>
              <a:ext uri="{FF2B5EF4-FFF2-40B4-BE49-F238E27FC236}">
                <a16:creationId xmlns:a16="http://schemas.microsoft.com/office/drawing/2014/main" id="{9E2E0AD8-7533-461B-930B-2A205F7D9FE6}"/>
              </a:ext>
            </a:extLst>
          </p:cNvPr>
          <p:cNvSpPr/>
          <p:nvPr/>
        </p:nvSpPr>
        <p:spPr>
          <a:xfrm>
            <a:off x="8661141" y="5173033"/>
            <a:ext cx="1049832" cy="12596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1" name="Rectangle: Rounded Corners 80">
            <a:extLst>
              <a:ext uri="{FF2B5EF4-FFF2-40B4-BE49-F238E27FC236}">
                <a16:creationId xmlns:a16="http://schemas.microsoft.com/office/drawing/2014/main" id="{D189BF11-6B89-4BBF-A127-3605D440FEB8}"/>
              </a:ext>
            </a:extLst>
          </p:cNvPr>
          <p:cNvSpPr/>
          <p:nvPr/>
        </p:nvSpPr>
        <p:spPr>
          <a:xfrm>
            <a:off x="9820242" y="5177877"/>
            <a:ext cx="1049832" cy="12596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id="{B0165B6B-6C8A-4627-B92A-809F536F845C}"/>
              </a:ext>
            </a:extLst>
          </p:cNvPr>
          <p:cNvSpPr/>
          <p:nvPr/>
        </p:nvSpPr>
        <p:spPr>
          <a:xfrm>
            <a:off x="10930518" y="5173033"/>
            <a:ext cx="1049832" cy="12596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62" name="Group 61">
            <a:extLst>
              <a:ext uri="{FF2B5EF4-FFF2-40B4-BE49-F238E27FC236}">
                <a16:creationId xmlns:a16="http://schemas.microsoft.com/office/drawing/2014/main" id="{6A6CB784-4981-47C0-8837-0ABBA651B7C8}"/>
              </a:ext>
            </a:extLst>
          </p:cNvPr>
          <p:cNvGrpSpPr/>
          <p:nvPr/>
        </p:nvGrpSpPr>
        <p:grpSpPr>
          <a:xfrm>
            <a:off x="8558009" y="5322938"/>
            <a:ext cx="3753637" cy="1152913"/>
            <a:chOff x="7649012" y="5322938"/>
            <a:chExt cx="3753637" cy="1152913"/>
          </a:xfrm>
        </p:grpSpPr>
        <p:sp>
          <p:nvSpPr>
            <p:cNvPr id="63" name="Google Shape;1446;p150">
              <a:extLst>
                <a:ext uri="{FF2B5EF4-FFF2-40B4-BE49-F238E27FC236}">
                  <a16:creationId xmlns:a16="http://schemas.microsoft.com/office/drawing/2014/main" id="{F7ABF89E-C354-46D1-AFEE-116764770D05}"/>
                </a:ext>
              </a:extLst>
            </p:cNvPr>
            <p:cNvSpPr/>
            <p:nvPr/>
          </p:nvSpPr>
          <p:spPr>
            <a:xfrm>
              <a:off x="7834602" y="5322938"/>
              <a:ext cx="739393" cy="791985"/>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sp>
          <p:nvSpPr>
            <p:cNvPr id="64" name="Google Shape;1446;p150">
              <a:extLst>
                <a:ext uri="{FF2B5EF4-FFF2-40B4-BE49-F238E27FC236}">
                  <a16:creationId xmlns:a16="http://schemas.microsoft.com/office/drawing/2014/main" id="{15D7E00C-E6B3-4E13-9030-CD756C12D122}"/>
                </a:ext>
              </a:extLst>
            </p:cNvPr>
            <p:cNvSpPr/>
            <p:nvPr/>
          </p:nvSpPr>
          <p:spPr>
            <a:xfrm>
              <a:off x="9019464" y="5322938"/>
              <a:ext cx="739393" cy="791985"/>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sp>
          <p:nvSpPr>
            <p:cNvPr id="65" name="Google Shape;1446;p150">
              <a:extLst>
                <a:ext uri="{FF2B5EF4-FFF2-40B4-BE49-F238E27FC236}">
                  <a16:creationId xmlns:a16="http://schemas.microsoft.com/office/drawing/2014/main" id="{E49CD04F-B932-414F-94F8-871DFE176549}"/>
                </a:ext>
              </a:extLst>
            </p:cNvPr>
            <p:cNvSpPr/>
            <p:nvPr/>
          </p:nvSpPr>
          <p:spPr>
            <a:xfrm>
              <a:off x="10198479" y="5322938"/>
              <a:ext cx="739393" cy="791985"/>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grpSp>
          <p:nvGrpSpPr>
            <p:cNvPr id="66" name="Group 65">
              <a:extLst>
                <a:ext uri="{FF2B5EF4-FFF2-40B4-BE49-F238E27FC236}">
                  <a16:creationId xmlns:a16="http://schemas.microsoft.com/office/drawing/2014/main" id="{CD6CE928-5819-40C3-98CB-1ACA9684E379}"/>
                </a:ext>
              </a:extLst>
            </p:cNvPr>
            <p:cNvGrpSpPr/>
            <p:nvPr/>
          </p:nvGrpSpPr>
          <p:grpSpPr>
            <a:xfrm>
              <a:off x="7649012" y="5423588"/>
              <a:ext cx="3753637" cy="1052263"/>
              <a:chOff x="8785354" y="5401759"/>
              <a:chExt cx="3753637" cy="1052263"/>
            </a:xfrm>
          </p:grpSpPr>
          <p:sp>
            <p:nvSpPr>
              <p:cNvPr id="67" name="Google Shape;1447;p150">
                <a:extLst>
                  <a:ext uri="{FF2B5EF4-FFF2-40B4-BE49-F238E27FC236}">
                    <a16:creationId xmlns:a16="http://schemas.microsoft.com/office/drawing/2014/main" id="{30C8300C-7C43-4BB6-A6DD-63A31C384EAB}"/>
                  </a:ext>
                </a:extLst>
              </p:cNvPr>
              <p:cNvSpPr/>
              <p:nvPr/>
            </p:nvSpPr>
            <p:spPr>
              <a:xfrm>
                <a:off x="9104056" y="5580314"/>
                <a:ext cx="606281" cy="455601"/>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 name="Google Shape;1448;p150">
                <a:extLst>
                  <a:ext uri="{FF2B5EF4-FFF2-40B4-BE49-F238E27FC236}">
                    <a16:creationId xmlns:a16="http://schemas.microsoft.com/office/drawing/2014/main" id="{FDBBC1A7-C77A-44AA-945B-E582AD5D49D1}"/>
                  </a:ext>
                </a:extLst>
              </p:cNvPr>
              <p:cNvSpPr/>
              <p:nvPr/>
            </p:nvSpPr>
            <p:spPr>
              <a:xfrm>
                <a:off x="9083745" y="5401759"/>
                <a:ext cx="509195" cy="545317"/>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69" name="Graphic 68" descr="Megaphone with solid fill">
                <a:extLst>
                  <a:ext uri="{FF2B5EF4-FFF2-40B4-BE49-F238E27FC236}">
                    <a16:creationId xmlns:a16="http://schemas.microsoft.com/office/drawing/2014/main" id="{9E6E68A5-0928-407B-90D9-1CBBF36D7A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04682" y="5444913"/>
                <a:ext cx="477563" cy="384129"/>
              </a:xfrm>
              <a:prstGeom prst="rect">
                <a:avLst/>
              </a:prstGeom>
            </p:spPr>
          </p:pic>
          <p:sp>
            <p:nvSpPr>
              <p:cNvPr id="70" name="Google Shape;1447;p150">
                <a:extLst>
                  <a:ext uri="{FF2B5EF4-FFF2-40B4-BE49-F238E27FC236}">
                    <a16:creationId xmlns:a16="http://schemas.microsoft.com/office/drawing/2014/main" id="{DD598582-3312-408F-859B-5D8148AF8310}"/>
                  </a:ext>
                </a:extLst>
              </p:cNvPr>
              <p:cNvSpPr/>
              <p:nvPr/>
            </p:nvSpPr>
            <p:spPr>
              <a:xfrm>
                <a:off x="10283071" y="5589285"/>
                <a:ext cx="606281" cy="455601"/>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 name="Google Shape;1448;p150">
                <a:extLst>
                  <a:ext uri="{FF2B5EF4-FFF2-40B4-BE49-F238E27FC236}">
                    <a16:creationId xmlns:a16="http://schemas.microsoft.com/office/drawing/2014/main" id="{A42BA1C7-8702-42F9-8476-C464D89AF379}"/>
                  </a:ext>
                </a:extLst>
              </p:cNvPr>
              <p:cNvSpPr/>
              <p:nvPr/>
            </p:nvSpPr>
            <p:spPr>
              <a:xfrm>
                <a:off x="10299831" y="5410730"/>
                <a:ext cx="509195" cy="545317"/>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72" name="Graphic 71" descr="Research with solid fill">
                <a:extLst>
                  <a:ext uri="{FF2B5EF4-FFF2-40B4-BE49-F238E27FC236}">
                    <a16:creationId xmlns:a16="http://schemas.microsoft.com/office/drawing/2014/main" id="{8CE1ADAF-D64C-4259-8E32-ABE5BD9A6B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0384318" y="5474803"/>
                <a:ext cx="356550" cy="317774"/>
              </a:xfrm>
              <a:prstGeom prst="rect">
                <a:avLst/>
              </a:prstGeom>
            </p:spPr>
          </p:pic>
          <p:sp>
            <p:nvSpPr>
              <p:cNvPr id="73" name="Google Shape;1447;p150">
                <a:extLst>
                  <a:ext uri="{FF2B5EF4-FFF2-40B4-BE49-F238E27FC236}">
                    <a16:creationId xmlns:a16="http://schemas.microsoft.com/office/drawing/2014/main" id="{1011D975-646D-4BDC-AA86-7E2CE5F37205}"/>
                  </a:ext>
                </a:extLst>
              </p:cNvPr>
              <p:cNvSpPr/>
              <p:nvPr/>
            </p:nvSpPr>
            <p:spPr>
              <a:xfrm>
                <a:off x="11476393" y="5589285"/>
                <a:ext cx="606281" cy="455601"/>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 name="Google Shape;1448;p150">
                <a:extLst>
                  <a:ext uri="{FF2B5EF4-FFF2-40B4-BE49-F238E27FC236}">
                    <a16:creationId xmlns:a16="http://schemas.microsoft.com/office/drawing/2014/main" id="{896CF89E-E2D4-4BE7-B351-6C5628945AE7}"/>
                  </a:ext>
                </a:extLst>
              </p:cNvPr>
              <p:cNvSpPr/>
              <p:nvPr/>
            </p:nvSpPr>
            <p:spPr>
              <a:xfrm>
                <a:off x="11454132" y="5410730"/>
                <a:ext cx="509195" cy="545317"/>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75" name="Graphic 74" descr="Open hand with plant with solid fill">
                <a:extLst>
                  <a:ext uri="{FF2B5EF4-FFF2-40B4-BE49-F238E27FC236}">
                    <a16:creationId xmlns:a16="http://schemas.microsoft.com/office/drawing/2014/main" id="{4A84B2C0-3425-43F7-870F-B8A9417173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37854" y="5480419"/>
                <a:ext cx="370492" cy="336872"/>
              </a:xfrm>
              <a:prstGeom prst="rect">
                <a:avLst/>
              </a:prstGeom>
            </p:spPr>
          </p:pic>
          <p:sp>
            <p:nvSpPr>
              <p:cNvPr id="76" name="TextBox 75">
                <a:extLst>
                  <a:ext uri="{FF2B5EF4-FFF2-40B4-BE49-F238E27FC236}">
                    <a16:creationId xmlns:a16="http://schemas.microsoft.com/office/drawing/2014/main" id="{5CE6792C-9E7D-4C00-8131-D31F86F5DA9C}"/>
                  </a:ext>
                </a:extLst>
              </p:cNvPr>
              <p:cNvSpPr txBox="1"/>
              <p:nvPr/>
            </p:nvSpPr>
            <p:spPr>
              <a:xfrm>
                <a:off x="8785354" y="6084690"/>
                <a:ext cx="119425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Public Awareness &amp; Education</a:t>
                </a:r>
              </a:p>
            </p:txBody>
          </p:sp>
          <p:sp>
            <p:nvSpPr>
              <p:cNvPr id="77" name="TextBox 76">
                <a:extLst>
                  <a:ext uri="{FF2B5EF4-FFF2-40B4-BE49-F238E27FC236}">
                    <a16:creationId xmlns:a16="http://schemas.microsoft.com/office/drawing/2014/main" id="{BB1A8194-D12A-4CA6-A103-C863859ABF3E}"/>
                  </a:ext>
                </a:extLst>
              </p:cNvPr>
              <p:cNvSpPr txBox="1"/>
              <p:nvPr/>
            </p:nvSpPr>
            <p:spPr>
              <a:xfrm>
                <a:off x="9770319" y="6065668"/>
                <a:ext cx="163178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Threat Assessment &amp; Management</a:t>
                </a:r>
              </a:p>
            </p:txBody>
          </p:sp>
          <p:sp>
            <p:nvSpPr>
              <p:cNvPr id="78" name="TextBox 77">
                <a:extLst>
                  <a:ext uri="{FF2B5EF4-FFF2-40B4-BE49-F238E27FC236}">
                    <a16:creationId xmlns:a16="http://schemas.microsoft.com/office/drawing/2014/main" id="{35F1E708-1A11-4B8D-AB47-FAA68C251420}"/>
                  </a:ext>
                </a:extLst>
              </p:cNvPr>
              <p:cNvSpPr txBox="1"/>
              <p:nvPr/>
            </p:nvSpPr>
            <p:spPr>
              <a:xfrm>
                <a:off x="10907208" y="6141529"/>
                <a:ext cx="1631783"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Support Services</a:t>
                </a:r>
              </a:p>
            </p:txBody>
          </p:sp>
        </p:grpSp>
      </p:grpSp>
      <p:sp>
        <p:nvSpPr>
          <p:cNvPr id="79" name="TextBox 78">
            <a:extLst>
              <a:ext uri="{FF2B5EF4-FFF2-40B4-BE49-F238E27FC236}">
                <a16:creationId xmlns:a16="http://schemas.microsoft.com/office/drawing/2014/main" id="{0009F763-EBEA-4349-99F4-C8FC6DE6031F}"/>
              </a:ext>
            </a:extLst>
          </p:cNvPr>
          <p:cNvSpPr txBox="1"/>
          <p:nvPr/>
        </p:nvSpPr>
        <p:spPr>
          <a:xfrm>
            <a:off x="688415" y="1206043"/>
            <a:ext cx="10025178" cy="707886"/>
          </a:xfrm>
          <a:prstGeom prst="rect">
            <a:avLst/>
          </a:prstGeom>
          <a:noFill/>
        </p:spPr>
        <p:txBody>
          <a:bodyPr wrap="square">
            <a:spAutoFit/>
          </a:bodyPr>
          <a:lstStyle/>
          <a:p>
            <a:pPr algn="ctr" rtl="0" fontAlgn="base"/>
            <a:r>
              <a:rPr lang="en-US" sz="2000" b="0" i="0" u="none" strike="noStrike" dirty="0">
                <a:solidFill>
                  <a:srgbClr val="000000"/>
                </a:solidFill>
                <a:effectLst/>
                <a:latin typeface="Franklin Gothic Book" panose="020B0503020102020204" pitchFamily="34" charset="0"/>
              </a:rPr>
              <a:t>The </a:t>
            </a:r>
            <a:r>
              <a:rPr lang="en-US" sz="2000" i="0" u="none" strike="noStrike" dirty="0">
                <a:solidFill>
                  <a:srgbClr val="000000"/>
                </a:solidFill>
                <a:effectLst/>
                <a:latin typeface="Franklin Gothic Book" panose="020B0503020102020204" pitchFamily="34" charset="0"/>
              </a:rPr>
              <a:t>TVTP Grant Program </a:t>
            </a:r>
            <a:r>
              <a:rPr lang="en-US" sz="2000" b="0" i="0" u="none" strike="noStrike" dirty="0">
                <a:solidFill>
                  <a:srgbClr val="000000"/>
                </a:solidFill>
                <a:effectLst/>
                <a:latin typeface="Franklin Gothic Book" panose="020B0503020102020204" pitchFamily="34" charset="0"/>
              </a:rPr>
              <a:t>is the </a:t>
            </a:r>
            <a:r>
              <a:rPr lang="en-US" sz="2000" b="1" i="0" u="none" strike="noStrike" dirty="0">
                <a:solidFill>
                  <a:srgbClr val="000000"/>
                </a:solidFill>
                <a:effectLst/>
                <a:latin typeface="Franklin Gothic Book" panose="020B0503020102020204" pitchFamily="34" charset="0"/>
              </a:rPr>
              <a:t>primary financial mechanism </a:t>
            </a:r>
            <a:r>
              <a:rPr lang="en-US" sz="2000" i="0" u="none" strike="noStrike" dirty="0">
                <a:solidFill>
                  <a:srgbClr val="000000"/>
                </a:solidFill>
                <a:effectLst/>
                <a:latin typeface="Franklin Gothic Book" panose="020B0503020102020204" pitchFamily="34" charset="0"/>
              </a:rPr>
              <a:t>through which CP3 </a:t>
            </a:r>
            <a:r>
              <a:rPr lang="en-US" sz="2000" b="1" i="0" u="none" strike="noStrike" dirty="0">
                <a:solidFill>
                  <a:srgbClr val="000000"/>
                </a:solidFill>
                <a:effectLst/>
                <a:latin typeface="Franklin Gothic Book" panose="020B0503020102020204" pitchFamily="34" charset="0"/>
              </a:rPr>
              <a:t>supports the establishment and sustainment </a:t>
            </a:r>
            <a:r>
              <a:rPr lang="en-US" sz="2000" b="0" i="0" u="none" strike="noStrike" dirty="0">
                <a:solidFill>
                  <a:srgbClr val="000000"/>
                </a:solidFill>
                <a:effectLst/>
                <a:latin typeface="Franklin Gothic Book" panose="020B0503020102020204" pitchFamily="34" charset="0"/>
              </a:rPr>
              <a:t>of local prevention efforts.</a:t>
            </a:r>
            <a:r>
              <a:rPr lang="en-US" sz="2000" b="0" i="0" dirty="0">
                <a:solidFill>
                  <a:srgbClr val="000000"/>
                </a:solidFill>
                <a:effectLst/>
                <a:latin typeface="Franklin Gothic Book" panose="020B0503020102020204" pitchFamily="34" charset="0"/>
              </a:rPr>
              <a:t>​</a:t>
            </a:r>
            <a:endParaRPr lang="en-US" sz="2000" b="0" i="0" dirty="0">
              <a:solidFill>
                <a:srgbClr val="000000"/>
              </a:solidFill>
              <a:effectLst/>
              <a:latin typeface="Arial" panose="020B0604020202020204" pitchFamily="34" charset="0"/>
            </a:endParaRPr>
          </a:p>
        </p:txBody>
      </p:sp>
      <p:sp>
        <p:nvSpPr>
          <p:cNvPr id="84" name="TextBox 83">
            <a:extLst>
              <a:ext uri="{FF2B5EF4-FFF2-40B4-BE49-F238E27FC236}">
                <a16:creationId xmlns:a16="http://schemas.microsoft.com/office/drawing/2014/main" id="{38D9BB44-6185-4AC1-9ADB-3BF79A500482}"/>
              </a:ext>
            </a:extLst>
          </p:cNvPr>
          <p:cNvSpPr txBox="1"/>
          <p:nvPr/>
        </p:nvSpPr>
        <p:spPr>
          <a:xfrm>
            <a:off x="6352977" y="3267874"/>
            <a:ext cx="5243564" cy="1815882"/>
          </a:xfrm>
          <a:prstGeom prst="rect">
            <a:avLst/>
          </a:prstGeom>
          <a:noFill/>
        </p:spPr>
        <p:txBody>
          <a:bodyPr wrap="square">
            <a:spAutoFit/>
          </a:bodyPr>
          <a:lstStyle/>
          <a:p>
            <a:pPr marL="285750" indent="-285750" fontAlgn="base">
              <a:buFont typeface="Wingdings" panose="05000000000000000000" pitchFamily="2" charset="2"/>
              <a:buChar char="ü"/>
            </a:pPr>
            <a:r>
              <a:rPr lang="en-US" sz="1400" dirty="0">
                <a:latin typeface="Franklin Gothic Book" panose="020B0503020102020204" pitchFamily="34" charset="0"/>
              </a:rPr>
              <a:t>Implementing Prevention Capabilities in Small and Mid-Sized Communities; ​​</a:t>
            </a:r>
          </a:p>
          <a:p>
            <a:pPr marL="285750" indent="-285750" fontAlgn="base">
              <a:buFont typeface="Wingdings" panose="05000000000000000000" pitchFamily="2" charset="2"/>
              <a:buChar char="ü"/>
            </a:pPr>
            <a:r>
              <a:rPr lang="en-US" sz="1400" dirty="0">
                <a:latin typeface="Franklin Gothic Book" panose="020B0503020102020204" pitchFamily="34" charset="0"/>
              </a:rPr>
              <a:t>Advancing Equity in Awards and Engaging Underserved Communities in Prevention;​</a:t>
            </a:r>
          </a:p>
          <a:p>
            <a:pPr marL="285750" indent="-285750" fontAlgn="base">
              <a:buFont typeface="Wingdings" panose="05000000000000000000" pitchFamily="2" charset="2"/>
              <a:buChar char="ü"/>
            </a:pPr>
            <a:r>
              <a:rPr lang="en-US" sz="1400" dirty="0">
                <a:latin typeface="Franklin Gothic Book" panose="020B0503020102020204" pitchFamily="34" charset="0"/>
              </a:rPr>
              <a:t>​Addressing Online Aspects of Terrorism and Targeted Violence; ​​</a:t>
            </a:r>
          </a:p>
          <a:p>
            <a:pPr marL="285750" indent="-285750" fontAlgn="base">
              <a:buFont typeface="Wingdings" panose="05000000000000000000" pitchFamily="2" charset="2"/>
              <a:buChar char="ü"/>
            </a:pPr>
            <a:r>
              <a:rPr lang="en-US" sz="1400" dirty="0">
                <a:latin typeface="Franklin Gothic Book" panose="020B0503020102020204" pitchFamily="34" charset="0"/>
              </a:rPr>
              <a:t>​Preventing Domestic Violent Extremism; and ​​</a:t>
            </a:r>
          </a:p>
          <a:p>
            <a:pPr marL="285750" indent="-285750" fontAlgn="base">
              <a:buFont typeface="Wingdings" panose="05000000000000000000" pitchFamily="2" charset="2"/>
              <a:buChar char="ü"/>
            </a:pPr>
            <a:r>
              <a:rPr lang="en-US" sz="1400" dirty="0">
                <a:latin typeface="Franklin Gothic Book" panose="020B0503020102020204" pitchFamily="34" charset="0"/>
              </a:rPr>
              <a:t>​Enhancing Local Threat Assessment and Management Capabilities.​</a:t>
            </a:r>
          </a:p>
        </p:txBody>
      </p:sp>
      <p:grpSp>
        <p:nvGrpSpPr>
          <p:cNvPr id="6" name="Group 5">
            <a:extLst>
              <a:ext uri="{FF2B5EF4-FFF2-40B4-BE49-F238E27FC236}">
                <a16:creationId xmlns:a16="http://schemas.microsoft.com/office/drawing/2014/main" id="{DB6058BD-6F19-4A3C-B60C-632766BD4B24}"/>
              </a:ext>
            </a:extLst>
          </p:cNvPr>
          <p:cNvGrpSpPr/>
          <p:nvPr/>
        </p:nvGrpSpPr>
        <p:grpSpPr>
          <a:xfrm>
            <a:off x="1077268" y="3334073"/>
            <a:ext cx="4818719" cy="1917775"/>
            <a:chOff x="667681" y="3361838"/>
            <a:chExt cx="4609525" cy="1805155"/>
          </a:xfrm>
        </p:grpSpPr>
        <p:sp>
          <p:nvSpPr>
            <p:cNvPr id="85" name="TextBox 84">
              <a:extLst>
                <a:ext uri="{FF2B5EF4-FFF2-40B4-BE49-F238E27FC236}">
                  <a16:creationId xmlns:a16="http://schemas.microsoft.com/office/drawing/2014/main" id="{186B91F8-08F1-48E3-8465-00D03054E7D1}"/>
                </a:ext>
              </a:extLst>
            </p:cNvPr>
            <p:cNvSpPr txBox="1"/>
            <p:nvPr/>
          </p:nvSpPr>
          <p:spPr>
            <a:xfrm>
              <a:off x="667683" y="3361838"/>
              <a:ext cx="4602532" cy="1506453"/>
            </a:xfrm>
            <a:prstGeom prst="rect">
              <a:avLst/>
            </a:prstGeom>
            <a:noFill/>
          </p:spPr>
          <p:txBody>
            <a:bodyPr wrap="square" rtlCol="0">
              <a:spAutoFit/>
            </a:bodyPr>
            <a:lstStyle/>
            <a:p>
              <a:pPr marL="342900" indent="-342900">
                <a:buFont typeface="Wingdings" panose="05000000000000000000" pitchFamily="2" charset="2"/>
                <a:buChar char="ü"/>
              </a:pPr>
              <a:r>
                <a:rPr lang="en-US" sz="1400" dirty="0">
                  <a:latin typeface="Franklin Gothic Book" panose="020B0503020102020204" pitchFamily="34" charset="0"/>
                </a:rPr>
                <a:t>Prevent Domestic Violent Extremism;</a:t>
              </a:r>
            </a:p>
            <a:p>
              <a:pPr marL="342900" indent="-342900">
                <a:buFont typeface="Wingdings" panose="05000000000000000000" pitchFamily="2" charset="2"/>
                <a:buChar char="ü"/>
              </a:pPr>
              <a:r>
                <a:rPr lang="en-US" sz="1400" dirty="0">
                  <a:latin typeface="Franklin Gothic Book" panose="020B0503020102020204" pitchFamily="34" charset="0"/>
                </a:rPr>
                <a:t>Establish and Enhance Local Prevention Frameworks With an Emphasis on Threat Assessment and Management Capabilities;</a:t>
              </a:r>
            </a:p>
            <a:p>
              <a:pPr marL="342900" indent="-342900">
                <a:buFont typeface="Wingdings" panose="05000000000000000000" pitchFamily="2" charset="2"/>
                <a:buChar char="ü"/>
              </a:pPr>
              <a:r>
                <a:rPr lang="en-US" sz="1400" dirty="0">
                  <a:latin typeface="Franklin Gothic Book" panose="020B0503020102020204" pitchFamily="34" charset="0"/>
                </a:rPr>
                <a:t>Promote Innovative Solutions for Preventing Targeted Violence and Terrorism; and</a:t>
              </a:r>
            </a:p>
            <a:p>
              <a:pPr marL="342900" indent="-342900">
                <a:buFont typeface="Wingdings" panose="05000000000000000000" pitchFamily="2" charset="2"/>
                <a:buChar char="ü"/>
              </a:pPr>
              <a:r>
                <a:rPr lang="en-US" sz="1400" dirty="0">
                  <a:latin typeface="Franklin Gothic Book" panose="020B0503020102020204" pitchFamily="34" charset="0"/>
                </a:rPr>
                <a:t>Challenge Online Violence Mobilization Narratives</a:t>
              </a:r>
              <a:endParaRPr lang="en-US" sz="1400" dirty="0"/>
            </a:p>
          </p:txBody>
        </p:sp>
        <p:sp>
          <p:nvSpPr>
            <p:cNvPr id="87" name="TextBox 86">
              <a:extLst>
                <a:ext uri="{FF2B5EF4-FFF2-40B4-BE49-F238E27FC236}">
                  <a16:creationId xmlns:a16="http://schemas.microsoft.com/office/drawing/2014/main" id="{A7ED7B59-3465-4728-9BB1-263A38F232A3}"/>
                </a:ext>
              </a:extLst>
            </p:cNvPr>
            <p:cNvSpPr txBox="1"/>
            <p:nvPr/>
          </p:nvSpPr>
          <p:spPr>
            <a:xfrm>
              <a:off x="674675" y="3653500"/>
              <a:ext cx="4602531" cy="318673"/>
            </a:xfrm>
            <a:prstGeom prst="rect">
              <a:avLst/>
            </a:prstGeom>
            <a:noFill/>
          </p:spPr>
          <p:txBody>
            <a:bodyPr wrap="square" rtlCol="0">
              <a:spAutoFit/>
            </a:bodyPr>
            <a:lstStyle/>
            <a:p>
              <a:pPr marL="342900" indent="-342900">
                <a:buFont typeface="Wingdings" panose="05000000000000000000" pitchFamily="2" charset="2"/>
                <a:buChar char="ü"/>
              </a:pPr>
              <a:endParaRPr lang="en-US" sz="1600" dirty="0"/>
            </a:p>
          </p:txBody>
        </p:sp>
        <p:sp>
          <p:nvSpPr>
            <p:cNvPr id="90" name="TextBox 89">
              <a:extLst>
                <a:ext uri="{FF2B5EF4-FFF2-40B4-BE49-F238E27FC236}">
                  <a16:creationId xmlns:a16="http://schemas.microsoft.com/office/drawing/2014/main" id="{63DE51E8-AFFB-4E52-A22E-422DEE21E571}"/>
                </a:ext>
              </a:extLst>
            </p:cNvPr>
            <p:cNvSpPr txBox="1"/>
            <p:nvPr/>
          </p:nvSpPr>
          <p:spPr>
            <a:xfrm>
              <a:off x="667681" y="4877290"/>
              <a:ext cx="4602530" cy="289703"/>
            </a:xfrm>
            <a:prstGeom prst="rect">
              <a:avLst/>
            </a:prstGeom>
            <a:noFill/>
          </p:spPr>
          <p:txBody>
            <a:bodyPr wrap="square" rtlCol="0">
              <a:spAutoFit/>
            </a:bodyPr>
            <a:lstStyle/>
            <a:p>
              <a:pPr marL="342900" indent="-342900">
                <a:spcBef>
                  <a:spcPts val="1200"/>
                </a:spcBef>
                <a:spcAft>
                  <a:spcPts val="4200"/>
                </a:spcAft>
                <a:buFont typeface="Wingdings" panose="05000000000000000000" pitchFamily="2" charset="2"/>
                <a:buChar char="ü"/>
              </a:pPr>
              <a:endParaRPr lang="en-US" sz="1400" dirty="0"/>
            </a:p>
          </p:txBody>
        </p:sp>
      </p:grpSp>
      <p:sp>
        <p:nvSpPr>
          <p:cNvPr id="36" name="TextBox 35">
            <a:extLst>
              <a:ext uri="{FF2B5EF4-FFF2-40B4-BE49-F238E27FC236}">
                <a16:creationId xmlns:a16="http://schemas.microsoft.com/office/drawing/2014/main" id="{F0B67884-00EB-486F-92BF-60248C7474E5}"/>
              </a:ext>
            </a:extLst>
          </p:cNvPr>
          <p:cNvSpPr txBox="1"/>
          <p:nvPr/>
        </p:nvSpPr>
        <p:spPr>
          <a:xfrm>
            <a:off x="7085925" y="5527705"/>
            <a:ext cx="1415683" cy="646331"/>
          </a:xfrm>
          <a:prstGeom prst="rect">
            <a:avLst/>
          </a:prstGeom>
          <a:noFill/>
        </p:spPr>
        <p:txBody>
          <a:bodyPr wrap="square">
            <a:spAutoFit/>
          </a:bodyPr>
          <a:lstStyle/>
          <a:p>
            <a:pPr algn="ctr" defTabSz="724251" eaLnBrk="0" hangingPunct="0">
              <a:spcAft>
                <a:spcPts val="181"/>
              </a:spcAft>
              <a:defRPr/>
            </a:pPr>
            <a:r>
              <a:rPr lang="en-GB" sz="1800" b="1" kern="0" dirty="0">
                <a:solidFill>
                  <a:schemeClr val="tx2"/>
                </a:solidFill>
                <a:latin typeface="Franklin Gothic Book" panose="020B0503020102020204" pitchFamily="34" charset="0"/>
                <a:cs typeface="Arial" charset="0"/>
              </a:rPr>
              <a:t>Approach Alignment</a:t>
            </a:r>
            <a:endParaRPr lang="en-GB" sz="1800" kern="0" dirty="0">
              <a:solidFill>
                <a:schemeClr val="tx2"/>
              </a:solidFill>
              <a:latin typeface="Franklin Gothic Book" panose="020B0503020102020204" pitchFamily="34" charset="0"/>
              <a:cs typeface="Arial" charset="0"/>
            </a:endParaRPr>
          </a:p>
        </p:txBody>
      </p:sp>
    </p:spTree>
    <p:extLst>
      <p:ext uri="{BB962C8B-B14F-4D97-AF65-F5344CB8AC3E}">
        <p14:creationId xmlns:p14="http://schemas.microsoft.com/office/powerpoint/2010/main" val="168441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629627A-17C0-4166-8881-BD8F4CD109AF}"/>
              </a:ext>
            </a:extLst>
          </p:cNvPr>
          <p:cNvSpPr txBox="1"/>
          <p:nvPr/>
        </p:nvSpPr>
        <p:spPr>
          <a:xfrm>
            <a:off x="268894" y="5495916"/>
            <a:ext cx="5724999" cy="984885"/>
          </a:xfrm>
          <a:prstGeom prst="rect">
            <a:avLst/>
          </a:prstGeom>
          <a:solidFill>
            <a:schemeClr val="bg1"/>
          </a:solidFill>
          <a:ln w="28575">
            <a:noFill/>
            <a:prstDash val="sysDot"/>
          </a:ln>
        </p:spPr>
        <p:txBody>
          <a:bodyPr wrap="square">
            <a:spAutoFit/>
          </a:bodyPr>
          <a:lstStyle/>
          <a:p>
            <a:pPr>
              <a:spcBef>
                <a:spcPts val="0"/>
              </a:spcBef>
            </a:pPr>
            <a:r>
              <a:rPr lang="en-US" b="1" dirty="0">
                <a:latin typeface="Franklin Gothic Book" panose="020B0503020102020204" pitchFamily="34" charset="0"/>
              </a:rPr>
              <a:t>Learn More:</a:t>
            </a:r>
            <a:endParaRPr lang="en-US" sz="1400" b="1" dirty="0">
              <a:latin typeface="Franklin Gothic Book" panose="020B0503020102020204" pitchFamily="34" charset="0"/>
            </a:endParaRPr>
          </a:p>
          <a:p>
            <a:pPr marL="461645" indent="-226695">
              <a:buFont typeface="Arial" panose="020B0604020202020204" pitchFamily="34" charset="0"/>
              <a:buChar char="•"/>
            </a:pPr>
            <a:r>
              <a:rPr lang="en-US" sz="1400" dirty="0">
                <a:latin typeface="Franklin Gothic Book" panose="020B0503020102020204" pitchFamily="34" charset="0"/>
              </a:rPr>
              <a:t>Summaries of past Digital Forums can be found on our CP3 website at </a:t>
            </a:r>
            <a:r>
              <a:rPr lang="en-US" sz="1400" dirty="0">
                <a:latin typeface="Franklin Gothic Book" panose="020B0503020102020204" pitchFamily="34" charset="0"/>
                <a:hlinkClick r:id="rId3"/>
              </a:rPr>
              <a:t>www.dhs.gov/cp3</a:t>
            </a:r>
            <a:r>
              <a:rPr lang="en-US" sz="1400" dirty="0">
                <a:latin typeface="Franklin Gothic Book" panose="020B0503020102020204" pitchFamily="34" charset="0"/>
              </a:rPr>
              <a:t> </a:t>
            </a:r>
          </a:p>
          <a:p>
            <a:pPr marL="461645" indent="-226695">
              <a:buFont typeface="Arial" panose="020B0604020202020204" pitchFamily="34" charset="0"/>
              <a:buChar char="•"/>
            </a:pPr>
            <a:endParaRPr lang="en-US" sz="1200" dirty="0">
              <a:latin typeface="Franklin Gothic Book" panose="020B0503020102020204" pitchFamily="34" charset="0"/>
            </a:endParaRPr>
          </a:p>
        </p:txBody>
      </p:sp>
      <p:sp>
        <p:nvSpPr>
          <p:cNvPr id="2" name="Title 1">
            <a:extLst>
              <a:ext uri="{FF2B5EF4-FFF2-40B4-BE49-F238E27FC236}">
                <a16:creationId xmlns:a16="http://schemas.microsoft.com/office/drawing/2014/main" id="{6D4FBD05-2A35-4A54-9AC6-DC1F43074639}"/>
              </a:ext>
            </a:extLst>
          </p:cNvPr>
          <p:cNvSpPr>
            <a:spLocks noGrp="1"/>
          </p:cNvSpPr>
          <p:nvPr>
            <p:ph type="title"/>
          </p:nvPr>
        </p:nvSpPr>
        <p:spPr>
          <a:xfrm>
            <a:off x="342900" y="476721"/>
            <a:ext cx="10177616" cy="840803"/>
          </a:xfrm>
        </p:spPr>
        <p:txBody>
          <a:bodyPr/>
          <a:lstStyle/>
          <a:p>
            <a:r>
              <a:rPr lang="en-US" dirty="0"/>
              <a:t>Strategic Engagement </a:t>
            </a:r>
          </a:p>
        </p:txBody>
      </p:sp>
      <p:sp>
        <p:nvSpPr>
          <p:cNvPr id="3" name="Date Placeholder 2">
            <a:extLst>
              <a:ext uri="{FF2B5EF4-FFF2-40B4-BE49-F238E27FC236}">
                <a16:creationId xmlns:a16="http://schemas.microsoft.com/office/drawing/2014/main" id="{B3A90ADC-BBF7-4FEC-AA84-BB291E22C016}"/>
              </a:ext>
            </a:extLst>
          </p:cNvPr>
          <p:cNvSpPr>
            <a:spLocks noGrp="1"/>
          </p:cNvSpPr>
          <p:nvPr>
            <p:ph type="dt" sz="half" idx="10"/>
          </p:nvPr>
        </p:nvSpPr>
        <p:spPr>
          <a:xfrm>
            <a:off x="342898" y="6543037"/>
            <a:ext cx="3238500" cy="365125"/>
          </a:xfrm>
        </p:spPr>
        <p:txBody>
          <a:bodyPr/>
          <a:lstStyle/>
          <a:p>
            <a:fld id="{89FF7EB4-17EE-44B2-8680-B1AAB6964142}" type="datetime1">
              <a:rPr lang="en-US" smtClean="0"/>
              <a:t>9/26/2022</a:t>
            </a:fld>
            <a:endParaRPr lang="en-US"/>
          </a:p>
        </p:txBody>
      </p:sp>
      <p:sp>
        <p:nvSpPr>
          <p:cNvPr id="6" name="Rectangle 5">
            <a:extLst>
              <a:ext uri="{FF2B5EF4-FFF2-40B4-BE49-F238E27FC236}">
                <a16:creationId xmlns:a16="http://schemas.microsoft.com/office/drawing/2014/main" id="{78674645-0917-419E-AC07-581E993EDF5C}"/>
              </a:ext>
            </a:extLst>
          </p:cNvPr>
          <p:cNvSpPr/>
          <p:nvPr/>
        </p:nvSpPr>
        <p:spPr>
          <a:xfrm>
            <a:off x="6226520" y="2586511"/>
            <a:ext cx="4461328" cy="2308324"/>
          </a:xfrm>
          <a:prstGeom prst="rect">
            <a:avLst/>
          </a:prstGeom>
        </p:spPr>
        <p:txBody>
          <a:bodyPr wrap="square" lIns="91440" tIns="45720" rIns="91440" bIns="45720" anchor="ctr">
            <a:spAutoFit/>
          </a:bodyPr>
          <a:lstStyle/>
          <a:p>
            <a:pPr marL="285750" indent="-285750">
              <a:buFont typeface="Arial" panose="020B0604020202020204" pitchFamily="34" charset="0"/>
              <a:buChar char="•"/>
              <a:defRPr/>
            </a:pPr>
            <a:r>
              <a:rPr lang="en-US" dirty="0">
                <a:latin typeface="Franklin Gothic Book"/>
                <a:cs typeface="Calibri"/>
              </a:rPr>
              <a:t>CP3 hosts quarterly, virtual Digital Forums to c</a:t>
            </a:r>
            <a:r>
              <a:rPr lang="en-US" dirty="0">
                <a:latin typeface="Franklin Gothic Book"/>
                <a:ea typeface="Calibri" panose="020F0502020204030204" pitchFamily="34" charset="0"/>
                <a:cs typeface="Times New Roman"/>
              </a:rPr>
              <a:t>onvene community leaders and companies to generate discussion about a topic of relevance to a sector</a:t>
            </a:r>
            <a:endParaRPr lang="en-US" dirty="0">
              <a:latin typeface="Franklin Gothic Book" panose="020B0503020102020204" pitchFamily="34" charset="0"/>
            </a:endParaRPr>
          </a:p>
          <a:p>
            <a:pPr marL="285750" lvl="0" indent="-285750">
              <a:buFont typeface="Arial" panose="020B0604020202020204" pitchFamily="34" charset="0"/>
              <a:buChar char="•"/>
              <a:defRPr/>
            </a:pPr>
            <a:endParaRPr lang="en-US" dirty="0">
              <a:latin typeface="Franklin Gothic Book"/>
            </a:endParaRPr>
          </a:p>
          <a:p>
            <a:pPr marL="285750" lvl="0" indent="-285750">
              <a:buFont typeface="Arial" panose="020B0604020202020204" pitchFamily="34" charset="0"/>
              <a:buChar char="•"/>
              <a:defRPr/>
            </a:pPr>
            <a:r>
              <a:rPr lang="en-US" dirty="0">
                <a:latin typeface="Franklin Gothic Book"/>
              </a:rPr>
              <a:t>These engagements increase information sharing among prevention stakeholders</a:t>
            </a:r>
          </a:p>
          <a:p>
            <a:pPr marL="285750" lvl="0" indent="-285750">
              <a:buFont typeface="Arial" panose="020B0604020202020204" pitchFamily="34" charset="0"/>
              <a:buChar char="•"/>
              <a:defRPr/>
            </a:pPr>
            <a:endParaRPr lang="en-US" dirty="0">
              <a:latin typeface="Franklin Gothic Book" panose="020B0503020102020204" pitchFamily="34" charset="0"/>
              <a:cs typeface="Calibri"/>
            </a:endParaRPr>
          </a:p>
        </p:txBody>
      </p:sp>
      <p:sp>
        <p:nvSpPr>
          <p:cNvPr id="27" name="Footer Placeholder 3">
            <a:extLst>
              <a:ext uri="{FF2B5EF4-FFF2-40B4-BE49-F238E27FC236}">
                <a16:creationId xmlns:a16="http://schemas.microsoft.com/office/drawing/2014/main" id="{48E7DA74-EC47-46F5-8FC9-C33AE639813A}"/>
              </a:ext>
            </a:extLst>
          </p:cNvPr>
          <p:cNvSpPr>
            <a:spLocks noGrp="1"/>
          </p:cNvSpPr>
          <p:nvPr>
            <p:ph type="ftr" sz="quarter" idx="11"/>
          </p:nvPr>
        </p:nvSpPr>
        <p:spPr>
          <a:xfrm>
            <a:off x="4038600" y="6543037"/>
            <a:ext cx="4114800" cy="365125"/>
          </a:xfrm>
        </p:spPr>
        <p:txBody>
          <a:bodyPr/>
          <a:lstStyle/>
          <a:p>
            <a:r>
              <a:rPr lang="en-US"/>
              <a:t>Center for Prevention Programs and Partnerships</a:t>
            </a:r>
          </a:p>
        </p:txBody>
      </p:sp>
      <p:pic>
        <p:nvPicPr>
          <p:cNvPr id="1027" name="Picture 2" descr="Graph of sector attendance percentages at the Digital Forum - 23% Federal Government; 22% Education; 11% Private; 9% Mental Health; 8% Non Profit; 7% State and Local; 6% Law Enforcement; 5% Technology and Gaming; 4% Public Safety and Security; 3% Religion and Community; 2% International. Keynote: 52% Attendance on Wednesday. Panels: 36% on Wednesday; 32% of Thursday; 36% of Friday. Workshops: 22% Wednesday 1; 22% Wednesday 2; 21% Thursday 1; 17% Thursday 2; 3% Friday 1; 15% Friday 2.">
            <a:extLst>
              <a:ext uri="{FF2B5EF4-FFF2-40B4-BE49-F238E27FC236}">
                <a16:creationId xmlns:a16="http://schemas.microsoft.com/office/drawing/2014/main" id="{BF4D8B3E-191D-4DB6-A34C-879B287B8A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04152" y="2317983"/>
            <a:ext cx="4045968" cy="2885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Slide Number Placeholder 3">
            <a:extLst>
              <a:ext uri="{FF2B5EF4-FFF2-40B4-BE49-F238E27FC236}">
                <a16:creationId xmlns:a16="http://schemas.microsoft.com/office/drawing/2014/main" id="{603BD1AA-38B5-495A-9B8F-6EF1229C4476}"/>
              </a:ext>
            </a:extLst>
          </p:cNvPr>
          <p:cNvSpPr>
            <a:spLocks noGrp="1"/>
          </p:cNvSpPr>
          <p:nvPr>
            <p:ph type="sldNum" sz="quarter" idx="12"/>
          </p:nvPr>
        </p:nvSpPr>
        <p:spPr>
          <a:xfrm>
            <a:off x="8901266" y="6544290"/>
            <a:ext cx="3238500" cy="365125"/>
          </a:xfrm>
        </p:spPr>
        <p:txBody>
          <a:bodyPr/>
          <a:lstStyle/>
          <a:p>
            <a:fld id="{0CB25C7D-DA1D-470A-9386-174DD2BAFF50}" type="slidenum">
              <a:rPr lang="en-US" smtClean="0"/>
              <a:pPr/>
              <a:t>14</a:t>
            </a:fld>
            <a:endParaRPr lang="en-US"/>
          </a:p>
        </p:txBody>
      </p:sp>
      <p:sp>
        <p:nvSpPr>
          <p:cNvPr id="34" name="Rectangle: Rounded Corners 33">
            <a:extLst>
              <a:ext uri="{FF2B5EF4-FFF2-40B4-BE49-F238E27FC236}">
                <a16:creationId xmlns:a16="http://schemas.microsoft.com/office/drawing/2014/main" id="{0C74F423-7AAE-42B6-8137-0BD111C66C18}"/>
              </a:ext>
            </a:extLst>
          </p:cNvPr>
          <p:cNvSpPr/>
          <p:nvPr/>
        </p:nvSpPr>
        <p:spPr>
          <a:xfrm>
            <a:off x="7712428" y="5245617"/>
            <a:ext cx="1049832" cy="12596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35" name="Group 34">
            <a:extLst>
              <a:ext uri="{FF2B5EF4-FFF2-40B4-BE49-F238E27FC236}">
                <a16:creationId xmlns:a16="http://schemas.microsoft.com/office/drawing/2014/main" id="{04E1B624-3C81-4135-B339-A7DEE0059158}"/>
              </a:ext>
            </a:extLst>
          </p:cNvPr>
          <p:cNvGrpSpPr/>
          <p:nvPr/>
        </p:nvGrpSpPr>
        <p:grpSpPr>
          <a:xfrm>
            <a:off x="7649012" y="5322938"/>
            <a:ext cx="3753637" cy="1152913"/>
            <a:chOff x="7649012" y="5322938"/>
            <a:chExt cx="3753637" cy="1152913"/>
          </a:xfrm>
        </p:grpSpPr>
        <p:sp>
          <p:nvSpPr>
            <p:cNvPr id="36" name="Google Shape;1446;p150">
              <a:extLst>
                <a:ext uri="{FF2B5EF4-FFF2-40B4-BE49-F238E27FC236}">
                  <a16:creationId xmlns:a16="http://schemas.microsoft.com/office/drawing/2014/main" id="{F91CF76A-FE54-4794-A07E-00241A2BDC60}"/>
                </a:ext>
              </a:extLst>
            </p:cNvPr>
            <p:cNvSpPr/>
            <p:nvPr/>
          </p:nvSpPr>
          <p:spPr>
            <a:xfrm>
              <a:off x="7834602" y="5322938"/>
              <a:ext cx="739393" cy="791985"/>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sp>
          <p:nvSpPr>
            <p:cNvPr id="37" name="Google Shape;1446;p150">
              <a:extLst>
                <a:ext uri="{FF2B5EF4-FFF2-40B4-BE49-F238E27FC236}">
                  <a16:creationId xmlns:a16="http://schemas.microsoft.com/office/drawing/2014/main" id="{7BC81E1C-18E5-4E01-A6F9-53E86857EF2B}"/>
                </a:ext>
              </a:extLst>
            </p:cNvPr>
            <p:cNvSpPr/>
            <p:nvPr/>
          </p:nvSpPr>
          <p:spPr>
            <a:xfrm>
              <a:off x="9019464" y="5322938"/>
              <a:ext cx="739393" cy="791985"/>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sp>
          <p:nvSpPr>
            <p:cNvPr id="38" name="Google Shape;1446;p150">
              <a:extLst>
                <a:ext uri="{FF2B5EF4-FFF2-40B4-BE49-F238E27FC236}">
                  <a16:creationId xmlns:a16="http://schemas.microsoft.com/office/drawing/2014/main" id="{DEBD77D4-F59B-4B5E-AFEC-1D1EBD2E3FD7}"/>
                </a:ext>
              </a:extLst>
            </p:cNvPr>
            <p:cNvSpPr/>
            <p:nvPr/>
          </p:nvSpPr>
          <p:spPr>
            <a:xfrm>
              <a:off x="10198479" y="5322938"/>
              <a:ext cx="739393" cy="791985"/>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grpSp>
          <p:nvGrpSpPr>
            <p:cNvPr id="39" name="Group 38">
              <a:extLst>
                <a:ext uri="{FF2B5EF4-FFF2-40B4-BE49-F238E27FC236}">
                  <a16:creationId xmlns:a16="http://schemas.microsoft.com/office/drawing/2014/main" id="{A0ADF046-A437-4538-9C7B-38A13E60E576}"/>
                </a:ext>
              </a:extLst>
            </p:cNvPr>
            <p:cNvGrpSpPr/>
            <p:nvPr/>
          </p:nvGrpSpPr>
          <p:grpSpPr>
            <a:xfrm>
              <a:off x="7649012" y="5423588"/>
              <a:ext cx="3753637" cy="1052263"/>
              <a:chOff x="8785354" y="5401759"/>
              <a:chExt cx="3753637" cy="1052263"/>
            </a:xfrm>
          </p:grpSpPr>
          <p:sp>
            <p:nvSpPr>
              <p:cNvPr id="40" name="Google Shape;1447;p150">
                <a:extLst>
                  <a:ext uri="{FF2B5EF4-FFF2-40B4-BE49-F238E27FC236}">
                    <a16:creationId xmlns:a16="http://schemas.microsoft.com/office/drawing/2014/main" id="{6A4AAA35-B340-4583-A24D-EF5B2BC2CDBF}"/>
                  </a:ext>
                </a:extLst>
              </p:cNvPr>
              <p:cNvSpPr/>
              <p:nvPr/>
            </p:nvSpPr>
            <p:spPr>
              <a:xfrm>
                <a:off x="9104056" y="5580314"/>
                <a:ext cx="606281" cy="455601"/>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 name="Google Shape;1448;p150">
                <a:extLst>
                  <a:ext uri="{FF2B5EF4-FFF2-40B4-BE49-F238E27FC236}">
                    <a16:creationId xmlns:a16="http://schemas.microsoft.com/office/drawing/2014/main" id="{0B518ECB-4811-40F5-B186-C597C168BE27}"/>
                  </a:ext>
                </a:extLst>
              </p:cNvPr>
              <p:cNvSpPr/>
              <p:nvPr/>
            </p:nvSpPr>
            <p:spPr>
              <a:xfrm>
                <a:off x="9083745" y="5401759"/>
                <a:ext cx="509195" cy="545317"/>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42" name="Graphic 41" descr="Megaphone with solid fill">
                <a:extLst>
                  <a:ext uri="{FF2B5EF4-FFF2-40B4-BE49-F238E27FC236}">
                    <a16:creationId xmlns:a16="http://schemas.microsoft.com/office/drawing/2014/main" id="{9B6CF013-9918-4D6D-964C-F220CBD42B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04682" y="5444913"/>
                <a:ext cx="477563" cy="384129"/>
              </a:xfrm>
              <a:prstGeom prst="rect">
                <a:avLst/>
              </a:prstGeom>
            </p:spPr>
          </p:pic>
          <p:sp>
            <p:nvSpPr>
              <p:cNvPr id="43" name="Google Shape;1447;p150">
                <a:extLst>
                  <a:ext uri="{FF2B5EF4-FFF2-40B4-BE49-F238E27FC236}">
                    <a16:creationId xmlns:a16="http://schemas.microsoft.com/office/drawing/2014/main" id="{351A45C6-808C-4E81-9F6A-9BAEE1FF2801}"/>
                  </a:ext>
                </a:extLst>
              </p:cNvPr>
              <p:cNvSpPr/>
              <p:nvPr/>
            </p:nvSpPr>
            <p:spPr>
              <a:xfrm>
                <a:off x="10283071" y="5589285"/>
                <a:ext cx="606281" cy="455601"/>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 name="Google Shape;1448;p150">
                <a:extLst>
                  <a:ext uri="{FF2B5EF4-FFF2-40B4-BE49-F238E27FC236}">
                    <a16:creationId xmlns:a16="http://schemas.microsoft.com/office/drawing/2014/main" id="{ED4E81C2-BC1E-41AD-A4A6-75E65511E173}"/>
                  </a:ext>
                </a:extLst>
              </p:cNvPr>
              <p:cNvSpPr/>
              <p:nvPr/>
            </p:nvSpPr>
            <p:spPr>
              <a:xfrm>
                <a:off x="10299831" y="5410730"/>
                <a:ext cx="509195" cy="545317"/>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45" name="Graphic 44" descr="Research with solid fill">
                <a:extLst>
                  <a:ext uri="{FF2B5EF4-FFF2-40B4-BE49-F238E27FC236}">
                    <a16:creationId xmlns:a16="http://schemas.microsoft.com/office/drawing/2014/main" id="{63D0C7D2-BCED-4AF8-9ABA-0B06153A83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0384318" y="5474803"/>
                <a:ext cx="356550" cy="317774"/>
              </a:xfrm>
              <a:prstGeom prst="rect">
                <a:avLst/>
              </a:prstGeom>
            </p:spPr>
          </p:pic>
          <p:sp>
            <p:nvSpPr>
              <p:cNvPr id="46" name="Google Shape;1447;p150">
                <a:extLst>
                  <a:ext uri="{FF2B5EF4-FFF2-40B4-BE49-F238E27FC236}">
                    <a16:creationId xmlns:a16="http://schemas.microsoft.com/office/drawing/2014/main" id="{7E5E0946-7F7F-4017-A304-3A2310E18104}"/>
                  </a:ext>
                </a:extLst>
              </p:cNvPr>
              <p:cNvSpPr/>
              <p:nvPr/>
            </p:nvSpPr>
            <p:spPr>
              <a:xfrm>
                <a:off x="11476393" y="5589285"/>
                <a:ext cx="606281" cy="455601"/>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 name="Google Shape;1448;p150">
                <a:extLst>
                  <a:ext uri="{FF2B5EF4-FFF2-40B4-BE49-F238E27FC236}">
                    <a16:creationId xmlns:a16="http://schemas.microsoft.com/office/drawing/2014/main" id="{DE2CA3EC-2DB4-4A1E-ACF9-570DD95DFEFF}"/>
                  </a:ext>
                </a:extLst>
              </p:cNvPr>
              <p:cNvSpPr/>
              <p:nvPr/>
            </p:nvSpPr>
            <p:spPr>
              <a:xfrm>
                <a:off x="11454132" y="5410730"/>
                <a:ext cx="509195" cy="545317"/>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48" name="Graphic 47" descr="Open hand with plant with solid fill">
                <a:extLst>
                  <a:ext uri="{FF2B5EF4-FFF2-40B4-BE49-F238E27FC236}">
                    <a16:creationId xmlns:a16="http://schemas.microsoft.com/office/drawing/2014/main" id="{D7D8676B-C272-4CC2-8BB2-6CFFD2EFC1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37854" y="5480419"/>
                <a:ext cx="370492" cy="336872"/>
              </a:xfrm>
              <a:prstGeom prst="rect">
                <a:avLst/>
              </a:prstGeom>
            </p:spPr>
          </p:pic>
          <p:sp>
            <p:nvSpPr>
              <p:cNvPr id="49" name="TextBox 48">
                <a:extLst>
                  <a:ext uri="{FF2B5EF4-FFF2-40B4-BE49-F238E27FC236}">
                    <a16:creationId xmlns:a16="http://schemas.microsoft.com/office/drawing/2014/main" id="{0D8E7DA9-4873-4100-BAEC-C7DEE55F5852}"/>
                  </a:ext>
                </a:extLst>
              </p:cNvPr>
              <p:cNvSpPr txBox="1"/>
              <p:nvPr/>
            </p:nvSpPr>
            <p:spPr>
              <a:xfrm>
                <a:off x="8785354" y="6084690"/>
                <a:ext cx="119425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Public Awareness &amp; Education</a:t>
                </a:r>
              </a:p>
            </p:txBody>
          </p:sp>
          <p:sp>
            <p:nvSpPr>
              <p:cNvPr id="50" name="TextBox 49">
                <a:extLst>
                  <a:ext uri="{FF2B5EF4-FFF2-40B4-BE49-F238E27FC236}">
                    <a16:creationId xmlns:a16="http://schemas.microsoft.com/office/drawing/2014/main" id="{0FD8F6BA-ED28-4AA5-850E-53E3F9C20ECE}"/>
                  </a:ext>
                </a:extLst>
              </p:cNvPr>
              <p:cNvSpPr txBox="1"/>
              <p:nvPr/>
            </p:nvSpPr>
            <p:spPr>
              <a:xfrm>
                <a:off x="9770319" y="6065668"/>
                <a:ext cx="163178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Threat Assessment &amp; Management</a:t>
                </a:r>
              </a:p>
            </p:txBody>
          </p:sp>
          <p:sp>
            <p:nvSpPr>
              <p:cNvPr id="51" name="TextBox 50">
                <a:extLst>
                  <a:ext uri="{FF2B5EF4-FFF2-40B4-BE49-F238E27FC236}">
                    <a16:creationId xmlns:a16="http://schemas.microsoft.com/office/drawing/2014/main" id="{C6703BDE-FD4F-482E-9BE8-6EF223D4166E}"/>
                  </a:ext>
                </a:extLst>
              </p:cNvPr>
              <p:cNvSpPr txBox="1"/>
              <p:nvPr/>
            </p:nvSpPr>
            <p:spPr>
              <a:xfrm>
                <a:off x="10907208" y="6141529"/>
                <a:ext cx="1631783"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Support Services</a:t>
                </a:r>
              </a:p>
            </p:txBody>
          </p:sp>
        </p:grpSp>
      </p:grpSp>
      <p:sp>
        <p:nvSpPr>
          <p:cNvPr id="29" name="TextBox 28">
            <a:extLst>
              <a:ext uri="{FF2B5EF4-FFF2-40B4-BE49-F238E27FC236}">
                <a16:creationId xmlns:a16="http://schemas.microsoft.com/office/drawing/2014/main" id="{900E3C04-F495-4ED7-85F3-F593D18274B9}"/>
              </a:ext>
            </a:extLst>
          </p:cNvPr>
          <p:cNvSpPr txBox="1"/>
          <p:nvPr/>
        </p:nvSpPr>
        <p:spPr>
          <a:xfrm>
            <a:off x="686284" y="1247837"/>
            <a:ext cx="10615217" cy="1015663"/>
          </a:xfrm>
          <a:prstGeom prst="rect">
            <a:avLst/>
          </a:prstGeom>
          <a:noFill/>
        </p:spPr>
        <p:txBody>
          <a:bodyPr wrap="square">
            <a:spAutoFit/>
          </a:bodyPr>
          <a:lstStyle/>
          <a:p>
            <a:pPr algn="ctr" rtl="0" fontAlgn="base"/>
            <a:r>
              <a:rPr lang="en-US" sz="2000" b="0" i="0" u="none" strike="noStrike" dirty="0">
                <a:solidFill>
                  <a:srgbClr val="000000"/>
                </a:solidFill>
                <a:effectLst/>
                <a:latin typeface="Franklin Gothic Book" panose="020B0503020102020204" pitchFamily="34" charset="0"/>
              </a:rPr>
              <a:t>CP3 </a:t>
            </a:r>
            <a:r>
              <a:rPr lang="en-US" sz="2000" b="1" i="0" u="none" strike="noStrike" dirty="0">
                <a:solidFill>
                  <a:srgbClr val="000000"/>
                </a:solidFill>
                <a:effectLst/>
                <a:latin typeface="Franklin Gothic Book" panose="020B0503020102020204" pitchFamily="34" charset="0"/>
              </a:rPr>
              <a:t>collaborates with partners across all sectors</a:t>
            </a:r>
            <a:r>
              <a:rPr lang="en-US" sz="2000" b="0" i="0" u="none" strike="noStrike" dirty="0">
                <a:solidFill>
                  <a:srgbClr val="000000"/>
                </a:solidFill>
                <a:effectLst/>
                <a:latin typeface="Franklin Gothic Book" panose="020B0503020102020204" pitchFamily="34" charset="0"/>
              </a:rPr>
              <a:t> at domestic national, interagency and international levels to support local efforts by </a:t>
            </a:r>
            <a:r>
              <a:rPr lang="en-US" sz="2000" b="1" i="0" u="none" strike="noStrike" dirty="0">
                <a:solidFill>
                  <a:srgbClr val="000000"/>
                </a:solidFill>
                <a:effectLst/>
                <a:latin typeface="Franklin Gothic Book" panose="020B0503020102020204" pitchFamily="34" charset="0"/>
              </a:rPr>
              <a:t>building support for prevention from the top down.</a:t>
            </a:r>
            <a:r>
              <a:rPr lang="en-US" sz="2000" b="1" i="0" dirty="0">
                <a:solidFill>
                  <a:srgbClr val="000000"/>
                </a:solidFill>
                <a:effectLst/>
                <a:latin typeface="Franklin Gothic Book" panose="020B0503020102020204" pitchFamily="34" charset="0"/>
              </a:rPr>
              <a:t>​</a:t>
            </a:r>
            <a:endParaRPr lang="en-US" sz="2000" b="1" i="0" dirty="0">
              <a:solidFill>
                <a:srgbClr val="000000"/>
              </a:solidFill>
              <a:effectLst/>
              <a:latin typeface="Arial" panose="020B0604020202020204" pitchFamily="34" charset="0"/>
            </a:endParaRPr>
          </a:p>
        </p:txBody>
      </p:sp>
      <p:sp>
        <p:nvSpPr>
          <p:cNvPr id="5" name="TextBox 4">
            <a:extLst>
              <a:ext uri="{FF2B5EF4-FFF2-40B4-BE49-F238E27FC236}">
                <a16:creationId xmlns:a16="http://schemas.microsoft.com/office/drawing/2014/main" id="{35BA5723-4DCE-4D36-9AD7-3BEFCD904CA1}"/>
              </a:ext>
            </a:extLst>
          </p:cNvPr>
          <p:cNvSpPr txBox="1"/>
          <p:nvPr/>
        </p:nvSpPr>
        <p:spPr>
          <a:xfrm>
            <a:off x="829559" y="5238043"/>
            <a:ext cx="4973704" cy="307777"/>
          </a:xfrm>
          <a:prstGeom prst="rect">
            <a:avLst/>
          </a:prstGeom>
          <a:noFill/>
        </p:spPr>
        <p:txBody>
          <a:bodyPr wrap="square" rtlCol="0">
            <a:spAutoFit/>
          </a:bodyPr>
          <a:lstStyle/>
          <a:p>
            <a:pPr lvl="1" algn="ctr">
              <a:defRPr/>
            </a:pPr>
            <a:r>
              <a:rPr lang="en-US" sz="1400" i="1" dirty="0">
                <a:solidFill>
                  <a:srgbClr val="000000"/>
                </a:solidFill>
                <a:latin typeface="Franklin Gothic Book" panose="020B0503020102020204" pitchFamily="34" charset="0"/>
              </a:rPr>
              <a:t>Breakout of partner participation in Digital Forum Event. </a:t>
            </a:r>
          </a:p>
        </p:txBody>
      </p:sp>
      <p:sp>
        <p:nvSpPr>
          <p:cNvPr id="30" name="TextBox 29">
            <a:extLst>
              <a:ext uri="{FF2B5EF4-FFF2-40B4-BE49-F238E27FC236}">
                <a16:creationId xmlns:a16="http://schemas.microsoft.com/office/drawing/2014/main" id="{656673FE-43BF-41F0-BC42-42EF9E619095}"/>
              </a:ext>
            </a:extLst>
          </p:cNvPr>
          <p:cNvSpPr txBox="1"/>
          <p:nvPr/>
        </p:nvSpPr>
        <p:spPr>
          <a:xfrm>
            <a:off x="6226520" y="5552275"/>
            <a:ext cx="1415683" cy="646331"/>
          </a:xfrm>
          <a:prstGeom prst="rect">
            <a:avLst/>
          </a:prstGeom>
          <a:noFill/>
        </p:spPr>
        <p:txBody>
          <a:bodyPr wrap="square">
            <a:spAutoFit/>
          </a:bodyPr>
          <a:lstStyle/>
          <a:p>
            <a:pPr algn="ctr" defTabSz="724251" eaLnBrk="0" hangingPunct="0">
              <a:spcAft>
                <a:spcPts val="181"/>
              </a:spcAft>
              <a:defRPr/>
            </a:pPr>
            <a:r>
              <a:rPr lang="en-GB" sz="1800" b="1" kern="0" dirty="0">
                <a:solidFill>
                  <a:schemeClr val="tx2"/>
                </a:solidFill>
                <a:latin typeface="Franklin Gothic Book" panose="020B0503020102020204" pitchFamily="34" charset="0"/>
                <a:cs typeface="Arial" charset="0"/>
              </a:rPr>
              <a:t>Approach Alignment</a:t>
            </a:r>
            <a:endParaRPr lang="en-GB" sz="1800" kern="0" dirty="0">
              <a:solidFill>
                <a:schemeClr val="tx2"/>
              </a:solidFill>
              <a:latin typeface="Franklin Gothic Book" panose="020B0503020102020204" pitchFamily="34" charset="0"/>
              <a:cs typeface="Arial" charset="0"/>
            </a:endParaRPr>
          </a:p>
        </p:txBody>
      </p:sp>
    </p:spTree>
    <p:extLst>
      <p:ext uri="{BB962C8B-B14F-4D97-AF65-F5344CB8AC3E}">
        <p14:creationId xmlns:p14="http://schemas.microsoft.com/office/powerpoint/2010/main" val="353578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5F76C-6174-4CC1-BB42-655868B8666E}"/>
              </a:ext>
            </a:extLst>
          </p:cNvPr>
          <p:cNvSpPr>
            <a:spLocks noGrp="1"/>
          </p:cNvSpPr>
          <p:nvPr>
            <p:ph type="title"/>
          </p:nvPr>
        </p:nvSpPr>
        <p:spPr/>
        <p:txBody>
          <a:bodyPr/>
          <a:lstStyle/>
          <a:p>
            <a:r>
              <a:rPr lang="en-US" dirty="0"/>
              <a:t>Prevention Innovation</a:t>
            </a:r>
          </a:p>
        </p:txBody>
      </p:sp>
      <p:sp>
        <p:nvSpPr>
          <p:cNvPr id="3" name="Content Placeholder 2">
            <a:extLst>
              <a:ext uri="{FF2B5EF4-FFF2-40B4-BE49-F238E27FC236}">
                <a16:creationId xmlns:a16="http://schemas.microsoft.com/office/drawing/2014/main" id="{3844C71B-9F06-4E8D-B698-DD588F341CDF}"/>
              </a:ext>
            </a:extLst>
          </p:cNvPr>
          <p:cNvSpPr>
            <a:spLocks noGrp="1"/>
          </p:cNvSpPr>
          <p:nvPr>
            <p:ph sz="half" idx="1"/>
          </p:nvPr>
        </p:nvSpPr>
        <p:spPr>
          <a:xfrm>
            <a:off x="450230" y="2135769"/>
            <a:ext cx="6278033" cy="4351338"/>
          </a:xfrm>
        </p:spPr>
        <p:txBody>
          <a:bodyPr vert="horz" lIns="0" tIns="45720" rIns="0" bIns="45720" rtlCol="0" anchor="t">
            <a:normAutofit/>
          </a:bodyPr>
          <a:lstStyle/>
          <a:p>
            <a:pPr marL="227965" indent="-227965"/>
            <a:r>
              <a:rPr lang="en-US" sz="2000" b="1" dirty="0"/>
              <a:t>Invent2Prevent</a:t>
            </a:r>
            <a:r>
              <a:rPr lang="en-US" sz="2000" dirty="0"/>
              <a:t> is a structured, experiential approach to learning that empowers students to create dynamic projects to prevent targeted violence and terrorism.</a:t>
            </a:r>
          </a:p>
          <a:p>
            <a:pPr marL="684530" lvl="1" indent="-227965"/>
            <a:r>
              <a:rPr lang="en-US" sz="1600" dirty="0">
                <a:latin typeface="Franklin Gothic Book"/>
              </a:rPr>
              <a:t>College/University Program</a:t>
            </a:r>
          </a:p>
          <a:p>
            <a:pPr marL="684530" lvl="1" indent="-227965"/>
            <a:r>
              <a:rPr lang="en-US" sz="1600" dirty="0">
                <a:latin typeface="Franklin Gothic Book"/>
              </a:rPr>
              <a:t>High School Program</a:t>
            </a:r>
          </a:p>
          <a:p>
            <a:pPr marL="684530" lvl="1" indent="-227965"/>
            <a:r>
              <a:rPr lang="en-US" sz="1600" dirty="0">
                <a:latin typeface="Franklin Gothic Book"/>
              </a:rPr>
              <a:t>Sustainment Program</a:t>
            </a:r>
          </a:p>
          <a:p>
            <a:pPr marL="227965" indent="-227965"/>
            <a:r>
              <a:rPr lang="en-US" sz="2000" dirty="0">
                <a:latin typeface="Franklin Gothic Book"/>
              </a:rPr>
              <a:t>The TVTP Grant Program funds projects within the “Innovation Track” that approach the goal of targeted violence  and terrorism prevention in new or untested ways. </a:t>
            </a:r>
          </a:p>
          <a:p>
            <a:pPr marL="685165" lvl="1" indent="-227965"/>
            <a:r>
              <a:rPr lang="en-US" sz="1600" dirty="0">
                <a:latin typeface="Franklin Gothic Book"/>
              </a:rPr>
              <a:t>Includes projects that do not generally fall within the eight specified project types under “Promising Practices,” include a new theory of change that has not been previously implemented, or serve a unique or underserved target population.</a:t>
            </a:r>
            <a:endParaRPr lang="en-US" sz="1600" dirty="0"/>
          </a:p>
          <a:p>
            <a:pPr marL="227965" indent="-227965"/>
            <a:endParaRPr lang="en-US" sz="2000" dirty="0">
              <a:highlight>
                <a:srgbClr val="FFFF00"/>
              </a:highlight>
            </a:endParaRPr>
          </a:p>
        </p:txBody>
      </p:sp>
      <p:sp>
        <p:nvSpPr>
          <p:cNvPr id="5" name="Date Placeholder 4">
            <a:extLst>
              <a:ext uri="{FF2B5EF4-FFF2-40B4-BE49-F238E27FC236}">
                <a16:creationId xmlns:a16="http://schemas.microsoft.com/office/drawing/2014/main" id="{74AA3BAD-193B-41B8-91D2-9B04C71C5B7C}"/>
              </a:ext>
            </a:extLst>
          </p:cNvPr>
          <p:cNvSpPr>
            <a:spLocks noGrp="1"/>
          </p:cNvSpPr>
          <p:nvPr>
            <p:ph type="dt" sz="half" idx="10"/>
          </p:nvPr>
        </p:nvSpPr>
        <p:spPr/>
        <p:txBody>
          <a:bodyPr/>
          <a:lstStyle/>
          <a:p>
            <a:fld id="{813B3516-36B4-4B4F-B12D-43FDFD780E80}" type="datetime1">
              <a:rPr lang="en-US" smtClean="0"/>
              <a:t>9/26/2022</a:t>
            </a:fld>
            <a:endParaRPr lang="en-US" dirty="0"/>
          </a:p>
        </p:txBody>
      </p:sp>
      <p:sp>
        <p:nvSpPr>
          <p:cNvPr id="7" name="Slide Number Placeholder 6">
            <a:extLst>
              <a:ext uri="{FF2B5EF4-FFF2-40B4-BE49-F238E27FC236}">
                <a16:creationId xmlns:a16="http://schemas.microsoft.com/office/drawing/2014/main" id="{CE5919DA-DAFA-4AAB-AD41-75DE7AABC743}"/>
              </a:ext>
            </a:extLst>
          </p:cNvPr>
          <p:cNvSpPr>
            <a:spLocks noGrp="1"/>
          </p:cNvSpPr>
          <p:nvPr>
            <p:ph type="sldNum" sz="quarter" idx="12"/>
          </p:nvPr>
        </p:nvSpPr>
        <p:spPr/>
        <p:txBody>
          <a:bodyPr/>
          <a:lstStyle/>
          <a:p>
            <a:fld id="{0CB25C7D-DA1D-470A-9386-174DD2BAFF50}" type="slidenum">
              <a:rPr lang="en-US" smtClean="0"/>
              <a:t>15</a:t>
            </a:fld>
            <a:endParaRPr lang="en-US"/>
          </a:p>
        </p:txBody>
      </p:sp>
      <p:pic>
        <p:nvPicPr>
          <p:cNvPr id="9" name="Picture 8">
            <a:extLst>
              <a:ext uri="{FF2B5EF4-FFF2-40B4-BE49-F238E27FC236}">
                <a16:creationId xmlns:a16="http://schemas.microsoft.com/office/drawing/2014/main" id="{A8157E93-1BF5-467E-8D90-ABE7168B8143}"/>
              </a:ext>
            </a:extLst>
          </p:cNvPr>
          <p:cNvPicPr>
            <a:picLocks noChangeAspect="1"/>
          </p:cNvPicPr>
          <p:nvPr/>
        </p:nvPicPr>
        <p:blipFill>
          <a:blip r:embed="rId3"/>
          <a:stretch>
            <a:fillRect/>
          </a:stretch>
        </p:blipFill>
        <p:spPr>
          <a:xfrm>
            <a:off x="6732661" y="2738576"/>
            <a:ext cx="3767769" cy="451692"/>
          </a:xfrm>
          <a:prstGeom prst="rect">
            <a:avLst/>
          </a:prstGeom>
        </p:spPr>
      </p:pic>
      <p:sp>
        <p:nvSpPr>
          <p:cNvPr id="10" name="Rectangle: Rounded Corners 9">
            <a:extLst>
              <a:ext uri="{FF2B5EF4-FFF2-40B4-BE49-F238E27FC236}">
                <a16:creationId xmlns:a16="http://schemas.microsoft.com/office/drawing/2014/main" id="{8F9A6D33-6FA9-49B7-85A1-2551A7943F59}"/>
              </a:ext>
            </a:extLst>
          </p:cNvPr>
          <p:cNvSpPr/>
          <p:nvPr/>
        </p:nvSpPr>
        <p:spPr>
          <a:xfrm>
            <a:off x="8155488" y="4840266"/>
            <a:ext cx="1049832" cy="12596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8756542E-9979-43CD-9DD7-C60E2F42CA23}"/>
              </a:ext>
            </a:extLst>
          </p:cNvPr>
          <p:cNvGrpSpPr/>
          <p:nvPr/>
        </p:nvGrpSpPr>
        <p:grpSpPr>
          <a:xfrm>
            <a:off x="8092072" y="4917587"/>
            <a:ext cx="3753637" cy="1152913"/>
            <a:chOff x="7649012" y="5322938"/>
            <a:chExt cx="3753637" cy="1152913"/>
          </a:xfrm>
        </p:grpSpPr>
        <p:sp>
          <p:nvSpPr>
            <p:cNvPr id="12" name="Google Shape;1446;p150">
              <a:extLst>
                <a:ext uri="{FF2B5EF4-FFF2-40B4-BE49-F238E27FC236}">
                  <a16:creationId xmlns:a16="http://schemas.microsoft.com/office/drawing/2014/main" id="{7D869646-3752-422B-B724-C515257249C4}"/>
                </a:ext>
              </a:extLst>
            </p:cNvPr>
            <p:cNvSpPr/>
            <p:nvPr/>
          </p:nvSpPr>
          <p:spPr>
            <a:xfrm>
              <a:off x="7834602" y="5322938"/>
              <a:ext cx="739393" cy="791985"/>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sp>
          <p:nvSpPr>
            <p:cNvPr id="13" name="Google Shape;1446;p150">
              <a:extLst>
                <a:ext uri="{FF2B5EF4-FFF2-40B4-BE49-F238E27FC236}">
                  <a16:creationId xmlns:a16="http://schemas.microsoft.com/office/drawing/2014/main" id="{D24D774F-D988-4079-A214-6971B064E171}"/>
                </a:ext>
              </a:extLst>
            </p:cNvPr>
            <p:cNvSpPr/>
            <p:nvPr/>
          </p:nvSpPr>
          <p:spPr>
            <a:xfrm>
              <a:off x="9019464" y="5322938"/>
              <a:ext cx="739393" cy="791985"/>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sp>
          <p:nvSpPr>
            <p:cNvPr id="14" name="Google Shape;1446;p150">
              <a:extLst>
                <a:ext uri="{FF2B5EF4-FFF2-40B4-BE49-F238E27FC236}">
                  <a16:creationId xmlns:a16="http://schemas.microsoft.com/office/drawing/2014/main" id="{3D585459-61A9-43B2-8578-BA07343C6C91}"/>
                </a:ext>
              </a:extLst>
            </p:cNvPr>
            <p:cNvSpPr/>
            <p:nvPr/>
          </p:nvSpPr>
          <p:spPr>
            <a:xfrm>
              <a:off x="10198479" y="5322938"/>
              <a:ext cx="739393" cy="791985"/>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grpSp>
          <p:nvGrpSpPr>
            <p:cNvPr id="15" name="Group 14">
              <a:extLst>
                <a:ext uri="{FF2B5EF4-FFF2-40B4-BE49-F238E27FC236}">
                  <a16:creationId xmlns:a16="http://schemas.microsoft.com/office/drawing/2014/main" id="{C87BF6CD-F381-4988-B007-437FEEE4B1E9}"/>
                </a:ext>
              </a:extLst>
            </p:cNvPr>
            <p:cNvGrpSpPr/>
            <p:nvPr/>
          </p:nvGrpSpPr>
          <p:grpSpPr>
            <a:xfrm>
              <a:off x="7649012" y="5423588"/>
              <a:ext cx="3753637" cy="1052263"/>
              <a:chOff x="8785354" y="5401759"/>
              <a:chExt cx="3753637" cy="1052263"/>
            </a:xfrm>
          </p:grpSpPr>
          <p:sp>
            <p:nvSpPr>
              <p:cNvPr id="16" name="Google Shape;1447;p150">
                <a:extLst>
                  <a:ext uri="{FF2B5EF4-FFF2-40B4-BE49-F238E27FC236}">
                    <a16:creationId xmlns:a16="http://schemas.microsoft.com/office/drawing/2014/main" id="{C39FBC1F-55BF-4378-94A4-0D0CB390E0A1}"/>
                  </a:ext>
                </a:extLst>
              </p:cNvPr>
              <p:cNvSpPr/>
              <p:nvPr/>
            </p:nvSpPr>
            <p:spPr>
              <a:xfrm>
                <a:off x="9104056" y="5580314"/>
                <a:ext cx="606281" cy="455601"/>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 name="Google Shape;1448;p150">
                <a:extLst>
                  <a:ext uri="{FF2B5EF4-FFF2-40B4-BE49-F238E27FC236}">
                    <a16:creationId xmlns:a16="http://schemas.microsoft.com/office/drawing/2014/main" id="{655F774D-2D69-4110-8B60-DEB4646DDB0C}"/>
                  </a:ext>
                </a:extLst>
              </p:cNvPr>
              <p:cNvSpPr/>
              <p:nvPr/>
            </p:nvSpPr>
            <p:spPr>
              <a:xfrm>
                <a:off x="9083745" y="5401759"/>
                <a:ext cx="509195" cy="545317"/>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18" name="Graphic 17" descr="Megaphone with solid fill">
                <a:extLst>
                  <a:ext uri="{FF2B5EF4-FFF2-40B4-BE49-F238E27FC236}">
                    <a16:creationId xmlns:a16="http://schemas.microsoft.com/office/drawing/2014/main" id="{5F65E648-205C-4EB6-B93C-98F81D4879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04682" y="5444913"/>
                <a:ext cx="477563" cy="384129"/>
              </a:xfrm>
              <a:prstGeom prst="rect">
                <a:avLst/>
              </a:prstGeom>
            </p:spPr>
          </p:pic>
          <p:sp>
            <p:nvSpPr>
              <p:cNvPr id="19" name="Google Shape;1447;p150">
                <a:extLst>
                  <a:ext uri="{FF2B5EF4-FFF2-40B4-BE49-F238E27FC236}">
                    <a16:creationId xmlns:a16="http://schemas.microsoft.com/office/drawing/2014/main" id="{D2B7F9AC-981B-4EC0-BCBE-D600C5198320}"/>
                  </a:ext>
                </a:extLst>
              </p:cNvPr>
              <p:cNvSpPr/>
              <p:nvPr/>
            </p:nvSpPr>
            <p:spPr>
              <a:xfrm>
                <a:off x="10283071" y="5589285"/>
                <a:ext cx="606281" cy="455601"/>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 name="Google Shape;1448;p150">
                <a:extLst>
                  <a:ext uri="{FF2B5EF4-FFF2-40B4-BE49-F238E27FC236}">
                    <a16:creationId xmlns:a16="http://schemas.microsoft.com/office/drawing/2014/main" id="{2E5E3C8C-5993-4808-8C82-7FCCC07F1E5E}"/>
                  </a:ext>
                </a:extLst>
              </p:cNvPr>
              <p:cNvSpPr/>
              <p:nvPr/>
            </p:nvSpPr>
            <p:spPr>
              <a:xfrm>
                <a:off x="10299831" y="5410730"/>
                <a:ext cx="509195" cy="545317"/>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21" name="Graphic 20" descr="Research with solid fill">
                <a:extLst>
                  <a:ext uri="{FF2B5EF4-FFF2-40B4-BE49-F238E27FC236}">
                    <a16:creationId xmlns:a16="http://schemas.microsoft.com/office/drawing/2014/main" id="{18D18635-E1F3-4547-A199-8CA056A4D2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0384318" y="5474803"/>
                <a:ext cx="356550" cy="317774"/>
              </a:xfrm>
              <a:prstGeom prst="rect">
                <a:avLst/>
              </a:prstGeom>
            </p:spPr>
          </p:pic>
          <p:sp>
            <p:nvSpPr>
              <p:cNvPr id="22" name="Google Shape;1447;p150">
                <a:extLst>
                  <a:ext uri="{FF2B5EF4-FFF2-40B4-BE49-F238E27FC236}">
                    <a16:creationId xmlns:a16="http://schemas.microsoft.com/office/drawing/2014/main" id="{C23DA879-E8F9-4FFC-86A7-89176E7C6278}"/>
                  </a:ext>
                </a:extLst>
              </p:cNvPr>
              <p:cNvSpPr/>
              <p:nvPr/>
            </p:nvSpPr>
            <p:spPr>
              <a:xfrm>
                <a:off x="11476393" y="5589285"/>
                <a:ext cx="606281" cy="455601"/>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 name="Google Shape;1448;p150">
                <a:extLst>
                  <a:ext uri="{FF2B5EF4-FFF2-40B4-BE49-F238E27FC236}">
                    <a16:creationId xmlns:a16="http://schemas.microsoft.com/office/drawing/2014/main" id="{9F8CAEC0-0CDA-4C5C-AA05-4EFB36477D72}"/>
                  </a:ext>
                </a:extLst>
              </p:cNvPr>
              <p:cNvSpPr/>
              <p:nvPr/>
            </p:nvSpPr>
            <p:spPr>
              <a:xfrm>
                <a:off x="11454132" y="5410730"/>
                <a:ext cx="509195" cy="545317"/>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24" name="Graphic 23" descr="Open hand with plant with solid fill">
                <a:extLst>
                  <a:ext uri="{FF2B5EF4-FFF2-40B4-BE49-F238E27FC236}">
                    <a16:creationId xmlns:a16="http://schemas.microsoft.com/office/drawing/2014/main" id="{765BA20A-4180-4C0E-9876-2A4D484623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37854" y="5480419"/>
                <a:ext cx="370492" cy="336872"/>
              </a:xfrm>
              <a:prstGeom prst="rect">
                <a:avLst/>
              </a:prstGeom>
            </p:spPr>
          </p:pic>
          <p:sp>
            <p:nvSpPr>
              <p:cNvPr id="25" name="TextBox 24">
                <a:extLst>
                  <a:ext uri="{FF2B5EF4-FFF2-40B4-BE49-F238E27FC236}">
                    <a16:creationId xmlns:a16="http://schemas.microsoft.com/office/drawing/2014/main" id="{E41BED5F-F37F-4BFA-B45C-77E13C333A76}"/>
                  </a:ext>
                </a:extLst>
              </p:cNvPr>
              <p:cNvSpPr txBox="1"/>
              <p:nvPr/>
            </p:nvSpPr>
            <p:spPr>
              <a:xfrm>
                <a:off x="8785354" y="6084690"/>
                <a:ext cx="119425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Public Awareness &amp; Education</a:t>
                </a:r>
              </a:p>
            </p:txBody>
          </p:sp>
          <p:sp>
            <p:nvSpPr>
              <p:cNvPr id="26" name="TextBox 25">
                <a:extLst>
                  <a:ext uri="{FF2B5EF4-FFF2-40B4-BE49-F238E27FC236}">
                    <a16:creationId xmlns:a16="http://schemas.microsoft.com/office/drawing/2014/main" id="{702F3F85-80D4-48B6-8180-DB6A45CCC3E0}"/>
                  </a:ext>
                </a:extLst>
              </p:cNvPr>
              <p:cNvSpPr txBox="1"/>
              <p:nvPr/>
            </p:nvSpPr>
            <p:spPr>
              <a:xfrm>
                <a:off x="9770319" y="6065668"/>
                <a:ext cx="163178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Threat Assessment &amp; Management</a:t>
                </a:r>
              </a:p>
            </p:txBody>
          </p:sp>
          <p:sp>
            <p:nvSpPr>
              <p:cNvPr id="27" name="TextBox 26">
                <a:extLst>
                  <a:ext uri="{FF2B5EF4-FFF2-40B4-BE49-F238E27FC236}">
                    <a16:creationId xmlns:a16="http://schemas.microsoft.com/office/drawing/2014/main" id="{6A176001-50B5-4CB0-AEC1-55710665057F}"/>
                  </a:ext>
                </a:extLst>
              </p:cNvPr>
              <p:cNvSpPr txBox="1"/>
              <p:nvPr/>
            </p:nvSpPr>
            <p:spPr>
              <a:xfrm>
                <a:off x="10907208" y="6141529"/>
                <a:ext cx="1631783"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Support Services</a:t>
                </a:r>
              </a:p>
            </p:txBody>
          </p:sp>
        </p:grpSp>
      </p:grpSp>
      <p:sp>
        <p:nvSpPr>
          <p:cNvPr id="30" name="TextBox 29">
            <a:extLst>
              <a:ext uri="{FF2B5EF4-FFF2-40B4-BE49-F238E27FC236}">
                <a16:creationId xmlns:a16="http://schemas.microsoft.com/office/drawing/2014/main" id="{21729CCA-F140-481E-B464-D5B0C722D9F3}"/>
              </a:ext>
            </a:extLst>
          </p:cNvPr>
          <p:cNvSpPr txBox="1"/>
          <p:nvPr/>
        </p:nvSpPr>
        <p:spPr>
          <a:xfrm>
            <a:off x="880216" y="1338965"/>
            <a:ext cx="10431567" cy="707886"/>
          </a:xfrm>
          <a:prstGeom prst="rect">
            <a:avLst/>
          </a:prstGeom>
          <a:noFill/>
        </p:spPr>
        <p:txBody>
          <a:bodyPr wrap="square">
            <a:spAutoFit/>
          </a:bodyPr>
          <a:lstStyle/>
          <a:p>
            <a:pPr marL="0" indent="0" algn="ctr">
              <a:buNone/>
            </a:pPr>
            <a:r>
              <a:rPr lang="en-US" sz="2000" dirty="0">
                <a:latin typeface="Franklin Gothic Book"/>
              </a:rPr>
              <a:t>CP3 </a:t>
            </a:r>
            <a:r>
              <a:rPr lang="en-US" sz="2000" b="1" dirty="0">
                <a:latin typeface="Franklin Gothic Book"/>
              </a:rPr>
              <a:t>enables innovation in our approach </a:t>
            </a:r>
            <a:r>
              <a:rPr lang="en-US" sz="2000" dirty="0">
                <a:latin typeface="Franklin Gothic Book"/>
              </a:rPr>
              <a:t>to support prevention efforts across the country through the Invent2Prevent Program and the Targeted Violence and Terrorism Grant Program.</a:t>
            </a:r>
          </a:p>
        </p:txBody>
      </p:sp>
      <p:sp>
        <p:nvSpPr>
          <p:cNvPr id="29" name="TextBox 28">
            <a:extLst>
              <a:ext uri="{FF2B5EF4-FFF2-40B4-BE49-F238E27FC236}">
                <a16:creationId xmlns:a16="http://schemas.microsoft.com/office/drawing/2014/main" id="{0EC1B318-1553-414B-B71B-494354E45275}"/>
              </a:ext>
            </a:extLst>
          </p:cNvPr>
          <p:cNvSpPr txBox="1"/>
          <p:nvPr/>
        </p:nvSpPr>
        <p:spPr>
          <a:xfrm>
            <a:off x="6804923" y="5136777"/>
            <a:ext cx="1415683" cy="646331"/>
          </a:xfrm>
          <a:prstGeom prst="rect">
            <a:avLst/>
          </a:prstGeom>
          <a:noFill/>
        </p:spPr>
        <p:txBody>
          <a:bodyPr wrap="square">
            <a:spAutoFit/>
          </a:bodyPr>
          <a:lstStyle/>
          <a:p>
            <a:pPr algn="ctr" defTabSz="724251" eaLnBrk="0" hangingPunct="0">
              <a:spcAft>
                <a:spcPts val="181"/>
              </a:spcAft>
              <a:defRPr/>
            </a:pPr>
            <a:r>
              <a:rPr lang="en-GB" sz="1800" b="1" kern="0" dirty="0">
                <a:solidFill>
                  <a:schemeClr val="tx2"/>
                </a:solidFill>
                <a:latin typeface="Franklin Gothic Book" panose="020B0503020102020204" pitchFamily="34" charset="0"/>
                <a:cs typeface="Arial" charset="0"/>
              </a:rPr>
              <a:t>Approach Alignment</a:t>
            </a:r>
            <a:endParaRPr lang="en-GB" sz="1800" kern="0" dirty="0">
              <a:solidFill>
                <a:schemeClr val="tx2"/>
              </a:solidFill>
              <a:latin typeface="Franklin Gothic Book" panose="020B0503020102020204" pitchFamily="34" charset="0"/>
              <a:cs typeface="Arial" charset="0"/>
            </a:endParaRPr>
          </a:p>
        </p:txBody>
      </p:sp>
    </p:spTree>
    <p:extLst>
      <p:ext uri="{BB962C8B-B14F-4D97-AF65-F5344CB8AC3E}">
        <p14:creationId xmlns:p14="http://schemas.microsoft.com/office/powerpoint/2010/main" val="300872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9787-4CA1-4799-8646-45DA167E0C23}"/>
              </a:ext>
            </a:extLst>
          </p:cNvPr>
          <p:cNvSpPr>
            <a:spLocks noGrp="1"/>
          </p:cNvSpPr>
          <p:nvPr>
            <p:ph type="title"/>
          </p:nvPr>
        </p:nvSpPr>
        <p:spPr/>
        <p:txBody>
          <a:bodyPr>
            <a:normAutofit/>
          </a:bodyPr>
          <a:lstStyle/>
          <a:p>
            <a:r>
              <a:rPr lang="en-US" dirty="0"/>
              <a:t>Prevention Resources </a:t>
            </a:r>
          </a:p>
        </p:txBody>
      </p:sp>
      <p:sp>
        <p:nvSpPr>
          <p:cNvPr id="3" name="Date Placeholder 2">
            <a:extLst>
              <a:ext uri="{FF2B5EF4-FFF2-40B4-BE49-F238E27FC236}">
                <a16:creationId xmlns:a16="http://schemas.microsoft.com/office/drawing/2014/main" id="{EA53635E-6499-46B2-9E04-55B474305B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FF7EB4-17EE-44B2-8680-B1AAB6964142}" type="datetime1">
              <a:rPr kumimoji="0" lang="en-US" sz="12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6" name="Content Placeholder 5">
            <a:extLst>
              <a:ext uri="{FF2B5EF4-FFF2-40B4-BE49-F238E27FC236}">
                <a16:creationId xmlns:a16="http://schemas.microsoft.com/office/drawing/2014/main" id="{3250BFEF-B85E-4270-91D0-6A0DEC5ED0DC}"/>
              </a:ext>
            </a:extLst>
          </p:cNvPr>
          <p:cNvSpPr>
            <a:spLocks noGrp="1"/>
          </p:cNvSpPr>
          <p:nvPr>
            <p:ph sz="half" idx="1"/>
          </p:nvPr>
        </p:nvSpPr>
        <p:spPr>
          <a:xfrm>
            <a:off x="480259" y="1386068"/>
            <a:ext cx="5129469" cy="2876531"/>
          </a:xfrm>
        </p:spPr>
        <p:txBody>
          <a:bodyPr vert="horz" lIns="0" tIns="45720" rIns="0" bIns="45720" rtlCol="0" anchor="t">
            <a:normAutofit/>
          </a:bodyPr>
          <a:lstStyle/>
          <a:p>
            <a:pPr marL="0" lvl="1" indent="0">
              <a:spcBef>
                <a:spcPts val="1000"/>
              </a:spcBef>
              <a:buNone/>
            </a:pPr>
            <a:r>
              <a:rPr lang="en-US" sz="2000" dirty="0">
                <a:latin typeface="Franklin Gothic Book"/>
              </a:rPr>
              <a:t>CP3 produces and maintains public resources on prevention topics:</a:t>
            </a:r>
            <a:endParaRPr lang="en-US" sz="2800" dirty="0">
              <a:latin typeface="Franklin Gothic Book"/>
            </a:endParaRPr>
          </a:p>
          <a:p>
            <a:pPr marL="742315" lvl="2" indent="-285750">
              <a:spcBef>
                <a:spcPts val="1000"/>
              </a:spcBef>
            </a:pPr>
            <a:r>
              <a:rPr lang="en-US" sz="1800" dirty="0">
                <a:latin typeface="Franklin Gothic Book"/>
              </a:rPr>
              <a:t>Informational Products (e.g. fact sheets and academic digests)</a:t>
            </a:r>
          </a:p>
          <a:p>
            <a:pPr marL="0" lvl="1" indent="0">
              <a:spcBef>
                <a:spcPts val="1000"/>
              </a:spcBef>
              <a:buNone/>
            </a:pPr>
            <a:r>
              <a:rPr lang="en-US" sz="2000" dirty="0">
                <a:latin typeface="Franklin Gothic Book"/>
              </a:rPr>
              <a:t>CP3 also develops operational guidance to support communities and local prevention efforts.</a:t>
            </a:r>
          </a:p>
          <a:p>
            <a:pPr marL="0" lvl="1" indent="0">
              <a:spcBef>
                <a:spcPts val="1000"/>
              </a:spcBef>
              <a:buNone/>
            </a:pPr>
            <a:endParaRPr lang="en-US" dirty="0">
              <a:latin typeface="+mn-lt"/>
            </a:endParaRPr>
          </a:p>
        </p:txBody>
      </p:sp>
      <p:sp>
        <p:nvSpPr>
          <p:cNvPr id="26" name="Footer Placeholder 3">
            <a:extLst>
              <a:ext uri="{FF2B5EF4-FFF2-40B4-BE49-F238E27FC236}">
                <a16:creationId xmlns:a16="http://schemas.microsoft.com/office/drawing/2014/main" id="{38B076AC-4EA2-4B38-BE13-6D1189423151}"/>
              </a:ext>
            </a:extLst>
          </p:cNvPr>
          <p:cNvSpPr>
            <a:spLocks noGrp="1"/>
          </p:cNvSpPr>
          <p:nvPr>
            <p:ph type="ftr" sz="quarter" idx="11"/>
          </p:nvPr>
        </p:nvSpPr>
        <p:spPr>
          <a:xfrm>
            <a:off x="4038600" y="653467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Center for Prevention Programs and Partnerships</a:t>
            </a:r>
          </a:p>
        </p:txBody>
      </p:sp>
      <p:sp>
        <p:nvSpPr>
          <p:cNvPr id="27" name="TextBox 26">
            <a:extLst>
              <a:ext uri="{FF2B5EF4-FFF2-40B4-BE49-F238E27FC236}">
                <a16:creationId xmlns:a16="http://schemas.microsoft.com/office/drawing/2014/main" id="{1753EC95-A945-4DE7-843B-32AEA53AC89F}"/>
              </a:ext>
            </a:extLst>
          </p:cNvPr>
          <p:cNvSpPr txBox="1"/>
          <p:nvPr/>
        </p:nvSpPr>
        <p:spPr>
          <a:xfrm>
            <a:off x="353259" y="3873615"/>
            <a:ext cx="5724999" cy="2277547"/>
          </a:xfrm>
          <a:prstGeom prst="rect">
            <a:avLst/>
          </a:prstGeom>
          <a:solidFill>
            <a:schemeClr val="bg1"/>
          </a:solidFill>
          <a:ln w="28575">
            <a:noFill/>
            <a:prstDash val="sysDo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rPr>
              <a:t>Learn More:</a:t>
            </a:r>
            <a:endPar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ndParaRPr>
          </a:p>
          <a:p>
            <a:pPr marL="461645" marR="0" lvl="0" indent="-2266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rPr>
              <a:t>Access our Publications Library at: </a:t>
            </a:r>
            <a:b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rPr>
            </a:b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hlinkClick r:id="rId3"/>
              </a:rPr>
              <a:t>https://www.dhs.gov/publications-library/preventing-terrorism</a:t>
            </a:r>
            <a:br>
              <a:rPr kumimoji="0" lang="en-US" sz="1600" b="1" i="0" u="none" strike="noStrike" kern="1200" cap="none" spc="0" normalizeH="0" baseline="0" noProof="0" dirty="0">
                <a:ln>
                  <a:noFill/>
                </a:ln>
                <a:solidFill>
                  <a:prstClr val="black"/>
                </a:solidFill>
                <a:effectLst/>
                <a:uLnTx/>
                <a:uFillTx/>
                <a:latin typeface="Franklin Gothic Book" panose="020B0503020102020204" pitchFamily="34" charset="0"/>
              </a:rPr>
            </a:br>
            <a:endParaRPr kumimoji="0" lang="en-US" sz="1600" b="1" i="0" u="none" strike="noStrike" kern="1200" cap="none" spc="0" normalizeH="0" baseline="0" noProof="0" dirty="0">
              <a:ln>
                <a:noFill/>
              </a:ln>
              <a:solidFill>
                <a:prstClr val="black"/>
              </a:solidFill>
              <a:effectLst/>
              <a:uLnTx/>
              <a:uFillTx/>
              <a:latin typeface="Franklin Gothic Book" panose="020B0503020102020204" pitchFamily="34" charset="0"/>
            </a:endParaRPr>
          </a:p>
          <a:p>
            <a:pPr marL="461645" marR="0" lvl="0" indent="-2266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rPr>
              <a:t>Subscribe to our listserv to stay up to date with CP3 at:</a:t>
            </a:r>
            <a:b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rPr>
            </a:b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hlinkClick r:id="rId4"/>
              </a:rPr>
              <a:t>https://public.govdelivery.com/accounts/USDHS/subscriber/new</a:t>
            </a: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rPr>
              <a:t> </a:t>
            </a:r>
          </a:p>
          <a:p>
            <a:pPr marL="461645" marR="0" lvl="0" indent="-2266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ndParaRPr>
          </a:p>
        </p:txBody>
      </p:sp>
      <p:sp>
        <p:nvSpPr>
          <p:cNvPr id="14" name="TextBox 13">
            <a:extLst>
              <a:ext uri="{FF2B5EF4-FFF2-40B4-BE49-F238E27FC236}">
                <a16:creationId xmlns:a16="http://schemas.microsoft.com/office/drawing/2014/main" id="{A6A75177-49A5-43C8-B888-F8EA3F7B1580}"/>
              </a:ext>
            </a:extLst>
          </p:cNvPr>
          <p:cNvSpPr txBox="1"/>
          <p:nvPr/>
        </p:nvSpPr>
        <p:spPr>
          <a:xfrm>
            <a:off x="6499555" y="4881976"/>
            <a:ext cx="4309471" cy="307777"/>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rPr>
              <a:t>Example information products produced by CP3 </a:t>
            </a:r>
            <a:endParaRPr kumimoji="0" lang="en-US" sz="1400" b="0"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CB08ED2D-5CD5-4745-809F-8F0BFFDDD6EA}"/>
              </a:ext>
            </a:extLst>
          </p:cNvPr>
          <p:cNvGrpSpPr/>
          <p:nvPr/>
        </p:nvGrpSpPr>
        <p:grpSpPr>
          <a:xfrm>
            <a:off x="6857225" y="1218668"/>
            <a:ext cx="3594130" cy="3607444"/>
            <a:chOff x="7168716" y="1218668"/>
            <a:chExt cx="3594130" cy="3607444"/>
          </a:xfrm>
        </p:grpSpPr>
        <p:pic>
          <p:nvPicPr>
            <p:cNvPr id="21" name="Picture 20">
              <a:extLst>
                <a:ext uri="{FF2B5EF4-FFF2-40B4-BE49-F238E27FC236}">
                  <a16:creationId xmlns:a16="http://schemas.microsoft.com/office/drawing/2014/main" id="{7083AD9D-58B6-4E7E-B4BC-AEAB21EF529D}"/>
                </a:ext>
              </a:extLst>
            </p:cNvPr>
            <p:cNvPicPr>
              <a:picLocks noChangeAspect="1"/>
            </p:cNvPicPr>
            <p:nvPr/>
          </p:nvPicPr>
          <p:blipFill>
            <a:blip r:embed="rId5"/>
            <a:stretch>
              <a:fillRect/>
            </a:stretch>
          </p:blipFill>
          <p:spPr>
            <a:xfrm>
              <a:off x="8930236" y="1218668"/>
              <a:ext cx="1526184" cy="1934043"/>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817FEC2E-5769-47CD-9AB0-D0670284BA10}"/>
                </a:ext>
              </a:extLst>
            </p:cNvPr>
            <p:cNvPicPr>
              <a:picLocks noChangeAspect="1"/>
            </p:cNvPicPr>
            <p:nvPr/>
          </p:nvPicPr>
          <p:blipFill>
            <a:blip r:embed="rId6"/>
            <a:stretch>
              <a:fillRect/>
            </a:stretch>
          </p:blipFill>
          <p:spPr>
            <a:xfrm>
              <a:off x="9271569" y="2892068"/>
              <a:ext cx="1491277" cy="1934043"/>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A7140070-EF41-441D-9F55-D4356B09793F}"/>
                </a:ext>
              </a:extLst>
            </p:cNvPr>
            <p:cNvPicPr>
              <a:picLocks noChangeAspect="1"/>
            </p:cNvPicPr>
            <p:nvPr/>
          </p:nvPicPr>
          <p:blipFill>
            <a:blip r:embed="rId7"/>
            <a:stretch>
              <a:fillRect/>
            </a:stretch>
          </p:blipFill>
          <p:spPr>
            <a:xfrm>
              <a:off x="7168716" y="1218668"/>
              <a:ext cx="1455094" cy="1934043"/>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95C76422-A9E8-469A-952A-B25DE46B1266}"/>
                </a:ext>
              </a:extLst>
            </p:cNvPr>
            <p:cNvPicPr>
              <a:picLocks noChangeAspect="1"/>
            </p:cNvPicPr>
            <p:nvPr/>
          </p:nvPicPr>
          <p:blipFill>
            <a:blip r:embed="rId8"/>
            <a:stretch>
              <a:fillRect/>
            </a:stretch>
          </p:blipFill>
          <p:spPr>
            <a:xfrm>
              <a:off x="7448726" y="2892068"/>
              <a:ext cx="1481510" cy="1934044"/>
            </a:xfrm>
            <a:prstGeom prst="rect">
              <a:avLst/>
            </a:prstGeom>
            <a:ln>
              <a:noFill/>
            </a:ln>
            <a:effectLst>
              <a:outerShdw blurRad="292100" dist="139700" dir="2700000" algn="tl" rotWithShape="0">
                <a:srgbClr val="333333">
                  <a:alpha val="65000"/>
                </a:srgbClr>
              </a:outerShdw>
            </a:effectLst>
          </p:spPr>
        </p:pic>
      </p:grpSp>
      <p:sp>
        <p:nvSpPr>
          <p:cNvPr id="18" name="Rectangle: Rounded Corners 17">
            <a:extLst>
              <a:ext uri="{FF2B5EF4-FFF2-40B4-BE49-F238E27FC236}">
                <a16:creationId xmlns:a16="http://schemas.microsoft.com/office/drawing/2014/main" id="{3EEC828C-834D-401F-9367-67075BF317D4}"/>
              </a:ext>
            </a:extLst>
          </p:cNvPr>
          <p:cNvSpPr/>
          <p:nvPr/>
        </p:nvSpPr>
        <p:spPr>
          <a:xfrm>
            <a:off x="7712428" y="5245617"/>
            <a:ext cx="1049832" cy="12596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2C9E35EB-B570-4280-9BC9-19DE613EE86D}"/>
              </a:ext>
            </a:extLst>
          </p:cNvPr>
          <p:cNvGrpSpPr/>
          <p:nvPr/>
        </p:nvGrpSpPr>
        <p:grpSpPr>
          <a:xfrm>
            <a:off x="7649012" y="5322938"/>
            <a:ext cx="3753637" cy="1152913"/>
            <a:chOff x="7649012" y="5322938"/>
            <a:chExt cx="3753637" cy="1152913"/>
          </a:xfrm>
        </p:grpSpPr>
        <p:sp>
          <p:nvSpPr>
            <p:cNvPr id="20" name="Google Shape;1446;p150">
              <a:extLst>
                <a:ext uri="{FF2B5EF4-FFF2-40B4-BE49-F238E27FC236}">
                  <a16:creationId xmlns:a16="http://schemas.microsoft.com/office/drawing/2014/main" id="{35B01D27-BA8A-4855-9ED1-8FD7CB929AE7}"/>
                </a:ext>
              </a:extLst>
            </p:cNvPr>
            <p:cNvSpPr/>
            <p:nvPr/>
          </p:nvSpPr>
          <p:spPr>
            <a:xfrm>
              <a:off x="7834602" y="5322938"/>
              <a:ext cx="739393" cy="791985"/>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sp>
          <p:nvSpPr>
            <p:cNvPr id="30" name="Google Shape;1446;p150">
              <a:extLst>
                <a:ext uri="{FF2B5EF4-FFF2-40B4-BE49-F238E27FC236}">
                  <a16:creationId xmlns:a16="http://schemas.microsoft.com/office/drawing/2014/main" id="{727AF628-7AF5-4E47-AEDC-920BB6A35300}"/>
                </a:ext>
              </a:extLst>
            </p:cNvPr>
            <p:cNvSpPr/>
            <p:nvPr/>
          </p:nvSpPr>
          <p:spPr>
            <a:xfrm>
              <a:off x="9019464" y="5322938"/>
              <a:ext cx="739393" cy="791985"/>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sp>
          <p:nvSpPr>
            <p:cNvPr id="34" name="Google Shape;1446;p150">
              <a:extLst>
                <a:ext uri="{FF2B5EF4-FFF2-40B4-BE49-F238E27FC236}">
                  <a16:creationId xmlns:a16="http://schemas.microsoft.com/office/drawing/2014/main" id="{11A9D4AA-1C2F-4E45-9B8C-925FF9EA053D}"/>
                </a:ext>
              </a:extLst>
            </p:cNvPr>
            <p:cNvSpPr/>
            <p:nvPr/>
          </p:nvSpPr>
          <p:spPr>
            <a:xfrm>
              <a:off x="10198479" y="5322938"/>
              <a:ext cx="739393" cy="791985"/>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grpSp>
          <p:nvGrpSpPr>
            <p:cNvPr id="5" name="Group 4">
              <a:extLst>
                <a:ext uri="{FF2B5EF4-FFF2-40B4-BE49-F238E27FC236}">
                  <a16:creationId xmlns:a16="http://schemas.microsoft.com/office/drawing/2014/main" id="{63C76806-4013-4DD6-9AE3-14D4DCA74D77}"/>
                </a:ext>
              </a:extLst>
            </p:cNvPr>
            <p:cNvGrpSpPr/>
            <p:nvPr/>
          </p:nvGrpSpPr>
          <p:grpSpPr>
            <a:xfrm>
              <a:off x="7649012" y="5423588"/>
              <a:ext cx="3753637" cy="1052263"/>
              <a:chOff x="8785354" y="5401759"/>
              <a:chExt cx="3753637" cy="1052263"/>
            </a:xfrm>
          </p:grpSpPr>
          <p:sp>
            <p:nvSpPr>
              <p:cNvPr id="25" name="Google Shape;1447;p150">
                <a:extLst>
                  <a:ext uri="{FF2B5EF4-FFF2-40B4-BE49-F238E27FC236}">
                    <a16:creationId xmlns:a16="http://schemas.microsoft.com/office/drawing/2014/main" id="{C6DC48A6-A1C4-42BA-8CCE-A29FE9D6F3C9}"/>
                  </a:ext>
                </a:extLst>
              </p:cNvPr>
              <p:cNvSpPr/>
              <p:nvPr/>
            </p:nvSpPr>
            <p:spPr>
              <a:xfrm>
                <a:off x="9104056" y="5580314"/>
                <a:ext cx="606281" cy="455601"/>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 name="Google Shape;1448;p150">
                <a:extLst>
                  <a:ext uri="{FF2B5EF4-FFF2-40B4-BE49-F238E27FC236}">
                    <a16:creationId xmlns:a16="http://schemas.microsoft.com/office/drawing/2014/main" id="{930DF250-1078-49B2-B97B-E01883375148}"/>
                  </a:ext>
                </a:extLst>
              </p:cNvPr>
              <p:cNvSpPr/>
              <p:nvPr/>
            </p:nvSpPr>
            <p:spPr>
              <a:xfrm>
                <a:off x="9083745" y="5401759"/>
                <a:ext cx="509195" cy="545317"/>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29" name="Graphic 28" descr="Megaphone with solid fill">
                <a:extLst>
                  <a:ext uri="{FF2B5EF4-FFF2-40B4-BE49-F238E27FC236}">
                    <a16:creationId xmlns:a16="http://schemas.microsoft.com/office/drawing/2014/main" id="{6976E810-9363-468A-8F38-D6F5240759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04682" y="5444913"/>
                <a:ext cx="477563" cy="384129"/>
              </a:xfrm>
              <a:prstGeom prst="rect">
                <a:avLst/>
              </a:prstGeom>
            </p:spPr>
          </p:pic>
          <p:sp>
            <p:nvSpPr>
              <p:cNvPr id="31" name="Google Shape;1447;p150">
                <a:extLst>
                  <a:ext uri="{FF2B5EF4-FFF2-40B4-BE49-F238E27FC236}">
                    <a16:creationId xmlns:a16="http://schemas.microsoft.com/office/drawing/2014/main" id="{C528B1D1-6266-4ABA-AC73-E8622A17D5F6}"/>
                  </a:ext>
                </a:extLst>
              </p:cNvPr>
              <p:cNvSpPr/>
              <p:nvPr/>
            </p:nvSpPr>
            <p:spPr>
              <a:xfrm>
                <a:off x="10283071" y="5589285"/>
                <a:ext cx="606281" cy="455601"/>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2" name="Google Shape;1448;p150">
                <a:extLst>
                  <a:ext uri="{FF2B5EF4-FFF2-40B4-BE49-F238E27FC236}">
                    <a16:creationId xmlns:a16="http://schemas.microsoft.com/office/drawing/2014/main" id="{A1F5185A-752F-4982-A854-AD7994F79420}"/>
                  </a:ext>
                </a:extLst>
              </p:cNvPr>
              <p:cNvSpPr/>
              <p:nvPr/>
            </p:nvSpPr>
            <p:spPr>
              <a:xfrm>
                <a:off x="10299831" y="5410730"/>
                <a:ext cx="509195" cy="545317"/>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33" name="Graphic 32" descr="Research with solid fill">
                <a:extLst>
                  <a:ext uri="{FF2B5EF4-FFF2-40B4-BE49-F238E27FC236}">
                    <a16:creationId xmlns:a16="http://schemas.microsoft.com/office/drawing/2014/main" id="{8AA81E64-78B3-44DD-9A07-BC161692C4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10384318" y="5474803"/>
                <a:ext cx="356550" cy="317774"/>
              </a:xfrm>
              <a:prstGeom prst="rect">
                <a:avLst/>
              </a:prstGeom>
            </p:spPr>
          </p:pic>
          <p:sp>
            <p:nvSpPr>
              <p:cNvPr id="35" name="Google Shape;1447;p150">
                <a:extLst>
                  <a:ext uri="{FF2B5EF4-FFF2-40B4-BE49-F238E27FC236}">
                    <a16:creationId xmlns:a16="http://schemas.microsoft.com/office/drawing/2014/main" id="{B8ED77B8-E0E4-4C5B-8D77-58213ECB19DF}"/>
                  </a:ext>
                </a:extLst>
              </p:cNvPr>
              <p:cNvSpPr/>
              <p:nvPr/>
            </p:nvSpPr>
            <p:spPr>
              <a:xfrm>
                <a:off x="11476393" y="5589285"/>
                <a:ext cx="606281" cy="455601"/>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 name="Google Shape;1448;p150">
                <a:extLst>
                  <a:ext uri="{FF2B5EF4-FFF2-40B4-BE49-F238E27FC236}">
                    <a16:creationId xmlns:a16="http://schemas.microsoft.com/office/drawing/2014/main" id="{2AFB6F84-682E-4732-8114-0A83CF63B65F}"/>
                  </a:ext>
                </a:extLst>
              </p:cNvPr>
              <p:cNvSpPr/>
              <p:nvPr/>
            </p:nvSpPr>
            <p:spPr>
              <a:xfrm>
                <a:off x="11454132" y="5410730"/>
                <a:ext cx="509195" cy="545317"/>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37" name="Graphic 36" descr="Open hand with plant with solid fill">
                <a:extLst>
                  <a:ext uri="{FF2B5EF4-FFF2-40B4-BE49-F238E27FC236}">
                    <a16:creationId xmlns:a16="http://schemas.microsoft.com/office/drawing/2014/main" id="{692234B2-67A1-4731-8418-DC9C0269E3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37854" y="5480419"/>
                <a:ext cx="370492" cy="336872"/>
              </a:xfrm>
              <a:prstGeom prst="rect">
                <a:avLst/>
              </a:prstGeom>
            </p:spPr>
          </p:pic>
          <p:sp>
            <p:nvSpPr>
              <p:cNvPr id="38" name="TextBox 37">
                <a:extLst>
                  <a:ext uri="{FF2B5EF4-FFF2-40B4-BE49-F238E27FC236}">
                    <a16:creationId xmlns:a16="http://schemas.microsoft.com/office/drawing/2014/main" id="{E15DCE8B-8B09-44A2-B7C4-73FD65362343}"/>
                  </a:ext>
                </a:extLst>
              </p:cNvPr>
              <p:cNvSpPr txBox="1"/>
              <p:nvPr/>
            </p:nvSpPr>
            <p:spPr>
              <a:xfrm>
                <a:off x="8785354" y="6084690"/>
                <a:ext cx="119425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Public Awareness &amp; Education</a:t>
                </a:r>
              </a:p>
            </p:txBody>
          </p:sp>
          <p:sp>
            <p:nvSpPr>
              <p:cNvPr id="39" name="TextBox 38">
                <a:extLst>
                  <a:ext uri="{FF2B5EF4-FFF2-40B4-BE49-F238E27FC236}">
                    <a16:creationId xmlns:a16="http://schemas.microsoft.com/office/drawing/2014/main" id="{54DE3A90-9CE3-40A2-9A91-7BC57FB4CBCA}"/>
                  </a:ext>
                </a:extLst>
              </p:cNvPr>
              <p:cNvSpPr txBox="1"/>
              <p:nvPr/>
            </p:nvSpPr>
            <p:spPr>
              <a:xfrm>
                <a:off x="9770319" y="6065668"/>
                <a:ext cx="163178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Threat Assessment &amp; Management</a:t>
                </a:r>
              </a:p>
            </p:txBody>
          </p:sp>
          <p:sp>
            <p:nvSpPr>
              <p:cNvPr id="40" name="TextBox 39">
                <a:extLst>
                  <a:ext uri="{FF2B5EF4-FFF2-40B4-BE49-F238E27FC236}">
                    <a16:creationId xmlns:a16="http://schemas.microsoft.com/office/drawing/2014/main" id="{37907C9C-E2A0-4079-8357-951322546456}"/>
                  </a:ext>
                </a:extLst>
              </p:cNvPr>
              <p:cNvSpPr txBox="1"/>
              <p:nvPr/>
            </p:nvSpPr>
            <p:spPr>
              <a:xfrm>
                <a:off x="10907208" y="6141529"/>
                <a:ext cx="1631783"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Support Services</a:t>
                </a:r>
              </a:p>
            </p:txBody>
          </p:sp>
        </p:grpSp>
      </p:grpSp>
      <p:sp>
        <p:nvSpPr>
          <p:cNvPr id="41" name="Slide Number Placeholder 3">
            <a:extLst>
              <a:ext uri="{FF2B5EF4-FFF2-40B4-BE49-F238E27FC236}">
                <a16:creationId xmlns:a16="http://schemas.microsoft.com/office/drawing/2014/main" id="{EBF04BBF-1006-47E3-9744-F0F5BB28BAD5}"/>
              </a:ext>
            </a:extLst>
          </p:cNvPr>
          <p:cNvSpPr>
            <a:spLocks noGrp="1"/>
          </p:cNvSpPr>
          <p:nvPr>
            <p:ph type="sldNum" sz="quarter" idx="12"/>
          </p:nvPr>
        </p:nvSpPr>
        <p:spPr>
          <a:xfrm>
            <a:off x="8901266" y="6568674"/>
            <a:ext cx="3238500" cy="365125"/>
          </a:xfrm>
        </p:spPr>
        <p:txBody>
          <a:bodyPr/>
          <a:lstStyle/>
          <a:p>
            <a:fld id="{0CB25C7D-DA1D-470A-9386-174DD2BAFF50}" type="slidenum">
              <a:rPr lang="en-US" smtClean="0"/>
              <a:pPr/>
              <a:t>16</a:t>
            </a:fld>
            <a:endParaRPr lang="en-US"/>
          </a:p>
        </p:txBody>
      </p:sp>
      <p:sp>
        <p:nvSpPr>
          <p:cNvPr id="42" name="TextBox 41">
            <a:extLst>
              <a:ext uri="{FF2B5EF4-FFF2-40B4-BE49-F238E27FC236}">
                <a16:creationId xmlns:a16="http://schemas.microsoft.com/office/drawing/2014/main" id="{9B733DFE-55E5-4F30-B90A-E2EC9578BEB3}"/>
              </a:ext>
            </a:extLst>
          </p:cNvPr>
          <p:cNvSpPr txBox="1"/>
          <p:nvPr/>
        </p:nvSpPr>
        <p:spPr>
          <a:xfrm>
            <a:off x="6226520" y="5552275"/>
            <a:ext cx="1415683" cy="646331"/>
          </a:xfrm>
          <a:prstGeom prst="rect">
            <a:avLst/>
          </a:prstGeom>
          <a:noFill/>
        </p:spPr>
        <p:txBody>
          <a:bodyPr wrap="square">
            <a:spAutoFit/>
          </a:bodyPr>
          <a:lstStyle/>
          <a:p>
            <a:pPr algn="ctr" defTabSz="724251" eaLnBrk="0" hangingPunct="0">
              <a:spcAft>
                <a:spcPts val="181"/>
              </a:spcAft>
              <a:defRPr/>
            </a:pPr>
            <a:r>
              <a:rPr lang="en-GB" sz="1800" b="1" kern="0" dirty="0">
                <a:solidFill>
                  <a:schemeClr val="tx2"/>
                </a:solidFill>
                <a:latin typeface="Franklin Gothic Book" panose="020B0503020102020204" pitchFamily="34" charset="0"/>
                <a:cs typeface="Arial" charset="0"/>
              </a:rPr>
              <a:t>Approach Alignment</a:t>
            </a:r>
            <a:endParaRPr lang="en-GB" sz="1800" kern="0" dirty="0">
              <a:solidFill>
                <a:schemeClr val="tx2"/>
              </a:solidFill>
              <a:latin typeface="Franklin Gothic Book" panose="020B0503020102020204" pitchFamily="34" charset="0"/>
              <a:cs typeface="Arial" charset="0"/>
            </a:endParaRPr>
          </a:p>
        </p:txBody>
      </p:sp>
    </p:spTree>
    <p:extLst>
      <p:ext uri="{BB962C8B-B14F-4D97-AF65-F5344CB8AC3E}">
        <p14:creationId xmlns:p14="http://schemas.microsoft.com/office/powerpoint/2010/main" val="2095415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B2D5-690B-4287-9021-13269C121CCE}"/>
              </a:ext>
            </a:extLst>
          </p:cNvPr>
          <p:cNvSpPr>
            <a:spLocks noGrp="1"/>
          </p:cNvSpPr>
          <p:nvPr>
            <p:ph type="title"/>
          </p:nvPr>
        </p:nvSpPr>
        <p:spPr>
          <a:xfrm>
            <a:off x="1212117" y="2663989"/>
            <a:ext cx="9767766" cy="530942"/>
          </a:xfrm>
        </p:spPr>
        <p:txBody>
          <a:bodyPr/>
          <a:lstStyle/>
          <a:p>
            <a:pPr algn="ctr"/>
            <a:r>
              <a:rPr lang="en-US" dirty="0"/>
              <a:t>Pathway to Violence</a:t>
            </a:r>
          </a:p>
        </p:txBody>
      </p:sp>
    </p:spTree>
    <p:extLst>
      <p:ext uri="{BB962C8B-B14F-4D97-AF65-F5344CB8AC3E}">
        <p14:creationId xmlns:p14="http://schemas.microsoft.com/office/powerpoint/2010/main" val="2713511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07B91E-2093-441C-AC65-8F7B64B7F543}"/>
              </a:ext>
            </a:extLst>
          </p:cNvPr>
          <p:cNvPicPr>
            <a:picLocks noChangeAspect="1"/>
          </p:cNvPicPr>
          <p:nvPr/>
        </p:nvPicPr>
        <p:blipFill>
          <a:blip r:embed="rId3"/>
          <a:stretch>
            <a:fillRect/>
          </a:stretch>
        </p:blipFill>
        <p:spPr>
          <a:xfrm>
            <a:off x="587630" y="453104"/>
            <a:ext cx="4833456" cy="2572735"/>
          </a:xfrm>
          <a:prstGeom prst="rect">
            <a:avLst/>
          </a:prstGeom>
        </p:spPr>
      </p:pic>
      <p:pic>
        <p:nvPicPr>
          <p:cNvPr id="9" name="Picture 8">
            <a:extLst>
              <a:ext uri="{FF2B5EF4-FFF2-40B4-BE49-F238E27FC236}">
                <a16:creationId xmlns:a16="http://schemas.microsoft.com/office/drawing/2014/main" id="{7CF1E00E-ED14-4D21-A2E3-4F31A828C6F7}"/>
              </a:ext>
            </a:extLst>
          </p:cNvPr>
          <p:cNvPicPr>
            <a:picLocks noChangeAspect="1"/>
          </p:cNvPicPr>
          <p:nvPr/>
        </p:nvPicPr>
        <p:blipFill>
          <a:blip r:embed="rId4"/>
          <a:stretch>
            <a:fillRect/>
          </a:stretch>
        </p:blipFill>
        <p:spPr>
          <a:xfrm>
            <a:off x="5950615" y="457199"/>
            <a:ext cx="4672889" cy="2560811"/>
          </a:xfrm>
          <a:prstGeom prst="rect">
            <a:avLst/>
          </a:prstGeom>
        </p:spPr>
      </p:pic>
      <p:pic>
        <p:nvPicPr>
          <p:cNvPr id="11" name="Picture 10">
            <a:extLst>
              <a:ext uri="{FF2B5EF4-FFF2-40B4-BE49-F238E27FC236}">
                <a16:creationId xmlns:a16="http://schemas.microsoft.com/office/drawing/2014/main" id="{10CB6FDC-3C0A-4102-8E87-37D3717F8583}"/>
              </a:ext>
            </a:extLst>
          </p:cNvPr>
          <p:cNvPicPr>
            <a:picLocks noChangeAspect="1"/>
          </p:cNvPicPr>
          <p:nvPr/>
        </p:nvPicPr>
        <p:blipFill>
          <a:blip r:embed="rId5"/>
          <a:stretch>
            <a:fillRect/>
          </a:stretch>
        </p:blipFill>
        <p:spPr>
          <a:xfrm>
            <a:off x="5973339" y="3160756"/>
            <a:ext cx="4672890" cy="2866052"/>
          </a:xfrm>
          <a:prstGeom prst="rect">
            <a:avLst/>
          </a:prstGeom>
        </p:spPr>
      </p:pic>
      <p:pic>
        <p:nvPicPr>
          <p:cNvPr id="2" name="Picture 1">
            <a:extLst>
              <a:ext uri="{FF2B5EF4-FFF2-40B4-BE49-F238E27FC236}">
                <a16:creationId xmlns:a16="http://schemas.microsoft.com/office/drawing/2014/main" id="{C71D7D09-CC32-4FA8-A35D-D3415A1D5266}"/>
              </a:ext>
            </a:extLst>
          </p:cNvPr>
          <p:cNvPicPr>
            <a:picLocks noChangeAspect="1"/>
          </p:cNvPicPr>
          <p:nvPr/>
        </p:nvPicPr>
        <p:blipFill>
          <a:blip r:embed="rId6"/>
          <a:stretch>
            <a:fillRect/>
          </a:stretch>
        </p:blipFill>
        <p:spPr>
          <a:xfrm>
            <a:off x="587631" y="3160757"/>
            <a:ext cx="4833456" cy="2866052"/>
          </a:xfrm>
          <a:prstGeom prst="rect">
            <a:avLst/>
          </a:prstGeom>
        </p:spPr>
      </p:pic>
    </p:spTree>
    <p:extLst>
      <p:ext uri="{BB962C8B-B14F-4D97-AF65-F5344CB8AC3E}">
        <p14:creationId xmlns:p14="http://schemas.microsoft.com/office/powerpoint/2010/main" val="1757415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p:txBody>
          <a:bodyPr>
            <a:normAutofit fontScale="90000"/>
          </a:bodyPr>
          <a:lstStyle/>
          <a:p>
            <a:r>
              <a:rPr lang="en-US" dirty="0"/>
              <a:t>Understanding Radicalization and the Pathway to Violence</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19</a:t>
            </a:fld>
            <a:endParaRPr lang="en-US"/>
          </a:p>
        </p:txBody>
      </p:sp>
      <p:sp>
        <p:nvSpPr>
          <p:cNvPr id="5" name="Content Placeholder 4">
            <a:extLst>
              <a:ext uri="{FF2B5EF4-FFF2-40B4-BE49-F238E27FC236}">
                <a16:creationId xmlns:a16="http://schemas.microsoft.com/office/drawing/2014/main" id="{165060EB-E68C-4778-A3A7-6FED86195EC5}"/>
              </a:ext>
            </a:extLst>
          </p:cNvPr>
          <p:cNvSpPr>
            <a:spLocks noGrp="1"/>
          </p:cNvSpPr>
          <p:nvPr>
            <p:ph sz="half" idx="1"/>
          </p:nvPr>
        </p:nvSpPr>
        <p:spPr>
          <a:xfrm>
            <a:off x="342898" y="1948542"/>
            <a:ext cx="11239500" cy="4095336"/>
          </a:xfrm>
        </p:spPr>
        <p:txBody>
          <a:bodyPr/>
          <a:lstStyle/>
          <a:p>
            <a:pPr marR="0" lvl="0" algn="l" defTabSz="914400" rtl="0" eaLnBrk="1" fontAlgn="base" latinLnBrk="0" hangingPunct="1">
              <a:lnSpc>
                <a:spcPct val="100000"/>
              </a:lnSpc>
              <a:spcBef>
                <a:spcPct val="0"/>
              </a:spcBef>
              <a:spcAft>
                <a:spcPct val="0"/>
              </a:spcAft>
              <a:buClrTx/>
              <a:buSzTx/>
              <a:tabLst/>
              <a:defRPr/>
            </a:pPr>
            <a:r>
              <a:rPr lang="en-US" altLang="en-US" sz="2800" b="1" dirty="0">
                <a:latin typeface="Arial" panose="020B0604020202020204" pitchFamily="34" charset="0"/>
                <a:ea typeface="+mj-ea"/>
                <a:cs typeface="Arial" panose="020B0604020202020204" pitchFamily="34" charset="0"/>
              </a:rPr>
              <a:t>Radicalization to violence </a:t>
            </a:r>
            <a:r>
              <a:rPr lang="en-US" sz="2800" dirty="0">
                <a:latin typeface="Arial" panose="020B0604020202020204" pitchFamily="34" charset="0"/>
                <a:ea typeface="+mj-ea"/>
                <a:cs typeface="Arial" panose="020B0604020202020204" pitchFamily="34" charset="0"/>
              </a:rPr>
              <a:t>is the process whereby an individual comes to believe that the threat or use of unlawful violence is necessary – or even justified – to accomplish a goal.</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2800" dirty="0">
              <a:latin typeface="Arial" panose="020B0604020202020204" pitchFamily="34" charset="0"/>
              <a:ea typeface="+mj-ea"/>
              <a:cs typeface="Arial" panose="020B0604020202020204" pitchFamily="34" charset="0"/>
            </a:endParaRPr>
          </a:p>
          <a:p>
            <a:pPr marR="0" lvl="0" algn="l" defTabSz="914400" rtl="0" eaLnBrk="1" fontAlgn="base" latinLnBrk="0" hangingPunct="1">
              <a:lnSpc>
                <a:spcPct val="100000"/>
              </a:lnSpc>
              <a:spcBef>
                <a:spcPct val="0"/>
              </a:spcBef>
              <a:spcAft>
                <a:spcPct val="0"/>
              </a:spcAft>
              <a:buClrTx/>
              <a:buSzTx/>
              <a:tabLst/>
              <a:defRPr/>
            </a:pPr>
            <a:r>
              <a:rPr lang="en-US" sz="2800" b="1" dirty="0">
                <a:latin typeface="Arial" panose="020B0604020202020204" pitchFamily="34" charset="0"/>
                <a:ea typeface="+mj-ea"/>
                <a:cs typeface="Arial" panose="020B0604020202020204" pitchFamily="34" charset="0"/>
              </a:rPr>
              <a:t>Mobilization to violence </a:t>
            </a:r>
            <a:r>
              <a:rPr lang="en-US" sz="2800" dirty="0">
                <a:latin typeface="Arial" panose="020B0604020202020204" pitchFamily="34" charset="0"/>
                <a:ea typeface="+mj-ea"/>
                <a:cs typeface="Arial" panose="020B0604020202020204" pitchFamily="34" charset="0"/>
              </a:rPr>
              <a:t>is the process by which individuals take action to prepare for or engage in violence or material support of violence to advance their cause.</a:t>
            </a:r>
          </a:p>
          <a:p>
            <a:endParaRPr lang="en-US" dirty="0"/>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spTree>
    <p:extLst>
      <p:ext uri="{BB962C8B-B14F-4D97-AF65-F5344CB8AC3E}">
        <p14:creationId xmlns:p14="http://schemas.microsoft.com/office/powerpoint/2010/main" val="463691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A6D26-9B70-4B82-90BF-2F880706AA7B}"/>
              </a:ext>
            </a:extLst>
          </p:cNvPr>
          <p:cNvSpPr>
            <a:spLocks noGrp="1"/>
          </p:cNvSpPr>
          <p:nvPr>
            <p:ph type="title"/>
          </p:nvPr>
        </p:nvSpPr>
        <p:spPr>
          <a:xfrm>
            <a:off x="342898" y="505881"/>
            <a:ext cx="10579100" cy="365125"/>
          </a:xfrm>
        </p:spPr>
        <p:txBody>
          <a:bodyPr>
            <a:noAutofit/>
          </a:bodyPr>
          <a:lstStyle/>
          <a:p>
            <a:r>
              <a:rPr lang="en-US" sz="2800"/>
              <a:t>What is the Center for Prevention Programs and Partnerships?</a:t>
            </a:r>
          </a:p>
        </p:txBody>
      </p:sp>
      <p:sp>
        <p:nvSpPr>
          <p:cNvPr id="3" name="Date Placeholder 2">
            <a:extLst>
              <a:ext uri="{FF2B5EF4-FFF2-40B4-BE49-F238E27FC236}">
                <a16:creationId xmlns:a16="http://schemas.microsoft.com/office/drawing/2014/main" id="{CA62A44D-FF46-42B1-9894-E4AE7327B2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FF7EB4-17EE-44B2-8680-B1AAB6964142}" type="datetime1">
              <a:rPr kumimoji="0" lang="en-US" sz="12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5" name="Slide Number Placeholder 4">
            <a:extLst>
              <a:ext uri="{FF2B5EF4-FFF2-40B4-BE49-F238E27FC236}">
                <a16:creationId xmlns:a16="http://schemas.microsoft.com/office/drawing/2014/main" id="{1F7DB7A5-B966-4E7B-822B-37D67EA9BA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25C7D-DA1D-470A-9386-174DD2BAFF50}" type="slidenum">
              <a:rPr kumimoji="0" lang="en-US" sz="12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6" name="Content Placeholder 5">
            <a:extLst>
              <a:ext uri="{FF2B5EF4-FFF2-40B4-BE49-F238E27FC236}">
                <a16:creationId xmlns:a16="http://schemas.microsoft.com/office/drawing/2014/main" id="{9C42EB49-4694-4B1F-941E-9526B6271F27}"/>
              </a:ext>
            </a:extLst>
          </p:cNvPr>
          <p:cNvSpPr>
            <a:spLocks noGrp="1"/>
          </p:cNvSpPr>
          <p:nvPr>
            <p:ph sz="half" idx="1"/>
          </p:nvPr>
        </p:nvSpPr>
        <p:spPr>
          <a:xfrm>
            <a:off x="3342640" y="1743035"/>
            <a:ext cx="7579358" cy="3712543"/>
          </a:xfrm>
        </p:spPr>
        <p:txBody>
          <a:bodyPr>
            <a:noAutofit/>
          </a:bodyPr>
          <a:lstStyle/>
          <a:p>
            <a:pPr marL="342900" indent="-342900">
              <a:spcAft>
                <a:spcPts val="1200"/>
              </a:spcAft>
              <a:buFont typeface="Arial" panose="020B0604020202020204" pitchFamily="34" charset="0"/>
              <a:buChar char="•"/>
            </a:pPr>
            <a:r>
              <a:rPr lang="en-US" sz="2400" dirty="0"/>
              <a:t>The </a:t>
            </a:r>
            <a:r>
              <a:rPr lang="en-US" sz="2400" b="1" dirty="0"/>
              <a:t>Center for Prevention Programs and Partnerships (CP3)</a:t>
            </a:r>
            <a:r>
              <a:rPr lang="en-US" sz="2400" dirty="0"/>
              <a:t> is a center within the Department of Homeland Security (DHS) which works with communities to prevent acts of targeted violence and terrorism - which include attacks on schools, workplaces, public gatherings, and other settings</a:t>
            </a:r>
          </a:p>
          <a:p>
            <a:pPr marL="342900" indent="-342900">
              <a:spcAft>
                <a:spcPts val="1200"/>
              </a:spcAft>
              <a:buFont typeface="Arial" panose="020B0604020202020204" pitchFamily="34" charset="0"/>
              <a:buChar char="•"/>
            </a:pPr>
            <a:r>
              <a:rPr lang="en-US" sz="2400" dirty="0"/>
              <a:t>CP3 offers </a:t>
            </a:r>
            <a:r>
              <a:rPr lang="en-US" sz="2400" b="1" dirty="0"/>
              <a:t>educational, technical, and financial support</a:t>
            </a:r>
            <a:r>
              <a:rPr lang="en-US" sz="2400" dirty="0"/>
              <a:t> to help community efforts support violence prevention initiatives with states, localities, Tribes, territories</a:t>
            </a:r>
            <a:endParaRPr lang="en-US" sz="2400" i="1" dirty="0"/>
          </a:p>
          <a:p>
            <a:pPr algn="ctr">
              <a:spcAft>
                <a:spcPts val="1200"/>
              </a:spcAft>
            </a:pPr>
            <a:endParaRPr lang="en-US" sz="2800" i="1" dirty="0"/>
          </a:p>
          <a:p>
            <a:pPr algn="ctr">
              <a:spcAft>
                <a:spcPts val="1200"/>
              </a:spcAft>
            </a:pPr>
            <a:endParaRPr lang="en-US" sz="2800" i="1" dirty="0"/>
          </a:p>
          <a:p>
            <a:pPr algn="ctr">
              <a:spcAft>
                <a:spcPts val="1200"/>
              </a:spcAft>
            </a:pPr>
            <a:endParaRPr lang="en-US" sz="2800" i="1" dirty="0"/>
          </a:p>
          <a:p>
            <a:pPr algn="ctr">
              <a:spcAft>
                <a:spcPts val="1200"/>
              </a:spcAft>
            </a:pPr>
            <a:endParaRPr lang="en-US" sz="2800" i="1" dirty="0"/>
          </a:p>
        </p:txBody>
      </p:sp>
      <p:sp>
        <p:nvSpPr>
          <p:cNvPr id="16" name="Footer Placeholder 3">
            <a:extLst>
              <a:ext uri="{FF2B5EF4-FFF2-40B4-BE49-F238E27FC236}">
                <a16:creationId xmlns:a16="http://schemas.microsoft.com/office/drawing/2014/main" id="{E11A5663-031D-4A74-A212-70D297CF56D0}"/>
              </a:ext>
            </a:extLst>
          </p:cNvPr>
          <p:cNvSpPr>
            <a:spLocks noGrp="1"/>
          </p:cNvSpPr>
          <p:nvPr>
            <p:ph type="ftr" sz="quarter" idx="11"/>
          </p:nvPr>
        </p:nvSpPr>
        <p:spPr>
          <a:xfrm>
            <a:off x="4038600" y="6169553"/>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Center for Prevention Programs and Partnerships</a:t>
            </a:r>
          </a:p>
        </p:txBody>
      </p:sp>
      <p:sp>
        <p:nvSpPr>
          <p:cNvPr id="17" name="Footer Placeholder 3">
            <a:extLst>
              <a:ext uri="{FF2B5EF4-FFF2-40B4-BE49-F238E27FC236}">
                <a16:creationId xmlns:a16="http://schemas.microsoft.com/office/drawing/2014/main" id="{75F160ED-6DCE-4146-81A9-CEDAE0E590FD}"/>
              </a:ext>
            </a:extLst>
          </p:cNvPr>
          <p:cNvSpPr txBox="1">
            <a:spLocks/>
          </p:cNvSpPr>
          <p:nvPr/>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Center for Prevention Programs and Partnerships</a:t>
            </a:r>
          </a:p>
        </p:txBody>
      </p:sp>
      <p:graphicFrame>
        <p:nvGraphicFramePr>
          <p:cNvPr id="8" name="Table 10">
            <a:extLst>
              <a:ext uri="{FF2B5EF4-FFF2-40B4-BE49-F238E27FC236}">
                <a16:creationId xmlns:a16="http://schemas.microsoft.com/office/drawing/2014/main" id="{6AFEAB60-F38E-4DEB-8EA2-8958F7098EE4}"/>
              </a:ext>
            </a:extLst>
          </p:cNvPr>
          <p:cNvGraphicFramePr>
            <a:graphicFrameLocks noGrp="1"/>
          </p:cNvGraphicFramePr>
          <p:nvPr>
            <p:extLst>
              <p:ext uri="{D42A27DB-BD31-4B8C-83A1-F6EECF244321}">
                <p14:modId xmlns:p14="http://schemas.microsoft.com/office/powerpoint/2010/main" val="3438255114"/>
              </p:ext>
            </p:extLst>
          </p:nvPr>
        </p:nvGraphicFramePr>
        <p:xfrm>
          <a:off x="288453" y="1824312"/>
          <a:ext cx="2766062" cy="329065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766062">
                  <a:extLst>
                    <a:ext uri="{9D8B030D-6E8A-4147-A177-3AD203B41FA5}">
                      <a16:colId xmlns:a16="http://schemas.microsoft.com/office/drawing/2014/main" val="2932295039"/>
                    </a:ext>
                  </a:extLst>
                </a:gridCol>
              </a:tblGrid>
              <a:tr h="421710">
                <a:tc>
                  <a:txBody>
                    <a:bodyPr/>
                    <a:lstStyle/>
                    <a:p>
                      <a:pPr algn="ctr"/>
                      <a:r>
                        <a:rPr lang="en-US" sz="2000" i="1">
                          <a:solidFill>
                            <a:schemeClr val="bg1"/>
                          </a:solidFill>
                          <a:latin typeface="Franklin Gothic Book" panose="020B0503020102020204" pitchFamily="34" charset="0"/>
                        </a:rPr>
                        <a:t>Vision</a:t>
                      </a:r>
                      <a:endParaRPr lang="en-US" sz="2000">
                        <a:solidFill>
                          <a:schemeClr val="bg1"/>
                        </a:solidFill>
                        <a:latin typeface="Franklin Gothic Book" panose="020B0503020102020204" pitchFamily="34" charset="0"/>
                      </a:endParaRPr>
                    </a:p>
                  </a:txBody>
                  <a:tcPr>
                    <a:solidFill>
                      <a:srgbClr val="002060"/>
                    </a:solidFill>
                  </a:tcPr>
                </a:tc>
                <a:extLst>
                  <a:ext uri="{0D108BD9-81ED-4DB2-BD59-A6C34878D82A}">
                    <a16:rowId xmlns:a16="http://schemas.microsoft.com/office/drawing/2014/main" val="1468273699"/>
                  </a:ext>
                </a:extLst>
              </a:tr>
              <a:tr h="2868940">
                <a:tc>
                  <a:txBody>
                    <a:bodyPr/>
                    <a:lstStyle/>
                    <a:p>
                      <a:pPr marL="0" marR="0" lvl="0" indent="0" algn="ctr" defTabSz="914309" rtl="0" eaLnBrk="1" fontAlgn="auto" latinLnBrk="0" hangingPunct="1">
                        <a:lnSpc>
                          <a:spcPct val="100000"/>
                        </a:lnSpc>
                        <a:spcBef>
                          <a:spcPts val="600"/>
                        </a:spcBef>
                        <a:spcAft>
                          <a:spcPts val="600"/>
                        </a:spcAft>
                        <a:buClrTx/>
                        <a:buSzTx/>
                        <a:buFontTx/>
                        <a:buNone/>
                        <a:tabLst/>
                        <a:defRPr/>
                      </a:pPr>
                      <a:r>
                        <a:rPr lang="en-US" sz="2000">
                          <a:solidFill>
                            <a:srgbClr val="002060"/>
                          </a:solidFill>
                          <a:latin typeface="Franklin Gothic Book" panose="020B0503020102020204" pitchFamily="34" charset="0"/>
                        </a:rPr>
                        <a:t>The Center for Prevention Programs and Partnerships (CP3) seeks a resilient America where communities are united to help end targeted violence and terrorism. </a:t>
                      </a:r>
                    </a:p>
                  </a:txBody>
                  <a:tcPr>
                    <a:solidFill>
                      <a:schemeClr val="accent2">
                        <a:lumMod val="20000"/>
                        <a:lumOff val="80000"/>
                      </a:schemeClr>
                    </a:solidFill>
                  </a:tcPr>
                </a:tc>
                <a:extLst>
                  <a:ext uri="{0D108BD9-81ED-4DB2-BD59-A6C34878D82A}">
                    <a16:rowId xmlns:a16="http://schemas.microsoft.com/office/drawing/2014/main" val="3072272960"/>
                  </a:ext>
                </a:extLst>
              </a:tr>
            </a:tbl>
          </a:graphicData>
        </a:graphic>
      </p:graphicFrame>
    </p:spTree>
    <p:extLst>
      <p:ext uri="{BB962C8B-B14F-4D97-AF65-F5344CB8AC3E}">
        <p14:creationId xmlns:p14="http://schemas.microsoft.com/office/powerpoint/2010/main" val="3758769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192F-F1FA-4388-9F4B-CA2803247A93}"/>
              </a:ext>
            </a:extLst>
          </p:cNvPr>
          <p:cNvSpPr>
            <a:spLocks noGrp="1"/>
          </p:cNvSpPr>
          <p:nvPr>
            <p:ph type="title"/>
          </p:nvPr>
        </p:nvSpPr>
        <p:spPr/>
        <p:txBody>
          <a:bodyPr/>
          <a:lstStyle/>
          <a:p>
            <a:r>
              <a:rPr lang="en-US" dirty="0"/>
              <a:t>Common Pathway to Violence</a:t>
            </a:r>
          </a:p>
        </p:txBody>
      </p:sp>
      <p:sp>
        <p:nvSpPr>
          <p:cNvPr id="3" name="Date Placeholder 2">
            <a:extLst>
              <a:ext uri="{FF2B5EF4-FFF2-40B4-BE49-F238E27FC236}">
                <a16:creationId xmlns:a16="http://schemas.microsoft.com/office/drawing/2014/main" id="{2AEE3079-B197-4808-8CFB-2D501732D821}"/>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2FC529E9-5696-46D0-B1C3-081EC48A5FA7}"/>
              </a:ext>
            </a:extLst>
          </p:cNvPr>
          <p:cNvSpPr>
            <a:spLocks noGrp="1"/>
          </p:cNvSpPr>
          <p:nvPr>
            <p:ph type="sldNum" sz="quarter" idx="12"/>
          </p:nvPr>
        </p:nvSpPr>
        <p:spPr/>
        <p:txBody>
          <a:bodyPr/>
          <a:lstStyle/>
          <a:p>
            <a:fld id="{0CB25C7D-DA1D-470A-9386-174DD2BAFF50}" type="slidenum">
              <a:rPr lang="en-US" smtClean="0"/>
              <a:pPr/>
              <a:t>20</a:t>
            </a:fld>
            <a:endParaRPr lang="en-US"/>
          </a:p>
        </p:txBody>
      </p:sp>
      <p:sp>
        <p:nvSpPr>
          <p:cNvPr id="6" name="Footer Placeholder 5">
            <a:extLst>
              <a:ext uri="{FF2B5EF4-FFF2-40B4-BE49-F238E27FC236}">
                <a16:creationId xmlns:a16="http://schemas.microsoft.com/office/drawing/2014/main" id="{F2C2DD6D-16E5-485F-868D-3E3B7E7533A8}"/>
              </a:ext>
            </a:extLst>
          </p:cNvPr>
          <p:cNvSpPr>
            <a:spLocks noGrp="1"/>
          </p:cNvSpPr>
          <p:nvPr>
            <p:ph type="ftr" sz="quarter" idx="11"/>
          </p:nvPr>
        </p:nvSpPr>
        <p:spPr/>
        <p:txBody>
          <a:bodyPr/>
          <a:lstStyle/>
          <a:p>
            <a:r>
              <a:rPr lang="en-US"/>
              <a:t>Center for Prevention Programs and Partnerships</a:t>
            </a:r>
          </a:p>
        </p:txBody>
      </p:sp>
      <p:pic>
        <p:nvPicPr>
          <p:cNvPr id="7" name="Content Placeholder 6">
            <a:extLst>
              <a:ext uri="{FF2B5EF4-FFF2-40B4-BE49-F238E27FC236}">
                <a16:creationId xmlns:a16="http://schemas.microsoft.com/office/drawing/2014/main" id="{EFDD27E7-945F-4485-9914-061C261D073B}"/>
              </a:ext>
            </a:extLst>
          </p:cNvPr>
          <p:cNvPicPr>
            <a:picLocks noGrp="1" noChangeAspect="1"/>
          </p:cNvPicPr>
          <p:nvPr>
            <p:ph sz="half" idx="1"/>
          </p:nvPr>
        </p:nvPicPr>
        <p:blipFill>
          <a:blip r:embed="rId2"/>
          <a:stretch>
            <a:fillRect/>
          </a:stretch>
        </p:blipFill>
        <p:spPr>
          <a:xfrm>
            <a:off x="2090057" y="1317525"/>
            <a:ext cx="7685314" cy="5063754"/>
          </a:xfrm>
          <a:prstGeom prst="rect">
            <a:avLst/>
          </a:prstGeom>
        </p:spPr>
      </p:pic>
    </p:spTree>
    <p:extLst>
      <p:ext uri="{BB962C8B-B14F-4D97-AF65-F5344CB8AC3E}">
        <p14:creationId xmlns:p14="http://schemas.microsoft.com/office/powerpoint/2010/main" val="228027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a:xfrm>
            <a:off x="342900" y="271801"/>
            <a:ext cx="10177616" cy="840803"/>
          </a:xfrm>
        </p:spPr>
        <p:txBody>
          <a:bodyPr>
            <a:normAutofit fontScale="90000"/>
          </a:bodyPr>
          <a:lstStyle/>
          <a:p>
            <a:r>
              <a:rPr lang="en-US" dirty="0"/>
              <a:t>Understanding the Factors That Influence Violence: The Social-Ecological Model</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FF7EB4-17EE-44B2-8680-B1AAB6964142}" type="datetime1">
              <a:rPr kumimoji="0" lang="en-US" sz="12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25C7D-DA1D-470A-9386-174DD2BAFF50}" type="slidenum">
              <a:rPr kumimoji="0" lang="en-US" sz="12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Center for Prevention Programs and Partnerships</a:t>
            </a:r>
          </a:p>
        </p:txBody>
      </p:sp>
      <p:pic>
        <p:nvPicPr>
          <p:cNvPr id="11" name="Content Placeholder 10">
            <a:extLst>
              <a:ext uri="{FF2B5EF4-FFF2-40B4-BE49-F238E27FC236}">
                <a16:creationId xmlns:a16="http://schemas.microsoft.com/office/drawing/2014/main" id="{43E7F48F-E401-4F8C-9B9C-3DA10736F009}"/>
              </a:ext>
            </a:extLst>
          </p:cNvPr>
          <p:cNvPicPr>
            <a:picLocks noGrp="1" noChangeAspect="1"/>
          </p:cNvPicPr>
          <p:nvPr>
            <p:ph sz="half" idx="1"/>
          </p:nvPr>
        </p:nvPicPr>
        <p:blipFill>
          <a:blip r:embed="rId3"/>
          <a:stretch>
            <a:fillRect/>
          </a:stretch>
        </p:blipFill>
        <p:spPr>
          <a:xfrm>
            <a:off x="464520" y="1523999"/>
            <a:ext cx="10177615" cy="4833257"/>
          </a:xfrm>
          <a:prstGeom prst="rect">
            <a:avLst/>
          </a:prstGeom>
        </p:spPr>
      </p:pic>
    </p:spTree>
    <p:extLst>
      <p:ext uri="{BB962C8B-B14F-4D97-AF65-F5344CB8AC3E}">
        <p14:creationId xmlns:p14="http://schemas.microsoft.com/office/powerpoint/2010/main" val="338010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862E-D801-4191-BAC4-604D61C34D00}"/>
              </a:ext>
            </a:extLst>
          </p:cNvPr>
          <p:cNvSpPr>
            <a:spLocks noGrp="1"/>
          </p:cNvSpPr>
          <p:nvPr>
            <p:ph type="title"/>
          </p:nvPr>
        </p:nvSpPr>
        <p:spPr/>
        <p:txBody>
          <a:bodyPr/>
          <a:lstStyle/>
          <a:p>
            <a:r>
              <a:rPr lang="en-US" dirty="0"/>
              <a:t>The Mentality of Attackers</a:t>
            </a:r>
          </a:p>
        </p:txBody>
      </p:sp>
      <p:sp>
        <p:nvSpPr>
          <p:cNvPr id="3" name="Date Placeholder 2">
            <a:extLst>
              <a:ext uri="{FF2B5EF4-FFF2-40B4-BE49-F238E27FC236}">
                <a16:creationId xmlns:a16="http://schemas.microsoft.com/office/drawing/2014/main" id="{E63DD8FB-4428-430A-864E-E7FD81BEFED2}"/>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4329BDAF-6550-435B-AD8A-1F39E436576E}"/>
              </a:ext>
            </a:extLst>
          </p:cNvPr>
          <p:cNvSpPr>
            <a:spLocks noGrp="1"/>
          </p:cNvSpPr>
          <p:nvPr>
            <p:ph type="sldNum" sz="quarter" idx="12"/>
          </p:nvPr>
        </p:nvSpPr>
        <p:spPr/>
        <p:txBody>
          <a:bodyPr/>
          <a:lstStyle/>
          <a:p>
            <a:fld id="{0CB25C7D-DA1D-470A-9386-174DD2BAFF50}" type="slidenum">
              <a:rPr lang="en-US" smtClean="0"/>
              <a:pPr/>
              <a:t>22</a:t>
            </a:fld>
            <a:endParaRPr lang="en-US"/>
          </a:p>
        </p:txBody>
      </p:sp>
      <p:sp>
        <p:nvSpPr>
          <p:cNvPr id="5" name="Content Placeholder 4">
            <a:extLst>
              <a:ext uri="{FF2B5EF4-FFF2-40B4-BE49-F238E27FC236}">
                <a16:creationId xmlns:a16="http://schemas.microsoft.com/office/drawing/2014/main" id="{E38C00B7-8D68-4AC3-8EC7-7DC62F505EE7}"/>
              </a:ext>
            </a:extLst>
          </p:cNvPr>
          <p:cNvSpPr>
            <a:spLocks noGrp="1"/>
          </p:cNvSpPr>
          <p:nvPr>
            <p:ph sz="half" idx="1"/>
          </p:nvPr>
        </p:nvSpPr>
        <p:spPr/>
        <p:txBody>
          <a:bodyPr/>
          <a:lstStyle/>
          <a:p>
            <a:pPr marL="228578" marR="0" lvl="0" indent="-228578" algn="just" defTabSz="914309"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attackers are not mentally ill (approx. 8% have a serious mental illness), but they all are mentally unhealthy (stressors, poor coping skills, lack of buffers against violence, no outlook/last resort belief) </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(Gary </a:t>
            </a:r>
            <a:r>
              <a:rPr kumimoji="0" lang="en-US" sz="2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Brucato</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2021)</a:t>
            </a:r>
          </a:p>
          <a:p>
            <a:pPr marL="0" marR="0" lvl="0" indent="0" algn="just" defTabSz="914309"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578" marR="0" lvl="0" indent="-228578" algn="just" defTabSz="914309"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attackers are pathologically fixated (81%) </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Reid </a:t>
            </a:r>
            <a:r>
              <a:rPr kumimoji="0" lang="en-US" sz="2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Meloy</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2022)</a:t>
            </a:r>
            <a:endParaRPr kumimoji="0" lang="nn-NO" sz="2000" b="1" i="1" u="none" strike="noStrike" kern="1200" cap="none" spc="0" normalizeH="0" baseline="0" noProof="0" dirty="0">
              <a:ln>
                <a:noFill/>
              </a:ln>
              <a:solidFill>
                <a:srgbClr val="666666"/>
              </a:solidFill>
              <a:effectLst/>
              <a:uLnTx/>
              <a:uFillTx/>
              <a:latin typeface="Roboto" panose="02000000000000000000" pitchFamily="2" charset="0"/>
              <a:ea typeface="+mn-ea"/>
              <a:cs typeface="Arial" panose="020B0604020202020204" pitchFamily="34" charset="0"/>
            </a:endParaRPr>
          </a:p>
          <a:p>
            <a:pPr marL="228578" marR="0" lvl="0" indent="-228578" algn="just" defTabSz="914309"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578" marR="0" lvl="0" indent="-228578" algn="just" defTabSz="914309"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Threatening or concerning communication (leakage) precedes most acts of mass violence (60-90%) </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Reid </a:t>
            </a:r>
            <a:r>
              <a:rPr kumimoji="0" lang="en-US" sz="2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Meloy</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2022)</a:t>
            </a:r>
            <a:endParaRPr kumimoji="0" lang="nn-NO" sz="2000" b="1" i="1" u="none" strike="noStrike" kern="1200" cap="none" spc="0" normalizeH="0" baseline="0" noProof="0" dirty="0">
              <a:ln>
                <a:noFill/>
              </a:ln>
              <a:solidFill>
                <a:srgbClr val="666666"/>
              </a:solidFill>
              <a:effectLst/>
              <a:uLnTx/>
              <a:uFillTx/>
              <a:latin typeface="Roboto" panose="02000000000000000000" pitchFamily="2" charset="0"/>
              <a:ea typeface="+mn-ea"/>
              <a:cs typeface="Arial" panose="020B0604020202020204" pitchFamily="34" charset="0"/>
            </a:endParaRPr>
          </a:p>
          <a:p>
            <a:endParaRPr lang="en-US" dirty="0"/>
          </a:p>
        </p:txBody>
      </p:sp>
      <p:sp>
        <p:nvSpPr>
          <p:cNvPr id="6" name="Footer Placeholder 5">
            <a:extLst>
              <a:ext uri="{FF2B5EF4-FFF2-40B4-BE49-F238E27FC236}">
                <a16:creationId xmlns:a16="http://schemas.microsoft.com/office/drawing/2014/main" id="{2EF1C4C7-B3E1-429E-96FB-94A38FE7DE3F}"/>
              </a:ext>
            </a:extLst>
          </p:cNvPr>
          <p:cNvSpPr>
            <a:spLocks noGrp="1"/>
          </p:cNvSpPr>
          <p:nvPr>
            <p:ph type="ftr" sz="quarter" idx="11"/>
          </p:nvPr>
        </p:nvSpPr>
        <p:spPr/>
        <p:txBody>
          <a:bodyPr/>
          <a:lstStyle/>
          <a:p>
            <a:r>
              <a:rPr lang="en-US"/>
              <a:t>Center for Prevention Programs and Partnerships</a:t>
            </a:r>
          </a:p>
        </p:txBody>
      </p:sp>
    </p:spTree>
    <p:extLst>
      <p:ext uri="{BB962C8B-B14F-4D97-AF65-F5344CB8AC3E}">
        <p14:creationId xmlns:p14="http://schemas.microsoft.com/office/powerpoint/2010/main" val="4173828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a:xfrm>
            <a:off x="342898" y="262773"/>
            <a:ext cx="10177616" cy="840803"/>
          </a:xfrm>
        </p:spPr>
        <p:txBody>
          <a:bodyPr>
            <a:normAutofit fontScale="90000"/>
          </a:bodyPr>
          <a:lstStyle/>
          <a:p>
            <a:r>
              <a:rPr lang="en-US" dirty="0">
                <a:latin typeface="Arial"/>
                <a:cs typeface="Arial"/>
              </a:rPr>
              <a:t>Examples of Factors That Could Influence Radicalization to Violence</a:t>
            </a:r>
            <a:endParaRPr lang="en-US" dirty="0"/>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23</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pic>
        <p:nvPicPr>
          <p:cNvPr id="9" name="Content Placeholder 8">
            <a:extLst>
              <a:ext uri="{FF2B5EF4-FFF2-40B4-BE49-F238E27FC236}">
                <a16:creationId xmlns:a16="http://schemas.microsoft.com/office/drawing/2014/main" id="{750DB4A2-A65D-4A74-823F-8545F166D3DF}"/>
              </a:ext>
            </a:extLst>
          </p:cNvPr>
          <p:cNvPicPr>
            <a:picLocks noGrp="1" noChangeAspect="1"/>
          </p:cNvPicPr>
          <p:nvPr>
            <p:ph sz="half" idx="1"/>
          </p:nvPr>
        </p:nvPicPr>
        <p:blipFill>
          <a:blip r:embed="rId3"/>
          <a:stretch>
            <a:fillRect/>
          </a:stretch>
        </p:blipFill>
        <p:spPr>
          <a:xfrm>
            <a:off x="348346" y="1306286"/>
            <a:ext cx="11136085" cy="5127171"/>
          </a:xfrm>
          <a:prstGeom prst="rect">
            <a:avLst/>
          </a:prstGeom>
        </p:spPr>
      </p:pic>
    </p:spTree>
    <p:extLst>
      <p:ext uri="{BB962C8B-B14F-4D97-AF65-F5344CB8AC3E}">
        <p14:creationId xmlns:p14="http://schemas.microsoft.com/office/powerpoint/2010/main" val="1391255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p:txBody>
          <a:bodyPr>
            <a:normAutofit/>
          </a:bodyPr>
          <a:lstStyle/>
          <a:p>
            <a:r>
              <a:rPr lang="en-US" dirty="0"/>
              <a:t>Risk and Protective Factors</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24</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pic>
        <p:nvPicPr>
          <p:cNvPr id="9" name="Content Placeholder 8">
            <a:extLst>
              <a:ext uri="{FF2B5EF4-FFF2-40B4-BE49-F238E27FC236}">
                <a16:creationId xmlns:a16="http://schemas.microsoft.com/office/drawing/2014/main" id="{DFF70517-6900-42EE-BDC6-CBB7A90C4963}"/>
              </a:ext>
            </a:extLst>
          </p:cNvPr>
          <p:cNvPicPr>
            <a:picLocks noGrp="1" noChangeAspect="1"/>
          </p:cNvPicPr>
          <p:nvPr>
            <p:ph sz="half" idx="1"/>
          </p:nvPr>
        </p:nvPicPr>
        <p:blipFill>
          <a:blip r:embed="rId3"/>
          <a:stretch>
            <a:fillRect/>
          </a:stretch>
        </p:blipFill>
        <p:spPr>
          <a:xfrm>
            <a:off x="342898" y="1381127"/>
            <a:ext cx="11032723" cy="4910816"/>
          </a:xfrm>
          <a:prstGeom prst="rect">
            <a:avLst/>
          </a:prstGeom>
        </p:spPr>
      </p:pic>
    </p:spTree>
    <p:extLst>
      <p:ext uri="{BB962C8B-B14F-4D97-AF65-F5344CB8AC3E}">
        <p14:creationId xmlns:p14="http://schemas.microsoft.com/office/powerpoint/2010/main" val="3049194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p:txBody>
          <a:bodyPr>
            <a:normAutofit/>
          </a:bodyPr>
          <a:lstStyle/>
          <a:p>
            <a:r>
              <a:rPr lang="en-US" dirty="0"/>
              <a:t>Examples of Potential Risk Factors for Terrorism</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25</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pic>
        <p:nvPicPr>
          <p:cNvPr id="9" name="Content Placeholder 8">
            <a:extLst>
              <a:ext uri="{FF2B5EF4-FFF2-40B4-BE49-F238E27FC236}">
                <a16:creationId xmlns:a16="http://schemas.microsoft.com/office/drawing/2014/main" id="{EB984C09-C3EB-41F1-96BB-5F00EE16D12A}"/>
              </a:ext>
            </a:extLst>
          </p:cNvPr>
          <p:cNvPicPr>
            <a:picLocks noGrp="1" noChangeAspect="1"/>
          </p:cNvPicPr>
          <p:nvPr>
            <p:ph sz="half" idx="1"/>
          </p:nvPr>
        </p:nvPicPr>
        <p:blipFill>
          <a:blip r:embed="rId3"/>
          <a:stretch>
            <a:fillRect/>
          </a:stretch>
        </p:blipFill>
        <p:spPr>
          <a:xfrm>
            <a:off x="342898" y="1443189"/>
            <a:ext cx="11264605" cy="4859640"/>
          </a:xfrm>
          <a:prstGeom prst="rect">
            <a:avLst/>
          </a:prstGeom>
        </p:spPr>
      </p:pic>
    </p:spTree>
    <p:extLst>
      <p:ext uri="{BB962C8B-B14F-4D97-AF65-F5344CB8AC3E}">
        <p14:creationId xmlns:p14="http://schemas.microsoft.com/office/powerpoint/2010/main" val="3169017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p:txBody>
          <a:bodyPr>
            <a:normAutofit fontScale="90000"/>
          </a:bodyPr>
          <a:lstStyle/>
          <a:p>
            <a:r>
              <a:rPr lang="en-US" dirty="0"/>
              <a:t>Examples of Potential Risk Factors for Targeted Violence </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26</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pic>
        <p:nvPicPr>
          <p:cNvPr id="8" name="Content Placeholder 7">
            <a:extLst>
              <a:ext uri="{FF2B5EF4-FFF2-40B4-BE49-F238E27FC236}">
                <a16:creationId xmlns:a16="http://schemas.microsoft.com/office/drawing/2014/main" id="{DC32A3E3-B1FD-4A0F-903F-6DDA8F9D410C}"/>
              </a:ext>
            </a:extLst>
          </p:cNvPr>
          <p:cNvPicPr>
            <a:picLocks noGrp="1" noChangeAspect="1"/>
          </p:cNvPicPr>
          <p:nvPr>
            <p:ph sz="half" idx="1"/>
          </p:nvPr>
        </p:nvPicPr>
        <p:blipFill>
          <a:blip r:embed="rId3"/>
          <a:stretch>
            <a:fillRect/>
          </a:stretch>
        </p:blipFill>
        <p:spPr>
          <a:xfrm>
            <a:off x="337526" y="1317524"/>
            <a:ext cx="11380941" cy="4930876"/>
          </a:xfrm>
          <a:prstGeom prst="rect">
            <a:avLst/>
          </a:prstGeom>
        </p:spPr>
      </p:pic>
    </p:spTree>
    <p:extLst>
      <p:ext uri="{BB962C8B-B14F-4D97-AF65-F5344CB8AC3E}">
        <p14:creationId xmlns:p14="http://schemas.microsoft.com/office/powerpoint/2010/main" val="1812524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p:txBody>
          <a:bodyPr>
            <a:normAutofit/>
          </a:bodyPr>
          <a:lstStyle/>
          <a:p>
            <a:r>
              <a:rPr lang="en-US" dirty="0"/>
              <a:t>What Are Radicalization to Violence Indicators?</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27</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pic>
        <p:nvPicPr>
          <p:cNvPr id="9" name="Content Placeholder 8">
            <a:extLst>
              <a:ext uri="{FF2B5EF4-FFF2-40B4-BE49-F238E27FC236}">
                <a16:creationId xmlns:a16="http://schemas.microsoft.com/office/drawing/2014/main" id="{558C41F8-56B4-4B11-87FA-D2C72DBC0136}"/>
              </a:ext>
            </a:extLst>
          </p:cNvPr>
          <p:cNvPicPr>
            <a:picLocks noGrp="1" noChangeAspect="1"/>
          </p:cNvPicPr>
          <p:nvPr>
            <p:ph sz="half" idx="1"/>
          </p:nvPr>
        </p:nvPicPr>
        <p:blipFill>
          <a:blip r:embed="rId3"/>
          <a:stretch>
            <a:fillRect/>
          </a:stretch>
        </p:blipFill>
        <p:spPr>
          <a:xfrm>
            <a:off x="816429" y="1788529"/>
            <a:ext cx="10014856" cy="3789946"/>
          </a:xfrm>
          <a:prstGeom prst="rect">
            <a:avLst/>
          </a:prstGeom>
        </p:spPr>
      </p:pic>
    </p:spTree>
    <p:extLst>
      <p:ext uri="{BB962C8B-B14F-4D97-AF65-F5344CB8AC3E}">
        <p14:creationId xmlns:p14="http://schemas.microsoft.com/office/powerpoint/2010/main" val="942845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p:txBody>
          <a:bodyPr>
            <a:normAutofit fontScale="90000"/>
          </a:bodyPr>
          <a:lstStyle/>
          <a:p>
            <a:r>
              <a:rPr lang="en-US" dirty="0"/>
              <a:t>Examples of Potential Radicalization to Violence Indicators</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28</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pic>
        <p:nvPicPr>
          <p:cNvPr id="8" name="Content Placeholder 7">
            <a:extLst>
              <a:ext uri="{FF2B5EF4-FFF2-40B4-BE49-F238E27FC236}">
                <a16:creationId xmlns:a16="http://schemas.microsoft.com/office/drawing/2014/main" id="{5BEBE00F-E7E4-454B-B5D2-611ABBBC429D}"/>
              </a:ext>
            </a:extLst>
          </p:cNvPr>
          <p:cNvPicPr>
            <a:picLocks noGrp="1" noChangeAspect="1"/>
          </p:cNvPicPr>
          <p:nvPr>
            <p:ph sz="half" idx="1"/>
          </p:nvPr>
        </p:nvPicPr>
        <p:blipFill>
          <a:blip r:embed="rId3"/>
          <a:stretch>
            <a:fillRect/>
          </a:stretch>
        </p:blipFill>
        <p:spPr>
          <a:xfrm>
            <a:off x="366597" y="1480457"/>
            <a:ext cx="10773306" cy="4617131"/>
          </a:xfrm>
          <a:prstGeom prst="rect">
            <a:avLst/>
          </a:prstGeom>
        </p:spPr>
      </p:pic>
    </p:spTree>
    <p:extLst>
      <p:ext uri="{BB962C8B-B14F-4D97-AF65-F5344CB8AC3E}">
        <p14:creationId xmlns:p14="http://schemas.microsoft.com/office/powerpoint/2010/main" val="3637010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a:xfrm>
            <a:off x="342900" y="270722"/>
            <a:ext cx="10177616" cy="840803"/>
          </a:xfrm>
        </p:spPr>
        <p:txBody>
          <a:bodyPr>
            <a:normAutofit fontScale="90000"/>
          </a:bodyPr>
          <a:lstStyle/>
          <a:p>
            <a:r>
              <a:rPr lang="en-US" dirty="0"/>
              <a:t>Examples of Potential Radicalization to Violence Indicators, continued</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29</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pic>
        <p:nvPicPr>
          <p:cNvPr id="9" name="Content Placeholder 8">
            <a:extLst>
              <a:ext uri="{FF2B5EF4-FFF2-40B4-BE49-F238E27FC236}">
                <a16:creationId xmlns:a16="http://schemas.microsoft.com/office/drawing/2014/main" id="{9B6356F8-3711-4819-AC7F-25BA59F0B7D6}"/>
              </a:ext>
            </a:extLst>
          </p:cNvPr>
          <p:cNvPicPr>
            <a:picLocks noGrp="1" noChangeAspect="1"/>
          </p:cNvPicPr>
          <p:nvPr>
            <p:ph sz="half" idx="1"/>
          </p:nvPr>
        </p:nvPicPr>
        <p:blipFill>
          <a:blip r:embed="rId3"/>
          <a:stretch>
            <a:fillRect/>
          </a:stretch>
        </p:blipFill>
        <p:spPr>
          <a:xfrm>
            <a:off x="313770" y="1480457"/>
            <a:ext cx="10934970" cy="4617131"/>
          </a:xfrm>
          <a:prstGeom prst="rect">
            <a:avLst/>
          </a:prstGeom>
        </p:spPr>
      </p:pic>
    </p:spTree>
    <p:extLst>
      <p:ext uri="{BB962C8B-B14F-4D97-AF65-F5344CB8AC3E}">
        <p14:creationId xmlns:p14="http://schemas.microsoft.com/office/powerpoint/2010/main" val="2043131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a:extLst>
              <a:ext uri="{FF2B5EF4-FFF2-40B4-BE49-F238E27FC236}">
                <a16:creationId xmlns:a16="http://schemas.microsoft.com/office/drawing/2014/main" id="{0440F3C6-3374-422F-BB1C-5A1A67EB71C0}"/>
              </a:ext>
            </a:extLst>
          </p:cNvPr>
          <p:cNvSpPr txBox="1">
            <a:spLocks/>
          </p:cNvSpPr>
          <p:nvPr/>
        </p:nvSpPr>
        <p:spPr>
          <a:xfrm>
            <a:off x="343133" y="581987"/>
            <a:ext cx="10409143" cy="840803"/>
          </a:xfrm>
          <a:prstGeom prst="rect">
            <a:avLst/>
          </a:prstGeom>
        </p:spPr>
        <p:txBody>
          <a:bodyPr vert="horz" lIns="0" tIns="0" rIns="0" bIns="0" rtlCol="0" anchor="t" anchorCtr="0">
            <a:normAutofit/>
          </a:bodyPr>
          <a:lstStyle>
            <a:lvl1pPr algn="l" defTabSz="914309" rtl="0" eaLnBrk="1" latinLnBrk="0" hangingPunct="1">
              <a:lnSpc>
                <a:spcPct val="90000"/>
              </a:lnSpc>
              <a:spcBef>
                <a:spcPct val="0"/>
              </a:spcBef>
              <a:buNone/>
              <a:defRPr sz="3600" b="1" kern="1200">
                <a:solidFill>
                  <a:schemeClr val="accent1"/>
                </a:solidFill>
                <a:latin typeface="Franklin Gothic Book" panose="020B0503020102020204" pitchFamily="34" charset="0"/>
                <a:ea typeface="+mj-ea"/>
                <a:cs typeface="+mj-cs"/>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5288"/>
                </a:solidFill>
                <a:effectLst/>
                <a:uLnTx/>
                <a:uFillTx/>
                <a:latin typeface="Franklin Gothic Book" panose="020B0503020102020204" pitchFamily="34" charset="0"/>
                <a:ea typeface="+mj-ea"/>
                <a:cs typeface="+mj-cs"/>
              </a:rPr>
              <a:t>Center for Prevention Programs and Partnerships (CP3) Overview</a:t>
            </a:r>
          </a:p>
        </p:txBody>
      </p:sp>
      <p:sp>
        <p:nvSpPr>
          <p:cNvPr id="24" name="TextBox 23">
            <a:extLst>
              <a:ext uri="{FF2B5EF4-FFF2-40B4-BE49-F238E27FC236}">
                <a16:creationId xmlns:a16="http://schemas.microsoft.com/office/drawing/2014/main" id="{295CC347-ED38-46FB-BDB6-04FC82C5545A}"/>
              </a:ext>
            </a:extLst>
          </p:cNvPr>
          <p:cNvSpPr txBox="1"/>
          <p:nvPr/>
        </p:nvSpPr>
        <p:spPr>
          <a:xfrm>
            <a:off x="-611020" y="6548646"/>
            <a:ext cx="12510560" cy="276999"/>
          </a:xfrm>
          <a:prstGeom prst="rect">
            <a:avLst/>
          </a:prstGeom>
          <a:noFill/>
        </p:spPr>
        <p:txBody>
          <a:bodyPr wrap="square" rtlCol="0">
            <a:spAutoFit/>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Franklin Gothic Book" panose="020B0503020102020204" pitchFamily="34" charset="0"/>
                <a:ea typeface="Calibri" panose="020F0502020204030204" pitchFamily="34" charset="0"/>
                <a:cs typeface="+mn-cs"/>
              </a:rPr>
              <a:t>Website: </a:t>
            </a:r>
            <a:r>
              <a:rPr kumimoji="0" lang="en-US" sz="1200" b="1" i="0" u="sng" strike="noStrike" kern="1200" cap="none" spc="0" normalizeH="0" baseline="0" noProof="0" dirty="0">
                <a:ln>
                  <a:noFill/>
                </a:ln>
                <a:solidFill>
                  <a:prstClr val="white"/>
                </a:solidFill>
                <a:effectLst/>
                <a:uLnTx/>
                <a:uFillTx/>
                <a:latin typeface="Franklin Gothic Book" panose="020B05030201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www.dhs.gov/CP3</a:t>
            </a:r>
            <a:r>
              <a:rPr kumimoji="0" lang="en-US" sz="1200" b="1" i="0" u="none" strike="noStrike" kern="1200" cap="none" spc="0" normalizeH="0" baseline="0" noProof="0" dirty="0">
                <a:ln>
                  <a:noFill/>
                </a:ln>
                <a:solidFill>
                  <a:prstClr val="white"/>
                </a:solidFill>
                <a:effectLst/>
                <a:uLnTx/>
                <a:uFillTx/>
                <a:latin typeface="Franklin Gothic Book" panose="020B0503020102020204" pitchFamily="34" charset="0"/>
                <a:ea typeface="Calibri" panose="020F0502020204030204" pitchFamily="34" charset="0"/>
                <a:cs typeface="+mn-cs"/>
              </a:rPr>
              <a:t>                                                                                                                             Listserv:  </a:t>
            </a:r>
            <a:r>
              <a:rPr kumimoji="0" lang="en-US" sz="1200" b="1" i="0" u="sng" strike="noStrike" kern="1200" cap="none" spc="0" normalizeH="0" baseline="0" noProof="0" dirty="0">
                <a:ln>
                  <a:noFill/>
                </a:ln>
                <a:solidFill>
                  <a:prstClr val="white"/>
                </a:solidFill>
                <a:effectLst/>
                <a:uLnTx/>
                <a:uFillTx/>
                <a:latin typeface="Franklin Gothic Book" panose="020B0503020102020204" pitchFamily="34" charset="0"/>
                <a:ea typeface="Calibri" panose="020F0502020204030204" pitchFamily="34" charset="0"/>
                <a:cs typeface="+mn-cs"/>
                <a:hlinkClick r:id="rId4">
                  <a:extLst>
                    <a:ext uri="{A12FA001-AC4F-418D-AE19-62706E023703}">
                      <ahyp:hlinkClr xmlns:ahyp="http://schemas.microsoft.com/office/drawing/2018/hyperlinkcolor" val="tx"/>
                    </a:ext>
                  </a:extLst>
                </a:hlinkClick>
              </a:rPr>
              <a:t>https://public.govdelivery.com/accounts/USDHS/subscriber/new</a:t>
            </a:r>
            <a:r>
              <a:rPr kumimoji="0" lang="en-US" sz="1200" b="1" i="0" u="none" strike="noStrike" kern="1200" cap="none" spc="0" normalizeH="0" baseline="0" noProof="0" dirty="0">
                <a:ln>
                  <a:noFill/>
                </a:ln>
                <a:solidFill>
                  <a:prstClr val="white"/>
                </a:solidFill>
                <a:effectLst/>
                <a:uLnTx/>
                <a:uFillTx/>
                <a:latin typeface="Franklin Gothic Book" panose="020B0503020102020204" pitchFamily="34" charset="0"/>
                <a:ea typeface="Calibri" panose="020F0502020204030204" pitchFamily="34" charset="0"/>
                <a:cs typeface="+mn-cs"/>
              </a:rPr>
              <a:t>        </a:t>
            </a:r>
            <a:endParaRPr kumimoji="0" lang="en-US" sz="1200" b="1" i="0" u="none" strike="noStrike" kern="1200" cap="none" spc="0" normalizeH="0" baseline="0" noProof="0" dirty="0">
              <a:ln>
                <a:noFill/>
              </a:ln>
              <a:solidFill>
                <a:prstClr val="white"/>
              </a:solidFill>
              <a:effectLst/>
              <a:highlight>
                <a:srgbClr val="000000"/>
              </a:highlight>
              <a:uLnTx/>
              <a:uFillTx/>
              <a:latin typeface="Franklin Gothic Book" panose="020B0503020102020204" pitchFamily="34" charset="0"/>
              <a:ea typeface="Calibri" panose="020F0502020204030204" pitchFamily="34" charset="0"/>
              <a:cs typeface="+mn-cs"/>
            </a:endParaRPr>
          </a:p>
        </p:txBody>
      </p:sp>
      <p:sp>
        <p:nvSpPr>
          <p:cNvPr id="57" name="Rectangle 56">
            <a:extLst>
              <a:ext uri="{FF2B5EF4-FFF2-40B4-BE49-F238E27FC236}">
                <a16:creationId xmlns:a16="http://schemas.microsoft.com/office/drawing/2014/main" id="{F468A81A-F93F-4B66-A5A6-A0C34E4FC067}"/>
              </a:ext>
            </a:extLst>
          </p:cNvPr>
          <p:cNvSpPr/>
          <p:nvPr/>
        </p:nvSpPr>
        <p:spPr>
          <a:xfrm>
            <a:off x="342898" y="2046513"/>
            <a:ext cx="11558816" cy="4378308"/>
          </a:xfrm>
          <a:prstGeom prst="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8" name="Group 57">
            <a:extLst>
              <a:ext uri="{FF2B5EF4-FFF2-40B4-BE49-F238E27FC236}">
                <a16:creationId xmlns:a16="http://schemas.microsoft.com/office/drawing/2014/main" id="{EF32838B-A561-4E00-A9FF-9BB8F5EDD64E}"/>
              </a:ext>
            </a:extLst>
          </p:cNvPr>
          <p:cNvGrpSpPr/>
          <p:nvPr/>
        </p:nvGrpSpPr>
        <p:grpSpPr>
          <a:xfrm>
            <a:off x="495260" y="2878270"/>
            <a:ext cx="5541842" cy="3326789"/>
            <a:chOff x="328755" y="1942192"/>
            <a:chExt cx="5541842" cy="3326789"/>
          </a:xfrm>
        </p:grpSpPr>
        <p:grpSp>
          <p:nvGrpSpPr>
            <p:cNvPr id="59" name="Group 58">
              <a:extLst>
                <a:ext uri="{FF2B5EF4-FFF2-40B4-BE49-F238E27FC236}">
                  <a16:creationId xmlns:a16="http://schemas.microsoft.com/office/drawing/2014/main" id="{14BAB879-8F77-414B-803A-3B2EE57800D7}"/>
                </a:ext>
              </a:extLst>
            </p:cNvPr>
            <p:cNvGrpSpPr/>
            <p:nvPr/>
          </p:nvGrpSpPr>
          <p:grpSpPr>
            <a:xfrm>
              <a:off x="342898" y="1950238"/>
              <a:ext cx="3359152" cy="1086722"/>
              <a:chOff x="554038" y="2023642"/>
              <a:chExt cx="6080125" cy="1198162"/>
            </a:xfrm>
          </p:grpSpPr>
          <p:grpSp>
            <p:nvGrpSpPr>
              <p:cNvPr id="98" name="Group 97">
                <a:extLst>
                  <a:ext uri="{FF2B5EF4-FFF2-40B4-BE49-F238E27FC236}">
                    <a16:creationId xmlns:a16="http://schemas.microsoft.com/office/drawing/2014/main" id="{E1F23AD9-EB92-43A2-9330-54D78D869986}"/>
                  </a:ext>
                </a:extLst>
              </p:cNvPr>
              <p:cNvGrpSpPr/>
              <p:nvPr/>
            </p:nvGrpSpPr>
            <p:grpSpPr>
              <a:xfrm>
                <a:off x="554038" y="2023642"/>
                <a:ext cx="6080125" cy="1198162"/>
                <a:chOff x="554038" y="1908175"/>
                <a:chExt cx="6080125" cy="1308098"/>
              </a:xfrm>
            </p:grpSpPr>
            <p:sp>
              <p:nvSpPr>
                <p:cNvPr id="100" name="Freeform 6">
                  <a:extLst>
                    <a:ext uri="{FF2B5EF4-FFF2-40B4-BE49-F238E27FC236}">
                      <a16:creationId xmlns:a16="http://schemas.microsoft.com/office/drawing/2014/main" id="{0107D8D0-066F-4418-96A8-66441D3033F7}"/>
                    </a:ext>
                  </a:extLst>
                </p:cNvPr>
                <p:cNvSpPr>
                  <a:spLocks/>
                </p:cNvSpPr>
                <p:nvPr/>
              </p:nvSpPr>
              <p:spPr bwMode="auto">
                <a:xfrm>
                  <a:off x="554038" y="2003423"/>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rgbClr val="FBFBFB"/>
                </a:solidFill>
                <a:ln w="19050">
                  <a:solidFill>
                    <a:srgbClr val="002060"/>
                  </a:solidFill>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7">
                  <a:extLst>
                    <a:ext uri="{FF2B5EF4-FFF2-40B4-BE49-F238E27FC236}">
                      <a16:creationId xmlns:a16="http://schemas.microsoft.com/office/drawing/2014/main" id="{184F80F1-CA22-4926-B527-8C0C73CB614D}"/>
                    </a:ext>
                  </a:extLst>
                </p:cNvPr>
                <p:cNvSpPr>
                  <a:spLocks/>
                </p:cNvSpPr>
                <p:nvPr/>
              </p:nvSpPr>
              <p:spPr bwMode="auto">
                <a:xfrm>
                  <a:off x="1919288"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chemeClr val="bg1">
                    <a:lumMod val="95000"/>
                  </a:schemeClr>
                </a:solidFill>
                <a:ln w="19050">
                  <a:solidFill>
                    <a:srgbClr val="002060"/>
                  </a:solidFill>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9" name="Rectangle 98">
                <a:extLst>
                  <a:ext uri="{FF2B5EF4-FFF2-40B4-BE49-F238E27FC236}">
                    <a16:creationId xmlns:a16="http://schemas.microsoft.com/office/drawing/2014/main" id="{5B7006EC-6728-4923-B7CE-D5F1988F6E0C}"/>
                  </a:ext>
                </a:extLst>
              </p:cNvPr>
              <p:cNvSpPr/>
              <p:nvPr/>
            </p:nvSpPr>
            <p:spPr>
              <a:xfrm>
                <a:off x="3186460" y="2112615"/>
                <a:ext cx="3384376" cy="373272"/>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544"/>
                  </a:spcAft>
                  <a:buClrTx/>
                  <a:buSzTx/>
                  <a:buFontTx/>
                  <a:buNone/>
                  <a:tabLst/>
                  <a:defRPr/>
                </a:pPr>
                <a:r>
                  <a:rPr kumimoji="0" lang="en-GB" sz="1600" b="1" i="0" u="none" strike="noStrike" kern="1200" cap="none" spc="0" normalizeH="0" baseline="0" noProof="0">
                    <a:ln>
                      <a:noFill/>
                    </a:ln>
                    <a:solidFill>
                      <a:srgbClr val="E7E6E6"/>
                    </a:solidFill>
                    <a:effectLst/>
                    <a:uLnTx/>
                    <a:uFillTx/>
                    <a:latin typeface="Georgia" pitchFamily="18" charset="0"/>
                    <a:ea typeface="+mn-ea"/>
                    <a:cs typeface="+mn-cs"/>
                  </a:rPr>
                  <a:t>Educational Support </a:t>
                </a:r>
              </a:p>
            </p:txBody>
          </p:sp>
        </p:grpSp>
        <p:grpSp>
          <p:nvGrpSpPr>
            <p:cNvPr id="60" name="Group 59">
              <a:extLst>
                <a:ext uri="{FF2B5EF4-FFF2-40B4-BE49-F238E27FC236}">
                  <a16:creationId xmlns:a16="http://schemas.microsoft.com/office/drawing/2014/main" id="{2F0A7B5A-9295-4DFC-BCBC-813E3B096A56}"/>
                </a:ext>
              </a:extLst>
            </p:cNvPr>
            <p:cNvGrpSpPr/>
            <p:nvPr/>
          </p:nvGrpSpPr>
          <p:grpSpPr>
            <a:xfrm>
              <a:off x="342899" y="3059642"/>
              <a:ext cx="3695701" cy="1086723"/>
              <a:chOff x="554038" y="3276575"/>
              <a:chExt cx="7024371" cy="1198163"/>
            </a:xfrm>
          </p:grpSpPr>
          <p:grpSp>
            <p:nvGrpSpPr>
              <p:cNvPr id="94" name="Group 93">
                <a:extLst>
                  <a:ext uri="{FF2B5EF4-FFF2-40B4-BE49-F238E27FC236}">
                    <a16:creationId xmlns:a16="http://schemas.microsoft.com/office/drawing/2014/main" id="{A43B15FB-B8B8-438A-86EB-C0EC515905B1}"/>
                  </a:ext>
                </a:extLst>
              </p:cNvPr>
              <p:cNvGrpSpPr/>
              <p:nvPr/>
            </p:nvGrpSpPr>
            <p:grpSpPr>
              <a:xfrm>
                <a:off x="554038" y="3276575"/>
                <a:ext cx="6080125" cy="1198163"/>
                <a:chOff x="554038" y="1908175"/>
                <a:chExt cx="6080125" cy="1308100"/>
              </a:xfrm>
            </p:grpSpPr>
            <p:sp>
              <p:nvSpPr>
                <p:cNvPr id="96" name="Freeform 6">
                  <a:extLst>
                    <a:ext uri="{FF2B5EF4-FFF2-40B4-BE49-F238E27FC236}">
                      <a16:creationId xmlns:a16="http://schemas.microsoft.com/office/drawing/2014/main" id="{1AC85868-D36F-44FE-9CAC-867EAF6AE018}"/>
                    </a:ext>
                  </a:extLst>
                </p:cNvPr>
                <p:cNvSpPr>
                  <a:spLocks/>
                </p:cNvSpPr>
                <p:nvPr/>
              </p:nvSpPr>
              <p:spPr bwMode="auto">
                <a:xfrm>
                  <a:off x="554038" y="200342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rgbClr val="FBFBFB"/>
                </a:solidFill>
                <a:ln w="19050">
                  <a:solidFill>
                    <a:schemeClr val="accent4">
                      <a:lumMod val="50000"/>
                    </a:schemeClr>
                  </a:solidFill>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7">
                  <a:extLst>
                    <a:ext uri="{FF2B5EF4-FFF2-40B4-BE49-F238E27FC236}">
                      <a16:creationId xmlns:a16="http://schemas.microsoft.com/office/drawing/2014/main" id="{C5CF2C7A-B987-4DD2-B272-E82BF7FD9796}"/>
                    </a:ext>
                  </a:extLst>
                </p:cNvPr>
                <p:cNvSpPr>
                  <a:spLocks/>
                </p:cNvSpPr>
                <p:nvPr/>
              </p:nvSpPr>
              <p:spPr bwMode="auto">
                <a:xfrm>
                  <a:off x="1919288"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chemeClr val="bg1">
                    <a:lumMod val="95000"/>
                  </a:schemeClr>
                </a:solidFill>
                <a:ln w="19050">
                  <a:solidFill>
                    <a:schemeClr val="accent4">
                      <a:lumMod val="50000"/>
                    </a:schemeClr>
                  </a:solidFill>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5" name="Rectangle 94">
                <a:extLst>
                  <a:ext uri="{FF2B5EF4-FFF2-40B4-BE49-F238E27FC236}">
                    <a16:creationId xmlns:a16="http://schemas.microsoft.com/office/drawing/2014/main" id="{EAD2767F-9B33-4B71-B22A-2C15AA0F3BDF}"/>
                  </a:ext>
                </a:extLst>
              </p:cNvPr>
              <p:cNvSpPr/>
              <p:nvPr/>
            </p:nvSpPr>
            <p:spPr>
              <a:xfrm>
                <a:off x="3186459" y="3368022"/>
                <a:ext cx="4391950" cy="3732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544"/>
                  </a:spcAft>
                  <a:buClrTx/>
                  <a:buSzTx/>
                  <a:buFontTx/>
                  <a:buNone/>
                  <a:tabLst/>
                  <a:defRPr/>
                </a:pPr>
                <a:r>
                  <a:rPr kumimoji="0" lang="en-GB" sz="1600" b="1" i="0" u="none" strike="noStrike" kern="1200" cap="none" spc="0" normalizeH="0" baseline="0" noProof="0">
                    <a:ln>
                      <a:noFill/>
                    </a:ln>
                    <a:solidFill>
                      <a:srgbClr val="E7E6E6"/>
                    </a:solidFill>
                    <a:effectLst/>
                    <a:uLnTx/>
                    <a:uFillTx/>
                    <a:latin typeface="Georgia" pitchFamily="18" charset="0"/>
                    <a:ea typeface="+mn-ea"/>
                    <a:cs typeface="+mn-cs"/>
                  </a:rPr>
                  <a:t>Technical Support </a:t>
                </a:r>
              </a:p>
            </p:txBody>
          </p:sp>
        </p:grpSp>
        <p:grpSp>
          <p:nvGrpSpPr>
            <p:cNvPr id="61" name="Group 60">
              <a:extLst>
                <a:ext uri="{FF2B5EF4-FFF2-40B4-BE49-F238E27FC236}">
                  <a16:creationId xmlns:a16="http://schemas.microsoft.com/office/drawing/2014/main" id="{8B666343-9958-4050-9182-7C502F4CD058}"/>
                </a:ext>
              </a:extLst>
            </p:cNvPr>
            <p:cNvGrpSpPr/>
            <p:nvPr/>
          </p:nvGrpSpPr>
          <p:grpSpPr>
            <a:xfrm>
              <a:off x="342899" y="4182258"/>
              <a:ext cx="3359151" cy="1086723"/>
              <a:chOff x="554038" y="4460421"/>
              <a:chExt cx="6080125" cy="1198163"/>
            </a:xfrm>
          </p:grpSpPr>
          <p:grpSp>
            <p:nvGrpSpPr>
              <p:cNvPr id="88" name="Group 87">
                <a:extLst>
                  <a:ext uri="{FF2B5EF4-FFF2-40B4-BE49-F238E27FC236}">
                    <a16:creationId xmlns:a16="http://schemas.microsoft.com/office/drawing/2014/main" id="{41AB6FFB-492E-41AF-AD6C-C6A12A1FEE57}"/>
                  </a:ext>
                </a:extLst>
              </p:cNvPr>
              <p:cNvGrpSpPr/>
              <p:nvPr/>
            </p:nvGrpSpPr>
            <p:grpSpPr>
              <a:xfrm>
                <a:off x="554038" y="4460421"/>
                <a:ext cx="6080125" cy="1198163"/>
                <a:chOff x="554038" y="1908175"/>
                <a:chExt cx="6080125" cy="1308100"/>
              </a:xfrm>
            </p:grpSpPr>
            <p:sp>
              <p:nvSpPr>
                <p:cNvPr id="92" name="Freeform 6">
                  <a:extLst>
                    <a:ext uri="{FF2B5EF4-FFF2-40B4-BE49-F238E27FC236}">
                      <a16:creationId xmlns:a16="http://schemas.microsoft.com/office/drawing/2014/main" id="{587E9BDA-F246-4B67-AB92-6ED5DF3F5BB8}"/>
                    </a:ext>
                  </a:extLst>
                </p:cNvPr>
                <p:cNvSpPr>
                  <a:spLocks/>
                </p:cNvSpPr>
                <p:nvPr/>
              </p:nvSpPr>
              <p:spPr bwMode="auto">
                <a:xfrm>
                  <a:off x="554038" y="200342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rgbClr val="FBFBFB"/>
                </a:solidFill>
                <a:ln w="19050">
                  <a:solidFill>
                    <a:schemeClr val="accent6">
                      <a:lumMod val="75000"/>
                    </a:schemeClr>
                  </a:solidFill>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7">
                  <a:extLst>
                    <a:ext uri="{FF2B5EF4-FFF2-40B4-BE49-F238E27FC236}">
                      <a16:creationId xmlns:a16="http://schemas.microsoft.com/office/drawing/2014/main" id="{CE8FF5A1-4A6A-4678-8EE2-964EB622666F}"/>
                    </a:ext>
                  </a:extLst>
                </p:cNvPr>
                <p:cNvSpPr>
                  <a:spLocks/>
                </p:cNvSpPr>
                <p:nvPr/>
              </p:nvSpPr>
              <p:spPr bwMode="auto">
                <a:xfrm>
                  <a:off x="1919288" y="1908175"/>
                  <a:ext cx="4714875" cy="1212849"/>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chemeClr val="bg1">
                    <a:lumMod val="95000"/>
                  </a:schemeClr>
                </a:solidFill>
                <a:ln w="19050">
                  <a:solidFill>
                    <a:schemeClr val="accent6">
                      <a:lumMod val="75000"/>
                    </a:schemeClr>
                  </a:solidFill>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Rectangle 88">
                <a:extLst>
                  <a:ext uri="{FF2B5EF4-FFF2-40B4-BE49-F238E27FC236}">
                    <a16:creationId xmlns:a16="http://schemas.microsoft.com/office/drawing/2014/main" id="{C8CD4B2F-340A-473C-A91B-2467115A907D}"/>
                  </a:ext>
                </a:extLst>
              </p:cNvPr>
              <p:cNvSpPr/>
              <p:nvPr/>
            </p:nvSpPr>
            <p:spPr>
              <a:xfrm>
                <a:off x="3186460" y="4554337"/>
                <a:ext cx="3384376" cy="3732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544"/>
                  </a:spcAft>
                  <a:buClrTx/>
                  <a:buSzTx/>
                  <a:buFontTx/>
                  <a:buNone/>
                  <a:tabLst/>
                  <a:defRPr/>
                </a:pPr>
                <a:r>
                  <a:rPr kumimoji="0" lang="en-GB" sz="1600" b="1" i="0" u="none" strike="noStrike" kern="1200" cap="none" spc="0" normalizeH="0" baseline="0" noProof="0">
                    <a:ln>
                      <a:noFill/>
                    </a:ln>
                    <a:solidFill>
                      <a:srgbClr val="E7E6E6"/>
                    </a:solidFill>
                    <a:effectLst/>
                    <a:uLnTx/>
                    <a:uFillTx/>
                    <a:latin typeface="Georgia" pitchFamily="18" charset="0"/>
                    <a:ea typeface="+mn-ea"/>
                    <a:cs typeface="+mn-cs"/>
                  </a:rPr>
                  <a:t>Financial</a:t>
                </a:r>
                <a:r>
                  <a:rPr kumimoji="0" lang="en-GB" sz="907" b="1" i="1" u="none" strike="noStrike" kern="1200" cap="none" spc="0" normalizeH="0" baseline="0" noProof="0">
                    <a:ln>
                      <a:noFill/>
                    </a:ln>
                    <a:solidFill>
                      <a:srgbClr val="E7E6E6"/>
                    </a:solidFill>
                    <a:effectLst/>
                    <a:uLnTx/>
                    <a:uFillTx/>
                    <a:latin typeface="Georgia" pitchFamily="18" charset="0"/>
                    <a:ea typeface="+mn-ea"/>
                    <a:cs typeface="+mn-cs"/>
                  </a:rPr>
                  <a:t> </a:t>
                </a:r>
                <a:r>
                  <a:rPr kumimoji="0" lang="en-GB" sz="1600" b="1" i="0" u="none" strike="noStrike" kern="1200" cap="none" spc="0" normalizeH="0" baseline="0" noProof="0">
                    <a:ln>
                      <a:noFill/>
                    </a:ln>
                    <a:solidFill>
                      <a:srgbClr val="E7E6E6"/>
                    </a:solidFill>
                    <a:effectLst/>
                    <a:uLnTx/>
                    <a:uFillTx/>
                    <a:latin typeface="Georgia" pitchFamily="18" charset="0"/>
                    <a:ea typeface="+mn-ea"/>
                    <a:cs typeface="+mn-cs"/>
                  </a:rPr>
                  <a:t>Support</a:t>
                </a:r>
              </a:p>
            </p:txBody>
          </p:sp>
        </p:grpSp>
        <p:sp>
          <p:nvSpPr>
            <p:cNvPr id="62" name="Freeform 182">
              <a:extLst>
                <a:ext uri="{FF2B5EF4-FFF2-40B4-BE49-F238E27FC236}">
                  <a16:creationId xmlns:a16="http://schemas.microsoft.com/office/drawing/2014/main" id="{7C66147E-8599-4E6D-96EF-0BE25C067CDB}"/>
                </a:ext>
              </a:extLst>
            </p:cNvPr>
            <p:cNvSpPr>
              <a:spLocks noEditPoints="1"/>
            </p:cNvSpPr>
            <p:nvPr/>
          </p:nvSpPr>
          <p:spPr bwMode="auto">
            <a:xfrm>
              <a:off x="431433" y="2222904"/>
              <a:ext cx="602035" cy="566807"/>
            </a:xfrm>
            <a:custGeom>
              <a:avLst/>
              <a:gdLst>
                <a:gd name="T0" fmla="*/ 131 w 162"/>
                <a:gd name="T1" fmla="*/ 107 h 140"/>
                <a:gd name="T2" fmla="*/ 131 w 162"/>
                <a:gd name="T3" fmla="*/ 99 h 140"/>
                <a:gd name="T4" fmla="*/ 155 w 162"/>
                <a:gd name="T5" fmla="*/ 103 h 140"/>
                <a:gd name="T6" fmla="*/ 151 w 162"/>
                <a:gd name="T7" fmla="*/ 123 h 140"/>
                <a:gd name="T8" fmla="*/ 127 w 162"/>
                <a:gd name="T9" fmla="*/ 119 h 140"/>
                <a:gd name="T10" fmla="*/ 151 w 162"/>
                <a:gd name="T11" fmla="*/ 115 h 140"/>
                <a:gd name="T12" fmla="*/ 151 w 162"/>
                <a:gd name="T13" fmla="*/ 123 h 140"/>
                <a:gd name="T14" fmla="*/ 126 w 162"/>
                <a:gd name="T15" fmla="*/ 11 h 140"/>
                <a:gd name="T16" fmla="*/ 120 w 162"/>
                <a:gd name="T17" fmla="*/ 134 h 140"/>
                <a:gd name="T18" fmla="*/ 156 w 162"/>
                <a:gd name="T19" fmla="*/ 140 h 140"/>
                <a:gd name="T20" fmla="*/ 162 w 162"/>
                <a:gd name="T21" fmla="*/ 17 h 140"/>
                <a:gd name="T22" fmla="*/ 101 w 162"/>
                <a:gd name="T23" fmla="*/ 42 h 140"/>
                <a:gd name="T24" fmla="*/ 77 w 162"/>
                <a:gd name="T25" fmla="*/ 38 h 140"/>
                <a:gd name="T26" fmla="*/ 101 w 162"/>
                <a:gd name="T27" fmla="*/ 34 h 140"/>
                <a:gd name="T28" fmla="*/ 101 w 162"/>
                <a:gd name="T29" fmla="*/ 42 h 140"/>
                <a:gd name="T30" fmla="*/ 81 w 162"/>
                <a:gd name="T31" fmla="*/ 123 h 140"/>
                <a:gd name="T32" fmla="*/ 81 w 162"/>
                <a:gd name="T33" fmla="*/ 115 h 140"/>
                <a:gd name="T34" fmla="*/ 105 w 162"/>
                <a:gd name="T35" fmla="*/ 119 h 140"/>
                <a:gd name="T36" fmla="*/ 63 w 162"/>
                <a:gd name="T37" fmla="*/ 28 h 140"/>
                <a:gd name="T38" fmla="*/ 58 w 162"/>
                <a:gd name="T39" fmla="*/ 31 h 140"/>
                <a:gd name="T40" fmla="*/ 36 w 162"/>
                <a:gd name="T41" fmla="*/ 21 h 140"/>
                <a:gd name="T42" fmla="*/ 60 w 162"/>
                <a:gd name="T43" fmla="*/ 23 h 140"/>
                <a:gd name="T44" fmla="*/ 41 w 162"/>
                <a:gd name="T45" fmla="*/ 108 h 140"/>
                <a:gd name="T46" fmla="*/ 33 w 162"/>
                <a:gd name="T47" fmla="*/ 33 h 140"/>
                <a:gd name="T48" fmla="*/ 41 w 162"/>
                <a:gd name="T49" fmla="*/ 108 h 140"/>
                <a:gd name="T50" fmla="*/ 34 w 162"/>
                <a:gd name="T51" fmla="*/ 123 h 140"/>
                <a:gd name="T52" fmla="*/ 14 w 162"/>
                <a:gd name="T53" fmla="*/ 117 h 140"/>
                <a:gd name="T54" fmla="*/ 16 w 162"/>
                <a:gd name="T55" fmla="*/ 110 h 140"/>
                <a:gd name="T56" fmla="*/ 38 w 162"/>
                <a:gd name="T57" fmla="*/ 120 h 140"/>
                <a:gd name="T58" fmla="*/ 76 w 162"/>
                <a:gd name="T59" fmla="*/ 17 h 140"/>
                <a:gd name="T60" fmla="*/ 73 w 162"/>
                <a:gd name="T61" fmla="*/ 16 h 140"/>
                <a:gd name="T62" fmla="*/ 40 w 162"/>
                <a:gd name="T63" fmla="*/ 1 h 140"/>
                <a:gd name="T64" fmla="*/ 33 w 162"/>
                <a:gd name="T65" fmla="*/ 5 h 140"/>
                <a:gd name="T66" fmla="*/ 1 w 162"/>
                <a:gd name="T67" fmla="*/ 130 h 140"/>
                <a:gd name="T68" fmla="*/ 33 w 162"/>
                <a:gd name="T69" fmla="*/ 140 h 140"/>
                <a:gd name="T70" fmla="*/ 41 w 162"/>
                <a:gd name="T71" fmla="*/ 136 h 140"/>
                <a:gd name="T72" fmla="*/ 70 w 162"/>
                <a:gd name="T73" fmla="*/ 134 h 140"/>
                <a:gd name="T74" fmla="*/ 106 w 162"/>
                <a:gd name="T75" fmla="*/ 140 h 140"/>
                <a:gd name="T76" fmla="*/ 112 w 162"/>
                <a:gd name="T77" fmla="*/ 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40">
                  <a:moveTo>
                    <a:pt x="151" y="107"/>
                  </a:moveTo>
                  <a:cubicBezTo>
                    <a:pt x="131" y="107"/>
                    <a:pt x="131" y="107"/>
                    <a:pt x="131" y="107"/>
                  </a:cubicBezTo>
                  <a:cubicBezTo>
                    <a:pt x="129" y="107"/>
                    <a:pt x="127" y="105"/>
                    <a:pt x="127" y="103"/>
                  </a:cubicBezTo>
                  <a:cubicBezTo>
                    <a:pt x="127" y="101"/>
                    <a:pt x="129" y="99"/>
                    <a:pt x="131" y="99"/>
                  </a:cubicBezTo>
                  <a:cubicBezTo>
                    <a:pt x="151" y="99"/>
                    <a:pt x="151" y="99"/>
                    <a:pt x="151" y="99"/>
                  </a:cubicBezTo>
                  <a:cubicBezTo>
                    <a:pt x="153" y="99"/>
                    <a:pt x="155" y="101"/>
                    <a:pt x="155" y="103"/>
                  </a:cubicBezTo>
                  <a:cubicBezTo>
                    <a:pt x="155" y="105"/>
                    <a:pt x="153" y="107"/>
                    <a:pt x="151" y="107"/>
                  </a:cubicBezTo>
                  <a:moveTo>
                    <a:pt x="151" y="123"/>
                  </a:moveTo>
                  <a:cubicBezTo>
                    <a:pt x="131" y="123"/>
                    <a:pt x="131" y="123"/>
                    <a:pt x="131" y="123"/>
                  </a:cubicBezTo>
                  <a:cubicBezTo>
                    <a:pt x="129" y="123"/>
                    <a:pt x="127" y="122"/>
                    <a:pt x="127" y="119"/>
                  </a:cubicBezTo>
                  <a:cubicBezTo>
                    <a:pt x="127" y="117"/>
                    <a:pt x="129" y="115"/>
                    <a:pt x="131" y="115"/>
                  </a:cubicBezTo>
                  <a:cubicBezTo>
                    <a:pt x="151" y="115"/>
                    <a:pt x="151" y="115"/>
                    <a:pt x="151" y="115"/>
                  </a:cubicBezTo>
                  <a:cubicBezTo>
                    <a:pt x="153" y="115"/>
                    <a:pt x="155" y="117"/>
                    <a:pt x="155" y="119"/>
                  </a:cubicBezTo>
                  <a:cubicBezTo>
                    <a:pt x="155" y="122"/>
                    <a:pt x="153" y="123"/>
                    <a:pt x="151" y="123"/>
                  </a:cubicBezTo>
                  <a:moveTo>
                    <a:pt x="156" y="11"/>
                  </a:moveTo>
                  <a:cubicBezTo>
                    <a:pt x="126" y="11"/>
                    <a:pt x="126" y="11"/>
                    <a:pt x="126" y="11"/>
                  </a:cubicBezTo>
                  <a:cubicBezTo>
                    <a:pt x="123" y="11"/>
                    <a:pt x="120" y="13"/>
                    <a:pt x="120" y="17"/>
                  </a:cubicBezTo>
                  <a:cubicBezTo>
                    <a:pt x="120" y="134"/>
                    <a:pt x="120" y="134"/>
                    <a:pt x="120" y="134"/>
                  </a:cubicBezTo>
                  <a:cubicBezTo>
                    <a:pt x="120" y="138"/>
                    <a:pt x="123" y="140"/>
                    <a:pt x="126" y="140"/>
                  </a:cubicBezTo>
                  <a:cubicBezTo>
                    <a:pt x="156" y="140"/>
                    <a:pt x="156" y="140"/>
                    <a:pt x="156" y="140"/>
                  </a:cubicBezTo>
                  <a:cubicBezTo>
                    <a:pt x="159" y="140"/>
                    <a:pt x="162" y="138"/>
                    <a:pt x="162" y="134"/>
                  </a:cubicBezTo>
                  <a:cubicBezTo>
                    <a:pt x="162" y="17"/>
                    <a:pt x="162" y="17"/>
                    <a:pt x="162" y="17"/>
                  </a:cubicBezTo>
                  <a:cubicBezTo>
                    <a:pt x="162" y="13"/>
                    <a:pt x="159" y="11"/>
                    <a:pt x="156" y="11"/>
                  </a:cubicBezTo>
                  <a:moveTo>
                    <a:pt x="101" y="42"/>
                  </a:moveTo>
                  <a:cubicBezTo>
                    <a:pt x="81" y="42"/>
                    <a:pt x="81" y="42"/>
                    <a:pt x="81" y="42"/>
                  </a:cubicBezTo>
                  <a:cubicBezTo>
                    <a:pt x="79" y="42"/>
                    <a:pt x="77" y="40"/>
                    <a:pt x="77" y="38"/>
                  </a:cubicBezTo>
                  <a:cubicBezTo>
                    <a:pt x="77" y="36"/>
                    <a:pt x="79" y="34"/>
                    <a:pt x="81" y="34"/>
                  </a:cubicBezTo>
                  <a:cubicBezTo>
                    <a:pt x="101" y="34"/>
                    <a:pt x="101" y="34"/>
                    <a:pt x="101" y="34"/>
                  </a:cubicBezTo>
                  <a:cubicBezTo>
                    <a:pt x="103" y="34"/>
                    <a:pt x="105" y="36"/>
                    <a:pt x="105" y="38"/>
                  </a:cubicBezTo>
                  <a:cubicBezTo>
                    <a:pt x="105" y="40"/>
                    <a:pt x="103" y="42"/>
                    <a:pt x="101" y="42"/>
                  </a:cubicBezTo>
                  <a:moveTo>
                    <a:pt x="101" y="123"/>
                  </a:moveTo>
                  <a:cubicBezTo>
                    <a:pt x="81" y="123"/>
                    <a:pt x="81" y="123"/>
                    <a:pt x="81" y="123"/>
                  </a:cubicBezTo>
                  <a:cubicBezTo>
                    <a:pt x="79" y="123"/>
                    <a:pt x="77" y="122"/>
                    <a:pt x="77" y="119"/>
                  </a:cubicBezTo>
                  <a:cubicBezTo>
                    <a:pt x="77" y="117"/>
                    <a:pt x="79" y="115"/>
                    <a:pt x="81" y="115"/>
                  </a:cubicBezTo>
                  <a:cubicBezTo>
                    <a:pt x="101" y="115"/>
                    <a:pt x="101" y="115"/>
                    <a:pt x="101" y="115"/>
                  </a:cubicBezTo>
                  <a:cubicBezTo>
                    <a:pt x="103" y="115"/>
                    <a:pt x="105" y="117"/>
                    <a:pt x="105" y="119"/>
                  </a:cubicBezTo>
                  <a:cubicBezTo>
                    <a:pt x="105" y="122"/>
                    <a:pt x="103" y="123"/>
                    <a:pt x="101" y="123"/>
                  </a:cubicBezTo>
                  <a:moveTo>
                    <a:pt x="63" y="28"/>
                  </a:moveTo>
                  <a:cubicBezTo>
                    <a:pt x="62" y="30"/>
                    <a:pt x="61" y="31"/>
                    <a:pt x="59" y="31"/>
                  </a:cubicBezTo>
                  <a:cubicBezTo>
                    <a:pt x="58" y="31"/>
                    <a:pt x="58" y="31"/>
                    <a:pt x="58" y="31"/>
                  </a:cubicBezTo>
                  <a:cubicBezTo>
                    <a:pt x="38" y="26"/>
                    <a:pt x="38" y="26"/>
                    <a:pt x="38" y="26"/>
                  </a:cubicBezTo>
                  <a:cubicBezTo>
                    <a:pt x="36" y="25"/>
                    <a:pt x="35" y="23"/>
                    <a:pt x="36" y="21"/>
                  </a:cubicBezTo>
                  <a:cubicBezTo>
                    <a:pt x="36" y="19"/>
                    <a:pt x="38" y="18"/>
                    <a:pt x="41" y="18"/>
                  </a:cubicBezTo>
                  <a:cubicBezTo>
                    <a:pt x="60" y="23"/>
                    <a:pt x="60" y="23"/>
                    <a:pt x="60" y="23"/>
                  </a:cubicBezTo>
                  <a:cubicBezTo>
                    <a:pt x="62" y="24"/>
                    <a:pt x="63" y="26"/>
                    <a:pt x="63" y="28"/>
                  </a:cubicBezTo>
                  <a:moveTo>
                    <a:pt x="41" y="108"/>
                  </a:moveTo>
                  <a:cubicBezTo>
                    <a:pt x="15" y="100"/>
                    <a:pt x="15" y="100"/>
                    <a:pt x="15" y="100"/>
                  </a:cubicBezTo>
                  <a:cubicBezTo>
                    <a:pt x="33" y="33"/>
                    <a:pt x="33" y="33"/>
                    <a:pt x="33" y="33"/>
                  </a:cubicBezTo>
                  <a:cubicBezTo>
                    <a:pt x="59" y="40"/>
                    <a:pt x="59" y="40"/>
                    <a:pt x="59" y="40"/>
                  </a:cubicBezTo>
                  <a:lnTo>
                    <a:pt x="41" y="108"/>
                  </a:lnTo>
                  <a:close/>
                  <a:moveTo>
                    <a:pt x="38" y="120"/>
                  </a:moveTo>
                  <a:cubicBezTo>
                    <a:pt x="38" y="122"/>
                    <a:pt x="36" y="123"/>
                    <a:pt x="34" y="123"/>
                  </a:cubicBezTo>
                  <a:cubicBezTo>
                    <a:pt x="34" y="123"/>
                    <a:pt x="34" y="123"/>
                    <a:pt x="33" y="123"/>
                  </a:cubicBezTo>
                  <a:cubicBezTo>
                    <a:pt x="14" y="117"/>
                    <a:pt x="14" y="117"/>
                    <a:pt x="14" y="117"/>
                  </a:cubicBezTo>
                  <a:cubicBezTo>
                    <a:pt x="12" y="117"/>
                    <a:pt x="11" y="115"/>
                    <a:pt x="11" y="112"/>
                  </a:cubicBezTo>
                  <a:cubicBezTo>
                    <a:pt x="12" y="110"/>
                    <a:pt x="14" y="109"/>
                    <a:pt x="16" y="110"/>
                  </a:cubicBezTo>
                  <a:cubicBezTo>
                    <a:pt x="35" y="115"/>
                    <a:pt x="35" y="115"/>
                    <a:pt x="35" y="115"/>
                  </a:cubicBezTo>
                  <a:cubicBezTo>
                    <a:pt x="37" y="115"/>
                    <a:pt x="39" y="118"/>
                    <a:pt x="38" y="120"/>
                  </a:cubicBezTo>
                  <a:moveTo>
                    <a:pt x="106" y="17"/>
                  </a:moveTo>
                  <a:cubicBezTo>
                    <a:pt x="76" y="17"/>
                    <a:pt x="76" y="17"/>
                    <a:pt x="76" y="17"/>
                  </a:cubicBezTo>
                  <a:cubicBezTo>
                    <a:pt x="75" y="17"/>
                    <a:pt x="73" y="18"/>
                    <a:pt x="72" y="19"/>
                  </a:cubicBezTo>
                  <a:cubicBezTo>
                    <a:pt x="73" y="16"/>
                    <a:pt x="73" y="16"/>
                    <a:pt x="73" y="16"/>
                  </a:cubicBezTo>
                  <a:cubicBezTo>
                    <a:pt x="74" y="13"/>
                    <a:pt x="72" y="9"/>
                    <a:pt x="69" y="8"/>
                  </a:cubicBezTo>
                  <a:cubicBezTo>
                    <a:pt x="40" y="1"/>
                    <a:pt x="40" y="1"/>
                    <a:pt x="40" y="1"/>
                  </a:cubicBezTo>
                  <a:cubicBezTo>
                    <a:pt x="39" y="0"/>
                    <a:pt x="37" y="1"/>
                    <a:pt x="36" y="1"/>
                  </a:cubicBezTo>
                  <a:cubicBezTo>
                    <a:pt x="34" y="2"/>
                    <a:pt x="33" y="3"/>
                    <a:pt x="33" y="5"/>
                  </a:cubicBezTo>
                  <a:cubicBezTo>
                    <a:pt x="1" y="125"/>
                    <a:pt x="1" y="125"/>
                    <a:pt x="1" y="125"/>
                  </a:cubicBezTo>
                  <a:cubicBezTo>
                    <a:pt x="0" y="127"/>
                    <a:pt x="1" y="128"/>
                    <a:pt x="1" y="130"/>
                  </a:cubicBezTo>
                  <a:cubicBezTo>
                    <a:pt x="2" y="131"/>
                    <a:pt x="3" y="132"/>
                    <a:pt x="5" y="132"/>
                  </a:cubicBezTo>
                  <a:cubicBezTo>
                    <a:pt x="33" y="140"/>
                    <a:pt x="33" y="140"/>
                    <a:pt x="33" y="140"/>
                  </a:cubicBezTo>
                  <a:cubicBezTo>
                    <a:pt x="34" y="140"/>
                    <a:pt x="35" y="140"/>
                    <a:pt x="35" y="140"/>
                  </a:cubicBezTo>
                  <a:cubicBezTo>
                    <a:pt x="38" y="140"/>
                    <a:pt x="40" y="139"/>
                    <a:pt x="41" y="136"/>
                  </a:cubicBezTo>
                  <a:cubicBezTo>
                    <a:pt x="70" y="25"/>
                    <a:pt x="70" y="25"/>
                    <a:pt x="70" y="25"/>
                  </a:cubicBezTo>
                  <a:cubicBezTo>
                    <a:pt x="70" y="134"/>
                    <a:pt x="70" y="134"/>
                    <a:pt x="70" y="134"/>
                  </a:cubicBezTo>
                  <a:cubicBezTo>
                    <a:pt x="70" y="138"/>
                    <a:pt x="73" y="140"/>
                    <a:pt x="76" y="140"/>
                  </a:cubicBezTo>
                  <a:cubicBezTo>
                    <a:pt x="106" y="140"/>
                    <a:pt x="106" y="140"/>
                    <a:pt x="106" y="140"/>
                  </a:cubicBezTo>
                  <a:cubicBezTo>
                    <a:pt x="109" y="140"/>
                    <a:pt x="112" y="138"/>
                    <a:pt x="112" y="134"/>
                  </a:cubicBezTo>
                  <a:cubicBezTo>
                    <a:pt x="112" y="23"/>
                    <a:pt x="112" y="23"/>
                    <a:pt x="112" y="23"/>
                  </a:cubicBezTo>
                  <a:cubicBezTo>
                    <a:pt x="112" y="20"/>
                    <a:pt x="109" y="17"/>
                    <a:pt x="106" y="17"/>
                  </a:cubicBezTo>
                </a:path>
              </a:pathLst>
            </a:cu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3" name="Graphic 62" descr="Boardroom">
              <a:extLst>
                <a:ext uri="{FF2B5EF4-FFF2-40B4-BE49-F238E27FC236}">
                  <a16:creationId xmlns:a16="http://schemas.microsoft.com/office/drawing/2014/main" id="{585EC4BA-B4CA-4A83-8676-1C3397E831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755" y="3175377"/>
              <a:ext cx="892279" cy="902779"/>
            </a:xfrm>
            <a:prstGeom prst="rect">
              <a:avLst/>
            </a:prstGeom>
          </p:spPr>
        </p:pic>
        <p:sp>
          <p:nvSpPr>
            <p:cNvPr id="64" name="Freeform 46">
              <a:extLst>
                <a:ext uri="{FF2B5EF4-FFF2-40B4-BE49-F238E27FC236}">
                  <a16:creationId xmlns:a16="http://schemas.microsoft.com/office/drawing/2014/main" id="{603FDC5F-655C-4136-AC3A-7770A3DE4D19}"/>
                </a:ext>
              </a:extLst>
            </p:cNvPr>
            <p:cNvSpPr>
              <a:spLocks noEditPoints="1"/>
            </p:cNvSpPr>
            <p:nvPr/>
          </p:nvSpPr>
          <p:spPr bwMode="auto">
            <a:xfrm>
              <a:off x="438142" y="4536298"/>
              <a:ext cx="644093" cy="457772"/>
            </a:xfrm>
            <a:custGeom>
              <a:avLst/>
              <a:gdLst>
                <a:gd name="T0" fmla="*/ 168 w 189"/>
                <a:gd name="T1" fmla="*/ 22 h 137"/>
                <a:gd name="T2" fmla="*/ 99 w 189"/>
                <a:gd name="T3" fmla="*/ 14 h 137"/>
                <a:gd name="T4" fmla="*/ 174 w 189"/>
                <a:gd name="T5" fmla="*/ 64 h 137"/>
                <a:gd name="T6" fmla="*/ 173 w 189"/>
                <a:gd name="T7" fmla="*/ 81 h 137"/>
                <a:gd name="T8" fmla="*/ 172 w 189"/>
                <a:gd name="T9" fmla="*/ 83 h 137"/>
                <a:gd name="T10" fmla="*/ 170 w 189"/>
                <a:gd name="T11" fmla="*/ 86 h 137"/>
                <a:gd name="T12" fmla="*/ 105 w 189"/>
                <a:gd name="T13" fmla="*/ 87 h 137"/>
                <a:gd name="T14" fmla="*/ 100 w 189"/>
                <a:gd name="T15" fmla="*/ 84 h 137"/>
                <a:gd name="T16" fmla="*/ 99 w 189"/>
                <a:gd name="T17" fmla="*/ 80 h 137"/>
                <a:gd name="T18" fmla="*/ 171 w 189"/>
                <a:gd name="T19" fmla="*/ 74 h 137"/>
                <a:gd name="T20" fmla="*/ 67 w 189"/>
                <a:gd name="T21" fmla="*/ 75 h 137"/>
                <a:gd name="T22" fmla="*/ 67 w 189"/>
                <a:gd name="T23" fmla="*/ 62 h 137"/>
                <a:gd name="T24" fmla="*/ 101 w 189"/>
                <a:gd name="T25" fmla="*/ 57 h 137"/>
                <a:gd name="T26" fmla="*/ 174 w 189"/>
                <a:gd name="T27" fmla="*/ 62 h 137"/>
                <a:gd name="T28" fmla="*/ 171 w 189"/>
                <a:gd name="T29" fmla="*/ 67 h 137"/>
                <a:gd name="T30" fmla="*/ 136 w 189"/>
                <a:gd name="T31" fmla="*/ 76 h 137"/>
                <a:gd name="T32" fmla="*/ 99 w 189"/>
                <a:gd name="T33" fmla="*/ 62 h 137"/>
                <a:gd name="T34" fmla="*/ 136 w 189"/>
                <a:gd name="T35" fmla="*/ 48 h 137"/>
                <a:gd name="T36" fmla="*/ 168 w 189"/>
                <a:gd name="T37" fmla="*/ 52 h 137"/>
                <a:gd name="T38" fmla="*/ 105 w 189"/>
                <a:gd name="T39" fmla="*/ 52 h 137"/>
                <a:gd name="T40" fmla="*/ 188 w 189"/>
                <a:gd name="T41" fmla="*/ 63 h 137"/>
                <a:gd name="T42" fmla="*/ 187 w 189"/>
                <a:gd name="T43" fmla="*/ 49 h 137"/>
                <a:gd name="T44" fmla="*/ 172 w 189"/>
                <a:gd name="T45" fmla="*/ 37 h 137"/>
                <a:gd name="T46" fmla="*/ 168 w 189"/>
                <a:gd name="T47" fmla="*/ 34 h 137"/>
                <a:gd name="T48" fmla="*/ 105 w 189"/>
                <a:gd name="T49" fmla="*/ 34 h 137"/>
                <a:gd name="T50" fmla="*/ 3 w 189"/>
                <a:gd name="T51" fmla="*/ 68 h 137"/>
                <a:gd name="T52" fmla="*/ 16 w 189"/>
                <a:gd name="T53" fmla="*/ 79 h 137"/>
                <a:gd name="T54" fmla="*/ 3 w 189"/>
                <a:gd name="T55" fmla="*/ 92 h 137"/>
                <a:gd name="T56" fmla="*/ 0 w 189"/>
                <a:gd name="T57" fmla="*/ 106 h 137"/>
                <a:gd name="T58" fmla="*/ 76 w 189"/>
                <a:gd name="T59" fmla="*/ 135 h 137"/>
                <a:gd name="T60" fmla="*/ 136 w 189"/>
                <a:gd name="T61" fmla="*/ 137 h 137"/>
                <a:gd name="T62" fmla="*/ 168 w 189"/>
                <a:gd name="T63" fmla="*/ 123 h 137"/>
                <a:gd name="T64" fmla="*/ 104 w 189"/>
                <a:gd name="T65" fmla="*/ 122 h 137"/>
                <a:gd name="T66" fmla="*/ 99 w 189"/>
                <a:gd name="T67" fmla="*/ 116 h 137"/>
                <a:gd name="T68" fmla="*/ 26 w 189"/>
                <a:gd name="T69" fmla="*/ 100 h 137"/>
                <a:gd name="T70" fmla="*/ 78 w 189"/>
                <a:gd name="T71" fmla="*/ 117 h 137"/>
                <a:gd name="T72" fmla="*/ 174 w 189"/>
                <a:gd name="T73" fmla="*/ 105 h 137"/>
                <a:gd name="T74" fmla="*/ 136 w 189"/>
                <a:gd name="T75" fmla="*/ 112 h 137"/>
                <a:gd name="T76" fmla="*/ 99 w 189"/>
                <a:gd name="T77" fmla="*/ 99 h 137"/>
                <a:gd name="T78" fmla="*/ 76 w 189"/>
                <a:gd name="T79" fmla="*/ 109 h 137"/>
                <a:gd name="T80" fmla="*/ 15 w 189"/>
                <a:gd name="T81" fmla="*/ 88 h 137"/>
                <a:gd name="T82" fmla="*/ 77 w 189"/>
                <a:gd name="T83" fmla="*/ 100 h 137"/>
                <a:gd name="T84" fmla="*/ 136 w 189"/>
                <a:gd name="T85" fmla="*/ 101 h 137"/>
                <a:gd name="T86" fmla="*/ 188 w 189"/>
                <a:gd name="T87" fmla="*/ 81 h 137"/>
                <a:gd name="T88" fmla="*/ 186 w 189"/>
                <a:gd name="T89" fmla="*/ 6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9" h="137">
                  <a:moveTo>
                    <a:pt x="105" y="22"/>
                  </a:moveTo>
                  <a:cubicBezTo>
                    <a:pt x="112" y="26"/>
                    <a:pt x="123" y="29"/>
                    <a:pt x="136" y="29"/>
                  </a:cubicBezTo>
                  <a:cubicBezTo>
                    <a:pt x="149" y="29"/>
                    <a:pt x="161" y="26"/>
                    <a:pt x="168" y="22"/>
                  </a:cubicBezTo>
                  <a:cubicBezTo>
                    <a:pt x="171" y="20"/>
                    <a:pt x="174" y="17"/>
                    <a:pt x="174" y="14"/>
                  </a:cubicBezTo>
                  <a:cubicBezTo>
                    <a:pt x="174" y="7"/>
                    <a:pt x="157" y="0"/>
                    <a:pt x="136" y="0"/>
                  </a:cubicBezTo>
                  <a:cubicBezTo>
                    <a:pt x="116" y="0"/>
                    <a:pt x="99" y="7"/>
                    <a:pt x="99" y="14"/>
                  </a:cubicBezTo>
                  <a:cubicBezTo>
                    <a:pt x="99" y="17"/>
                    <a:pt x="101" y="20"/>
                    <a:pt x="105" y="22"/>
                  </a:cubicBezTo>
                  <a:moveTo>
                    <a:pt x="174" y="64"/>
                  </a:moveTo>
                  <a:cubicBezTo>
                    <a:pt x="174" y="64"/>
                    <a:pt x="174" y="64"/>
                    <a:pt x="174" y="64"/>
                  </a:cubicBezTo>
                  <a:cubicBezTo>
                    <a:pt x="174" y="64"/>
                    <a:pt x="174" y="64"/>
                    <a:pt x="174" y="64"/>
                  </a:cubicBezTo>
                  <a:close/>
                  <a:moveTo>
                    <a:pt x="174" y="80"/>
                  </a:moveTo>
                  <a:cubicBezTo>
                    <a:pt x="174" y="80"/>
                    <a:pt x="174" y="81"/>
                    <a:pt x="173" y="81"/>
                  </a:cubicBezTo>
                  <a:cubicBezTo>
                    <a:pt x="173" y="81"/>
                    <a:pt x="173" y="81"/>
                    <a:pt x="173" y="81"/>
                  </a:cubicBezTo>
                  <a:cubicBezTo>
                    <a:pt x="173" y="82"/>
                    <a:pt x="173" y="82"/>
                    <a:pt x="173" y="83"/>
                  </a:cubicBezTo>
                  <a:cubicBezTo>
                    <a:pt x="173" y="83"/>
                    <a:pt x="173" y="83"/>
                    <a:pt x="172" y="83"/>
                  </a:cubicBezTo>
                  <a:cubicBezTo>
                    <a:pt x="172" y="84"/>
                    <a:pt x="172" y="84"/>
                    <a:pt x="172" y="84"/>
                  </a:cubicBezTo>
                  <a:cubicBezTo>
                    <a:pt x="171" y="85"/>
                    <a:pt x="171" y="85"/>
                    <a:pt x="171" y="85"/>
                  </a:cubicBezTo>
                  <a:cubicBezTo>
                    <a:pt x="170" y="85"/>
                    <a:pt x="170" y="86"/>
                    <a:pt x="170" y="86"/>
                  </a:cubicBezTo>
                  <a:cubicBezTo>
                    <a:pt x="169" y="86"/>
                    <a:pt x="168" y="87"/>
                    <a:pt x="168" y="87"/>
                  </a:cubicBezTo>
                  <a:cubicBezTo>
                    <a:pt x="161" y="91"/>
                    <a:pt x="149" y="94"/>
                    <a:pt x="136" y="94"/>
                  </a:cubicBezTo>
                  <a:cubicBezTo>
                    <a:pt x="123" y="94"/>
                    <a:pt x="112" y="91"/>
                    <a:pt x="105" y="87"/>
                  </a:cubicBezTo>
                  <a:cubicBezTo>
                    <a:pt x="105" y="87"/>
                    <a:pt x="105" y="87"/>
                    <a:pt x="105" y="87"/>
                  </a:cubicBezTo>
                  <a:cubicBezTo>
                    <a:pt x="105" y="87"/>
                    <a:pt x="105" y="87"/>
                    <a:pt x="105" y="87"/>
                  </a:cubicBezTo>
                  <a:cubicBezTo>
                    <a:pt x="103" y="86"/>
                    <a:pt x="101" y="85"/>
                    <a:pt x="100" y="84"/>
                  </a:cubicBezTo>
                  <a:cubicBezTo>
                    <a:pt x="100" y="84"/>
                    <a:pt x="100" y="84"/>
                    <a:pt x="100" y="83"/>
                  </a:cubicBezTo>
                  <a:cubicBezTo>
                    <a:pt x="100" y="83"/>
                    <a:pt x="99" y="82"/>
                    <a:pt x="99" y="82"/>
                  </a:cubicBezTo>
                  <a:cubicBezTo>
                    <a:pt x="99" y="81"/>
                    <a:pt x="99" y="80"/>
                    <a:pt x="99" y="80"/>
                  </a:cubicBezTo>
                  <a:cubicBezTo>
                    <a:pt x="99" y="78"/>
                    <a:pt x="100" y="76"/>
                    <a:pt x="101" y="74"/>
                  </a:cubicBezTo>
                  <a:cubicBezTo>
                    <a:pt x="107" y="80"/>
                    <a:pt x="120" y="83"/>
                    <a:pt x="136" y="83"/>
                  </a:cubicBezTo>
                  <a:cubicBezTo>
                    <a:pt x="152" y="83"/>
                    <a:pt x="166" y="80"/>
                    <a:pt x="171" y="74"/>
                  </a:cubicBezTo>
                  <a:cubicBezTo>
                    <a:pt x="173" y="76"/>
                    <a:pt x="174" y="78"/>
                    <a:pt x="174" y="80"/>
                  </a:cubicBezTo>
                  <a:moveTo>
                    <a:pt x="82" y="72"/>
                  </a:moveTo>
                  <a:cubicBezTo>
                    <a:pt x="79" y="74"/>
                    <a:pt x="73" y="75"/>
                    <a:pt x="67" y="75"/>
                  </a:cubicBezTo>
                  <a:cubicBezTo>
                    <a:pt x="61" y="75"/>
                    <a:pt x="56" y="74"/>
                    <a:pt x="53" y="72"/>
                  </a:cubicBezTo>
                  <a:cubicBezTo>
                    <a:pt x="51" y="71"/>
                    <a:pt x="50" y="70"/>
                    <a:pt x="50" y="69"/>
                  </a:cubicBezTo>
                  <a:cubicBezTo>
                    <a:pt x="50" y="65"/>
                    <a:pt x="58" y="62"/>
                    <a:pt x="67" y="62"/>
                  </a:cubicBezTo>
                  <a:cubicBezTo>
                    <a:pt x="77" y="62"/>
                    <a:pt x="85" y="65"/>
                    <a:pt x="85" y="69"/>
                  </a:cubicBezTo>
                  <a:cubicBezTo>
                    <a:pt x="85" y="70"/>
                    <a:pt x="83" y="71"/>
                    <a:pt x="82" y="72"/>
                  </a:cubicBezTo>
                  <a:moveTo>
                    <a:pt x="101" y="57"/>
                  </a:moveTo>
                  <a:cubicBezTo>
                    <a:pt x="107" y="62"/>
                    <a:pt x="120" y="65"/>
                    <a:pt x="136" y="65"/>
                  </a:cubicBezTo>
                  <a:cubicBezTo>
                    <a:pt x="152" y="65"/>
                    <a:pt x="166" y="62"/>
                    <a:pt x="171" y="57"/>
                  </a:cubicBezTo>
                  <a:cubicBezTo>
                    <a:pt x="173" y="58"/>
                    <a:pt x="174" y="60"/>
                    <a:pt x="174" y="62"/>
                  </a:cubicBezTo>
                  <a:cubicBezTo>
                    <a:pt x="174" y="63"/>
                    <a:pt x="173" y="63"/>
                    <a:pt x="173" y="64"/>
                  </a:cubicBezTo>
                  <a:cubicBezTo>
                    <a:pt x="173" y="65"/>
                    <a:pt x="172" y="66"/>
                    <a:pt x="171" y="67"/>
                  </a:cubicBezTo>
                  <a:cubicBezTo>
                    <a:pt x="171" y="67"/>
                    <a:pt x="171" y="67"/>
                    <a:pt x="171" y="67"/>
                  </a:cubicBezTo>
                  <a:cubicBezTo>
                    <a:pt x="170" y="68"/>
                    <a:pt x="170" y="68"/>
                    <a:pt x="170" y="68"/>
                  </a:cubicBezTo>
                  <a:cubicBezTo>
                    <a:pt x="169" y="69"/>
                    <a:pt x="168" y="69"/>
                    <a:pt x="168" y="70"/>
                  </a:cubicBezTo>
                  <a:cubicBezTo>
                    <a:pt x="161" y="73"/>
                    <a:pt x="149" y="76"/>
                    <a:pt x="136" y="76"/>
                  </a:cubicBezTo>
                  <a:cubicBezTo>
                    <a:pt x="125" y="76"/>
                    <a:pt x="114" y="74"/>
                    <a:pt x="107" y="71"/>
                  </a:cubicBezTo>
                  <a:cubicBezTo>
                    <a:pt x="106" y="70"/>
                    <a:pt x="106" y="70"/>
                    <a:pt x="105" y="70"/>
                  </a:cubicBezTo>
                  <a:cubicBezTo>
                    <a:pt x="101" y="67"/>
                    <a:pt x="99" y="65"/>
                    <a:pt x="99" y="62"/>
                  </a:cubicBezTo>
                  <a:cubicBezTo>
                    <a:pt x="99" y="60"/>
                    <a:pt x="100" y="58"/>
                    <a:pt x="101" y="57"/>
                  </a:cubicBezTo>
                  <a:moveTo>
                    <a:pt x="101" y="39"/>
                  </a:moveTo>
                  <a:cubicBezTo>
                    <a:pt x="107" y="44"/>
                    <a:pt x="120" y="48"/>
                    <a:pt x="136" y="48"/>
                  </a:cubicBezTo>
                  <a:cubicBezTo>
                    <a:pt x="152" y="48"/>
                    <a:pt x="166" y="44"/>
                    <a:pt x="171" y="39"/>
                  </a:cubicBezTo>
                  <a:cubicBezTo>
                    <a:pt x="173" y="40"/>
                    <a:pt x="174" y="42"/>
                    <a:pt x="174" y="44"/>
                  </a:cubicBezTo>
                  <a:cubicBezTo>
                    <a:pt x="174" y="47"/>
                    <a:pt x="171" y="49"/>
                    <a:pt x="168" y="52"/>
                  </a:cubicBezTo>
                  <a:cubicBezTo>
                    <a:pt x="161" y="56"/>
                    <a:pt x="149" y="58"/>
                    <a:pt x="136" y="58"/>
                  </a:cubicBezTo>
                  <a:cubicBezTo>
                    <a:pt x="125" y="58"/>
                    <a:pt x="114" y="56"/>
                    <a:pt x="107" y="53"/>
                  </a:cubicBezTo>
                  <a:cubicBezTo>
                    <a:pt x="106" y="52"/>
                    <a:pt x="106" y="52"/>
                    <a:pt x="105" y="52"/>
                  </a:cubicBezTo>
                  <a:cubicBezTo>
                    <a:pt x="101" y="49"/>
                    <a:pt x="99" y="47"/>
                    <a:pt x="99" y="44"/>
                  </a:cubicBezTo>
                  <a:cubicBezTo>
                    <a:pt x="99" y="42"/>
                    <a:pt x="100" y="40"/>
                    <a:pt x="101" y="39"/>
                  </a:cubicBezTo>
                  <a:moveTo>
                    <a:pt x="188" y="63"/>
                  </a:moveTo>
                  <a:cubicBezTo>
                    <a:pt x="188" y="62"/>
                    <a:pt x="187" y="60"/>
                    <a:pt x="186" y="60"/>
                  </a:cubicBezTo>
                  <a:cubicBezTo>
                    <a:pt x="174" y="55"/>
                    <a:pt x="174" y="55"/>
                    <a:pt x="174" y="55"/>
                  </a:cubicBezTo>
                  <a:cubicBezTo>
                    <a:pt x="187" y="49"/>
                    <a:pt x="187" y="49"/>
                    <a:pt x="187" y="49"/>
                  </a:cubicBezTo>
                  <a:cubicBezTo>
                    <a:pt x="188" y="49"/>
                    <a:pt x="189" y="47"/>
                    <a:pt x="189" y="46"/>
                  </a:cubicBezTo>
                  <a:cubicBezTo>
                    <a:pt x="189" y="44"/>
                    <a:pt x="188" y="43"/>
                    <a:pt x="186" y="42"/>
                  </a:cubicBezTo>
                  <a:cubicBezTo>
                    <a:pt x="172" y="37"/>
                    <a:pt x="172" y="37"/>
                    <a:pt x="172" y="37"/>
                  </a:cubicBezTo>
                  <a:cubicBezTo>
                    <a:pt x="173" y="36"/>
                    <a:pt x="174" y="35"/>
                    <a:pt x="174" y="33"/>
                  </a:cubicBezTo>
                  <a:cubicBezTo>
                    <a:pt x="174" y="26"/>
                    <a:pt x="174" y="26"/>
                    <a:pt x="174" y="26"/>
                  </a:cubicBezTo>
                  <a:cubicBezTo>
                    <a:pt x="174" y="29"/>
                    <a:pt x="171" y="32"/>
                    <a:pt x="168" y="34"/>
                  </a:cubicBezTo>
                  <a:cubicBezTo>
                    <a:pt x="161" y="38"/>
                    <a:pt x="149" y="40"/>
                    <a:pt x="136" y="40"/>
                  </a:cubicBezTo>
                  <a:cubicBezTo>
                    <a:pt x="125" y="40"/>
                    <a:pt x="114" y="38"/>
                    <a:pt x="107" y="35"/>
                  </a:cubicBezTo>
                  <a:cubicBezTo>
                    <a:pt x="106" y="35"/>
                    <a:pt x="106" y="34"/>
                    <a:pt x="105" y="34"/>
                  </a:cubicBezTo>
                  <a:cubicBezTo>
                    <a:pt x="101" y="32"/>
                    <a:pt x="99" y="29"/>
                    <a:pt x="99" y="26"/>
                  </a:cubicBezTo>
                  <a:cubicBezTo>
                    <a:pt x="99" y="25"/>
                    <a:pt x="99" y="24"/>
                    <a:pt x="100" y="23"/>
                  </a:cubicBezTo>
                  <a:cubicBezTo>
                    <a:pt x="3" y="68"/>
                    <a:pt x="3" y="68"/>
                    <a:pt x="3" y="68"/>
                  </a:cubicBezTo>
                  <a:cubicBezTo>
                    <a:pt x="2" y="68"/>
                    <a:pt x="1" y="70"/>
                    <a:pt x="1" y="71"/>
                  </a:cubicBezTo>
                  <a:cubicBezTo>
                    <a:pt x="1" y="73"/>
                    <a:pt x="2" y="74"/>
                    <a:pt x="4" y="75"/>
                  </a:cubicBezTo>
                  <a:cubicBezTo>
                    <a:pt x="16" y="79"/>
                    <a:pt x="16" y="79"/>
                    <a:pt x="16" y="79"/>
                  </a:cubicBezTo>
                  <a:cubicBezTo>
                    <a:pt x="3" y="85"/>
                    <a:pt x="3" y="85"/>
                    <a:pt x="3" y="85"/>
                  </a:cubicBezTo>
                  <a:cubicBezTo>
                    <a:pt x="1" y="86"/>
                    <a:pt x="0" y="87"/>
                    <a:pt x="1" y="89"/>
                  </a:cubicBezTo>
                  <a:cubicBezTo>
                    <a:pt x="1" y="91"/>
                    <a:pt x="2" y="92"/>
                    <a:pt x="3" y="92"/>
                  </a:cubicBezTo>
                  <a:cubicBezTo>
                    <a:pt x="15" y="97"/>
                    <a:pt x="15" y="97"/>
                    <a:pt x="15" y="97"/>
                  </a:cubicBezTo>
                  <a:cubicBezTo>
                    <a:pt x="2" y="103"/>
                    <a:pt x="2" y="103"/>
                    <a:pt x="2" y="103"/>
                  </a:cubicBezTo>
                  <a:cubicBezTo>
                    <a:pt x="1" y="103"/>
                    <a:pt x="0" y="105"/>
                    <a:pt x="0" y="106"/>
                  </a:cubicBezTo>
                  <a:cubicBezTo>
                    <a:pt x="0" y="108"/>
                    <a:pt x="1" y="109"/>
                    <a:pt x="3" y="110"/>
                  </a:cubicBezTo>
                  <a:cubicBezTo>
                    <a:pt x="74" y="135"/>
                    <a:pt x="74" y="135"/>
                    <a:pt x="74" y="135"/>
                  </a:cubicBezTo>
                  <a:cubicBezTo>
                    <a:pt x="75" y="135"/>
                    <a:pt x="75" y="135"/>
                    <a:pt x="76" y="135"/>
                  </a:cubicBezTo>
                  <a:cubicBezTo>
                    <a:pt x="76" y="135"/>
                    <a:pt x="77" y="135"/>
                    <a:pt x="77" y="135"/>
                  </a:cubicBezTo>
                  <a:cubicBezTo>
                    <a:pt x="99" y="125"/>
                    <a:pt x="99" y="125"/>
                    <a:pt x="99" y="125"/>
                  </a:cubicBezTo>
                  <a:cubicBezTo>
                    <a:pt x="101" y="132"/>
                    <a:pt x="117" y="137"/>
                    <a:pt x="136" y="137"/>
                  </a:cubicBezTo>
                  <a:cubicBezTo>
                    <a:pt x="157" y="137"/>
                    <a:pt x="174" y="131"/>
                    <a:pt x="174" y="123"/>
                  </a:cubicBezTo>
                  <a:cubicBezTo>
                    <a:pt x="174" y="115"/>
                    <a:pt x="174" y="115"/>
                    <a:pt x="174" y="115"/>
                  </a:cubicBezTo>
                  <a:cubicBezTo>
                    <a:pt x="174" y="118"/>
                    <a:pt x="171" y="121"/>
                    <a:pt x="168" y="123"/>
                  </a:cubicBezTo>
                  <a:cubicBezTo>
                    <a:pt x="161" y="127"/>
                    <a:pt x="149" y="130"/>
                    <a:pt x="136" y="130"/>
                  </a:cubicBezTo>
                  <a:cubicBezTo>
                    <a:pt x="123" y="130"/>
                    <a:pt x="112" y="127"/>
                    <a:pt x="105" y="123"/>
                  </a:cubicBezTo>
                  <a:cubicBezTo>
                    <a:pt x="105" y="123"/>
                    <a:pt x="104" y="123"/>
                    <a:pt x="104" y="122"/>
                  </a:cubicBezTo>
                  <a:cubicBezTo>
                    <a:pt x="101" y="120"/>
                    <a:pt x="99" y="118"/>
                    <a:pt x="99" y="116"/>
                  </a:cubicBezTo>
                  <a:cubicBezTo>
                    <a:pt x="99" y="116"/>
                    <a:pt x="99" y="116"/>
                    <a:pt x="99" y="115"/>
                  </a:cubicBezTo>
                  <a:cubicBezTo>
                    <a:pt x="99" y="116"/>
                    <a:pt x="99" y="116"/>
                    <a:pt x="99" y="116"/>
                  </a:cubicBezTo>
                  <a:cubicBezTo>
                    <a:pt x="76" y="127"/>
                    <a:pt x="76" y="127"/>
                    <a:pt x="76" y="127"/>
                  </a:cubicBezTo>
                  <a:cubicBezTo>
                    <a:pt x="14" y="106"/>
                    <a:pt x="14" y="106"/>
                    <a:pt x="14" y="106"/>
                  </a:cubicBezTo>
                  <a:cubicBezTo>
                    <a:pt x="26" y="100"/>
                    <a:pt x="26" y="100"/>
                    <a:pt x="26" y="100"/>
                  </a:cubicBezTo>
                  <a:cubicBezTo>
                    <a:pt x="75" y="117"/>
                    <a:pt x="75" y="117"/>
                    <a:pt x="75" y="117"/>
                  </a:cubicBezTo>
                  <a:cubicBezTo>
                    <a:pt x="75" y="117"/>
                    <a:pt x="76" y="117"/>
                    <a:pt x="76" y="117"/>
                  </a:cubicBezTo>
                  <a:cubicBezTo>
                    <a:pt x="77" y="117"/>
                    <a:pt x="77" y="117"/>
                    <a:pt x="78" y="117"/>
                  </a:cubicBezTo>
                  <a:cubicBezTo>
                    <a:pt x="99" y="107"/>
                    <a:pt x="99" y="107"/>
                    <a:pt x="99" y="107"/>
                  </a:cubicBezTo>
                  <a:cubicBezTo>
                    <a:pt x="102" y="114"/>
                    <a:pt x="118" y="119"/>
                    <a:pt x="136" y="119"/>
                  </a:cubicBezTo>
                  <a:cubicBezTo>
                    <a:pt x="157" y="119"/>
                    <a:pt x="174" y="113"/>
                    <a:pt x="174" y="105"/>
                  </a:cubicBezTo>
                  <a:cubicBezTo>
                    <a:pt x="174" y="98"/>
                    <a:pt x="174" y="98"/>
                    <a:pt x="174" y="98"/>
                  </a:cubicBezTo>
                  <a:cubicBezTo>
                    <a:pt x="174" y="100"/>
                    <a:pt x="171" y="103"/>
                    <a:pt x="168" y="105"/>
                  </a:cubicBezTo>
                  <a:cubicBezTo>
                    <a:pt x="161" y="109"/>
                    <a:pt x="149" y="112"/>
                    <a:pt x="136" y="112"/>
                  </a:cubicBezTo>
                  <a:cubicBezTo>
                    <a:pt x="123" y="112"/>
                    <a:pt x="112" y="109"/>
                    <a:pt x="105" y="105"/>
                  </a:cubicBezTo>
                  <a:cubicBezTo>
                    <a:pt x="105" y="105"/>
                    <a:pt x="104" y="105"/>
                    <a:pt x="104" y="105"/>
                  </a:cubicBezTo>
                  <a:cubicBezTo>
                    <a:pt x="101" y="103"/>
                    <a:pt x="99" y="101"/>
                    <a:pt x="99" y="99"/>
                  </a:cubicBezTo>
                  <a:cubicBezTo>
                    <a:pt x="99" y="98"/>
                    <a:pt x="99" y="98"/>
                    <a:pt x="99" y="98"/>
                  </a:cubicBezTo>
                  <a:cubicBezTo>
                    <a:pt x="99" y="99"/>
                    <a:pt x="99" y="99"/>
                    <a:pt x="99" y="99"/>
                  </a:cubicBezTo>
                  <a:cubicBezTo>
                    <a:pt x="76" y="109"/>
                    <a:pt x="76" y="109"/>
                    <a:pt x="76" y="109"/>
                  </a:cubicBezTo>
                  <a:cubicBezTo>
                    <a:pt x="36" y="96"/>
                    <a:pt x="36" y="96"/>
                    <a:pt x="36" y="96"/>
                  </a:cubicBezTo>
                  <a:cubicBezTo>
                    <a:pt x="26" y="92"/>
                    <a:pt x="26" y="92"/>
                    <a:pt x="26" y="92"/>
                  </a:cubicBezTo>
                  <a:cubicBezTo>
                    <a:pt x="15" y="88"/>
                    <a:pt x="15" y="88"/>
                    <a:pt x="15" y="88"/>
                  </a:cubicBezTo>
                  <a:cubicBezTo>
                    <a:pt x="27" y="83"/>
                    <a:pt x="27" y="83"/>
                    <a:pt x="27" y="83"/>
                  </a:cubicBezTo>
                  <a:cubicBezTo>
                    <a:pt x="75" y="100"/>
                    <a:pt x="75" y="100"/>
                    <a:pt x="75" y="100"/>
                  </a:cubicBezTo>
                  <a:cubicBezTo>
                    <a:pt x="76" y="100"/>
                    <a:pt x="76" y="100"/>
                    <a:pt x="77" y="100"/>
                  </a:cubicBezTo>
                  <a:cubicBezTo>
                    <a:pt x="77" y="100"/>
                    <a:pt x="78" y="100"/>
                    <a:pt x="78" y="100"/>
                  </a:cubicBezTo>
                  <a:cubicBezTo>
                    <a:pt x="99" y="90"/>
                    <a:pt x="99" y="90"/>
                    <a:pt x="99" y="90"/>
                  </a:cubicBezTo>
                  <a:cubicBezTo>
                    <a:pt x="103" y="96"/>
                    <a:pt x="118" y="101"/>
                    <a:pt x="136" y="101"/>
                  </a:cubicBezTo>
                  <a:cubicBezTo>
                    <a:pt x="154" y="101"/>
                    <a:pt x="169" y="97"/>
                    <a:pt x="173" y="90"/>
                  </a:cubicBezTo>
                  <a:cubicBezTo>
                    <a:pt x="186" y="84"/>
                    <a:pt x="186" y="84"/>
                    <a:pt x="186" y="84"/>
                  </a:cubicBezTo>
                  <a:cubicBezTo>
                    <a:pt x="187" y="84"/>
                    <a:pt x="188" y="82"/>
                    <a:pt x="188" y="81"/>
                  </a:cubicBezTo>
                  <a:cubicBezTo>
                    <a:pt x="188" y="79"/>
                    <a:pt x="187" y="78"/>
                    <a:pt x="185" y="77"/>
                  </a:cubicBezTo>
                  <a:cubicBezTo>
                    <a:pt x="173" y="73"/>
                    <a:pt x="173" y="73"/>
                    <a:pt x="173" y="73"/>
                  </a:cubicBezTo>
                  <a:cubicBezTo>
                    <a:pt x="186" y="67"/>
                    <a:pt x="186" y="67"/>
                    <a:pt x="186" y="67"/>
                  </a:cubicBezTo>
                  <a:cubicBezTo>
                    <a:pt x="188" y="66"/>
                    <a:pt x="188" y="65"/>
                    <a:pt x="188" y="63"/>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29">
              <a:extLst>
                <a:ext uri="{FF2B5EF4-FFF2-40B4-BE49-F238E27FC236}">
                  <a16:creationId xmlns:a16="http://schemas.microsoft.com/office/drawing/2014/main" id="{DE0551CC-02FD-4370-9659-F6457BDF0043}"/>
                </a:ext>
              </a:extLst>
            </p:cNvPr>
            <p:cNvSpPr>
              <a:spLocks/>
            </p:cNvSpPr>
            <p:nvPr/>
          </p:nvSpPr>
          <p:spPr bwMode="auto">
            <a:xfrm>
              <a:off x="1413491" y="1949511"/>
              <a:ext cx="4457106" cy="1478763"/>
            </a:xfrm>
            <a:custGeom>
              <a:avLst/>
              <a:gdLst>
                <a:gd name="T0" fmla="*/ 3576 w 3576"/>
                <a:gd name="T1" fmla="*/ 992 h 992"/>
                <a:gd name="T2" fmla="*/ 2560 w 3576"/>
                <a:gd name="T3" fmla="*/ 992 h 992"/>
                <a:gd name="T4" fmla="*/ 2482 w 3576"/>
                <a:gd name="T5" fmla="*/ 984 h 992"/>
                <a:gd name="T6" fmla="*/ 2420 w 3576"/>
                <a:gd name="T7" fmla="*/ 962 h 992"/>
                <a:gd name="T8" fmla="*/ 2374 w 3576"/>
                <a:gd name="T9" fmla="*/ 926 h 992"/>
                <a:gd name="T10" fmla="*/ 2344 w 3576"/>
                <a:gd name="T11" fmla="*/ 880 h 992"/>
                <a:gd name="T12" fmla="*/ 2336 w 3576"/>
                <a:gd name="T13" fmla="*/ 860 h 992"/>
                <a:gd name="T14" fmla="*/ 2324 w 3576"/>
                <a:gd name="T15" fmla="*/ 840 h 992"/>
                <a:gd name="T16" fmla="*/ 2300 w 3576"/>
                <a:gd name="T17" fmla="*/ 802 h 992"/>
                <a:gd name="T18" fmla="*/ 2270 w 3576"/>
                <a:gd name="T19" fmla="*/ 768 h 992"/>
                <a:gd name="T20" fmla="*/ 2236 w 3576"/>
                <a:gd name="T21" fmla="*/ 738 h 992"/>
                <a:gd name="T22" fmla="*/ 2198 w 3576"/>
                <a:gd name="T23" fmla="*/ 714 h 992"/>
                <a:gd name="T24" fmla="*/ 2156 w 3576"/>
                <a:gd name="T25" fmla="*/ 696 h 992"/>
                <a:gd name="T26" fmla="*/ 2112 w 3576"/>
                <a:gd name="T27" fmla="*/ 682 h 992"/>
                <a:gd name="T28" fmla="*/ 2066 w 3576"/>
                <a:gd name="T29" fmla="*/ 676 h 992"/>
                <a:gd name="T30" fmla="*/ 324 w 3576"/>
                <a:gd name="T31" fmla="*/ 674 h 992"/>
                <a:gd name="T32" fmla="*/ 292 w 3576"/>
                <a:gd name="T33" fmla="*/ 672 h 992"/>
                <a:gd name="T34" fmla="*/ 228 w 3576"/>
                <a:gd name="T35" fmla="*/ 660 h 992"/>
                <a:gd name="T36" fmla="*/ 170 w 3576"/>
                <a:gd name="T37" fmla="*/ 636 h 992"/>
                <a:gd name="T38" fmla="*/ 118 w 3576"/>
                <a:gd name="T39" fmla="*/ 600 h 992"/>
                <a:gd name="T40" fmla="*/ 74 w 3576"/>
                <a:gd name="T41" fmla="*/ 556 h 992"/>
                <a:gd name="T42" fmla="*/ 40 w 3576"/>
                <a:gd name="T43" fmla="*/ 504 h 992"/>
                <a:gd name="T44" fmla="*/ 14 w 3576"/>
                <a:gd name="T45" fmla="*/ 446 h 992"/>
                <a:gd name="T46" fmla="*/ 2 w 3576"/>
                <a:gd name="T47" fmla="*/ 384 h 992"/>
                <a:gd name="T48" fmla="*/ 0 w 3576"/>
                <a:gd name="T49" fmla="*/ 324 h 992"/>
                <a:gd name="T50" fmla="*/ 2 w 3576"/>
                <a:gd name="T51" fmla="*/ 290 h 992"/>
                <a:gd name="T52" fmla="*/ 14 w 3576"/>
                <a:gd name="T53" fmla="*/ 226 h 992"/>
                <a:gd name="T54" fmla="*/ 40 w 3576"/>
                <a:gd name="T55" fmla="*/ 168 h 992"/>
                <a:gd name="T56" fmla="*/ 74 w 3576"/>
                <a:gd name="T57" fmla="*/ 116 h 992"/>
                <a:gd name="T58" fmla="*/ 118 w 3576"/>
                <a:gd name="T59" fmla="*/ 74 h 992"/>
                <a:gd name="T60" fmla="*/ 170 w 3576"/>
                <a:gd name="T61" fmla="*/ 38 h 992"/>
                <a:gd name="T62" fmla="*/ 228 w 3576"/>
                <a:gd name="T63" fmla="*/ 14 h 992"/>
                <a:gd name="T64" fmla="*/ 292 w 3576"/>
                <a:gd name="T65" fmla="*/ 0 h 992"/>
                <a:gd name="T66" fmla="*/ 2050 w 3576"/>
                <a:gd name="T67" fmla="*/ 0 h 992"/>
                <a:gd name="T68" fmla="*/ 2084 w 3576"/>
                <a:gd name="T69" fmla="*/ 0 h 992"/>
                <a:gd name="T70" fmla="*/ 2146 w 3576"/>
                <a:gd name="T71" fmla="*/ 14 h 992"/>
                <a:gd name="T72" fmla="*/ 2204 w 3576"/>
                <a:gd name="T73" fmla="*/ 38 h 992"/>
                <a:gd name="T74" fmla="*/ 2256 w 3576"/>
                <a:gd name="T75" fmla="*/ 74 h 992"/>
                <a:gd name="T76" fmla="*/ 2300 w 3576"/>
                <a:gd name="T77" fmla="*/ 116 h 992"/>
                <a:gd name="T78" fmla="*/ 2334 w 3576"/>
                <a:gd name="T79" fmla="*/ 168 h 992"/>
                <a:gd name="T80" fmla="*/ 2360 w 3576"/>
                <a:gd name="T81" fmla="*/ 226 h 992"/>
                <a:gd name="T82" fmla="*/ 2372 w 3576"/>
                <a:gd name="T83" fmla="*/ 290 h 992"/>
                <a:gd name="T84" fmla="*/ 2374 w 3576"/>
                <a:gd name="T85" fmla="*/ 774 h 992"/>
                <a:gd name="T86" fmla="*/ 2374 w 3576"/>
                <a:gd name="T87" fmla="*/ 790 h 992"/>
                <a:gd name="T88" fmla="*/ 2382 w 3576"/>
                <a:gd name="T89" fmla="*/ 822 h 992"/>
                <a:gd name="T90" fmla="*/ 2394 w 3576"/>
                <a:gd name="T91" fmla="*/ 852 h 992"/>
                <a:gd name="T92" fmla="*/ 2412 w 3576"/>
                <a:gd name="T93" fmla="*/ 878 h 992"/>
                <a:gd name="T94" fmla="*/ 2434 w 3576"/>
                <a:gd name="T95" fmla="*/ 898 h 992"/>
                <a:gd name="T96" fmla="*/ 2458 w 3576"/>
                <a:gd name="T97" fmla="*/ 916 h 992"/>
                <a:gd name="T98" fmla="*/ 2488 w 3576"/>
                <a:gd name="T99" fmla="*/ 928 h 992"/>
                <a:gd name="T100" fmla="*/ 2520 w 3576"/>
                <a:gd name="T101" fmla="*/ 936 h 992"/>
                <a:gd name="T102" fmla="*/ 2536 w 3576"/>
                <a:gd name="T103" fmla="*/ 936 h 992"/>
                <a:gd name="T104" fmla="*/ 3576 w 3576"/>
                <a:gd name="T105" fmla="*/ 992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76" h="992">
                  <a:moveTo>
                    <a:pt x="3576" y="992"/>
                  </a:moveTo>
                  <a:lnTo>
                    <a:pt x="3576" y="992"/>
                  </a:lnTo>
                  <a:lnTo>
                    <a:pt x="2560" y="992"/>
                  </a:lnTo>
                  <a:lnTo>
                    <a:pt x="2560" y="992"/>
                  </a:lnTo>
                  <a:lnTo>
                    <a:pt x="2520" y="990"/>
                  </a:lnTo>
                  <a:lnTo>
                    <a:pt x="2482" y="984"/>
                  </a:lnTo>
                  <a:lnTo>
                    <a:pt x="2450" y="974"/>
                  </a:lnTo>
                  <a:lnTo>
                    <a:pt x="2420" y="962"/>
                  </a:lnTo>
                  <a:lnTo>
                    <a:pt x="2396" y="946"/>
                  </a:lnTo>
                  <a:lnTo>
                    <a:pt x="2374" y="926"/>
                  </a:lnTo>
                  <a:lnTo>
                    <a:pt x="2358" y="904"/>
                  </a:lnTo>
                  <a:lnTo>
                    <a:pt x="2344" y="880"/>
                  </a:lnTo>
                  <a:lnTo>
                    <a:pt x="2344" y="880"/>
                  </a:lnTo>
                  <a:lnTo>
                    <a:pt x="2336" y="860"/>
                  </a:lnTo>
                  <a:lnTo>
                    <a:pt x="2336" y="860"/>
                  </a:lnTo>
                  <a:lnTo>
                    <a:pt x="2324" y="840"/>
                  </a:lnTo>
                  <a:lnTo>
                    <a:pt x="2312" y="820"/>
                  </a:lnTo>
                  <a:lnTo>
                    <a:pt x="2300" y="802"/>
                  </a:lnTo>
                  <a:lnTo>
                    <a:pt x="2286" y="784"/>
                  </a:lnTo>
                  <a:lnTo>
                    <a:pt x="2270" y="768"/>
                  </a:lnTo>
                  <a:lnTo>
                    <a:pt x="2254" y="754"/>
                  </a:lnTo>
                  <a:lnTo>
                    <a:pt x="2236" y="738"/>
                  </a:lnTo>
                  <a:lnTo>
                    <a:pt x="2218" y="726"/>
                  </a:lnTo>
                  <a:lnTo>
                    <a:pt x="2198" y="714"/>
                  </a:lnTo>
                  <a:lnTo>
                    <a:pt x="2178" y="704"/>
                  </a:lnTo>
                  <a:lnTo>
                    <a:pt x="2156" y="696"/>
                  </a:lnTo>
                  <a:lnTo>
                    <a:pt x="2136" y="688"/>
                  </a:lnTo>
                  <a:lnTo>
                    <a:pt x="2112" y="682"/>
                  </a:lnTo>
                  <a:lnTo>
                    <a:pt x="2090" y="678"/>
                  </a:lnTo>
                  <a:lnTo>
                    <a:pt x="2066" y="676"/>
                  </a:lnTo>
                  <a:lnTo>
                    <a:pt x="2042" y="674"/>
                  </a:lnTo>
                  <a:lnTo>
                    <a:pt x="324" y="674"/>
                  </a:lnTo>
                  <a:lnTo>
                    <a:pt x="324" y="674"/>
                  </a:lnTo>
                  <a:lnTo>
                    <a:pt x="292" y="672"/>
                  </a:lnTo>
                  <a:lnTo>
                    <a:pt x="258" y="668"/>
                  </a:lnTo>
                  <a:lnTo>
                    <a:pt x="228" y="660"/>
                  </a:lnTo>
                  <a:lnTo>
                    <a:pt x="198" y="648"/>
                  </a:lnTo>
                  <a:lnTo>
                    <a:pt x="170" y="636"/>
                  </a:lnTo>
                  <a:lnTo>
                    <a:pt x="144" y="618"/>
                  </a:lnTo>
                  <a:lnTo>
                    <a:pt x="118" y="600"/>
                  </a:lnTo>
                  <a:lnTo>
                    <a:pt x="96" y="580"/>
                  </a:lnTo>
                  <a:lnTo>
                    <a:pt x="74" y="556"/>
                  </a:lnTo>
                  <a:lnTo>
                    <a:pt x="56" y="532"/>
                  </a:lnTo>
                  <a:lnTo>
                    <a:pt x="40" y="504"/>
                  </a:lnTo>
                  <a:lnTo>
                    <a:pt x="26" y="476"/>
                  </a:lnTo>
                  <a:lnTo>
                    <a:pt x="14" y="446"/>
                  </a:lnTo>
                  <a:lnTo>
                    <a:pt x="6" y="416"/>
                  </a:lnTo>
                  <a:lnTo>
                    <a:pt x="2" y="384"/>
                  </a:lnTo>
                  <a:lnTo>
                    <a:pt x="0" y="350"/>
                  </a:lnTo>
                  <a:lnTo>
                    <a:pt x="0" y="324"/>
                  </a:lnTo>
                  <a:lnTo>
                    <a:pt x="0" y="324"/>
                  </a:lnTo>
                  <a:lnTo>
                    <a:pt x="2" y="290"/>
                  </a:lnTo>
                  <a:lnTo>
                    <a:pt x="6" y="258"/>
                  </a:lnTo>
                  <a:lnTo>
                    <a:pt x="14" y="226"/>
                  </a:lnTo>
                  <a:lnTo>
                    <a:pt x="26" y="198"/>
                  </a:lnTo>
                  <a:lnTo>
                    <a:pt x="40" y="168"/>
                  </a:lnTo>
                  <a:lnTo>
                    <a:pt x="56" y="142"/>
                  </a:lnTo>
                  <a:lnTo>
                    <a:pt x="74" y="116"/>
                  </a:lnTo>
                  <a:lnTo>
                    <a:pt x="96" y="94"/>
                  </a:lnTo>
                  <a:lnTo>
                    <a:pt x="118" y="74"/>
                  </a:lnTo>
                  <a:lnTo>
                    <a:pt x="144" y="54"/>
                  </a:lnTo>
                  <a:lnTo>
                    <a:pt x="170" y="38"/>
                  </a:lnTo>
                  <a:lnTo>
                    <a:pt x="198" y="24"/>
                  </a:lnTo>
                  <a:lnTo>
                    <a:pt x="228" y="14"/>
                  </a:lnTo>
                  <a:lnTo>
                    <a:pt x="258" y="6"/>
                  </a:lnTo>
                  <a:lnTo>
                    <a:pt x="292" y="0"/>
                  </a:lnTo>
                  <a:lnTo>
                    <a:pt x="324" y="0"/>
                  </a:lnTo>
                  <a:lnTo>
                    <a:pt x="2050" y="0"/>
                  </a:lnTo>
                  <a:lnTo>
                    <a:pt x="2050" y="0"/>
                  </a:lnTo>
                  <a:lnTo>
                    <a:pt x="2084" y="0"/>
                  </a:lnTo>
                  <a:lnTo>
                    <a:pt x="2116" y="6"/>
                  </a:lnTo>
                  <a:lnTo>
                    <a:pt x="2146" y="14"/>
                  </a:lnTo>
                  <a:lnTo>
                    <a:pt x="2176" y="24"/>
                  </a:lnTo>
                  <a:lnTo>
                    <a:pt x="2204" y="38"/>
                  </a:lnTo>
                  <a:lnTo>
                    <a:pt x="2232" y="54"/>
                  </a:lnTo>
                  <a:lnTo>
                    <a:pt x="2256" y="74"/>
                  </a:lnTo>
                  <a:lnTo>
                    <a:pt x="2280" y="94"/>
                  </a:lnTo>
                  <a:lnTo>
                    <a:pt x="2300" y="116"/>
                  </a:lnTo>
                  <a:lnTo>
                    <a:pt x="2318" y="142"/>
                  </a:lnTo>
                  <a:lnTo>
                    <a:pt x="2334" y="168"/>
                  </a:lnTo>
                  <a:lnTo>
                    <a:pt x="2348" y="198"/>
                  </a:lnTo>
                  <a:lnTo>
                    <a:pt x="2360" y="226"/>
                  </a:lnTo>
                  <a:lnTo>
                    <a:pt x="2368" y="258"/>
                  </a:lnTo>
                  <a:lnTo>
                    <a:pt x="2372" y="290"/>
                  </a:lnTo>
                  <a:lnTo>
                    <a:pt x="2374" y="324"/>
                  </a:lnTo>
                  <a:lnTo>
                    <a:pt x="2374" y="774"/>
                  </a:lnTo>
                  <a:lnTo>
                    <a:pt x="2374" y="774"/>
                  </a:lnTo>
                  <a:lnTo>
                    <a:pt x="2374" y="790"/>
                  </a:lnTo>
                  <a:lnTo>
                    <a:pt x="2378" y="806"/>
                  </a:lnTo>
                  <a:lnTo>
                    <a:pt x="2382" y="822"/>
                  </a:lnTo>
                  <a:lnTo>
                    <a:pt x="2386" y="838"/>
                  </a:lnTo>
                  <a:lnTo>
                    <a:pt x="2394" y="852"/>
                  </a:lnTo>
                  <a:lnTo>
                    <a:pt x="2402" y="864"/>
                  </a:lnTo>
                  <a:lnTo>
                    <a:pt x="2412" y="878"/>
                  </a:lnTo>
                  <a:lnTo>
                    <a:pt x="2422" y="888"/>
                  </a:lnTo>
                  <a:lnTo>
                    <a:pt x="2434" y="898"/>
                  </a:lnTo>
                  <a:lnTo>
                    <a:pt x="2446" y="908"/>
                  </a:lnTo>
                  <a:lnTo>
                    <a:pt x="2458" y="916"/>
                  </a:lnTo>
                  <a:lnTo>
                    <a:pt x="2474" y="924"/>
                  </a:lnTo>
                  <a:lnTo>
                    <a:pt x="2488" y="928"/>
                  </a:lnTo>
                  <a:lnTo>
                    <a:pt x="2504" y="932"/>
                  </a:lnTo>
                  <a:lnTo>
                    <a:pt x="2520" y="936"/>
                  </a:lnTo>
                  <a:lnTo>
                    <a:pt x="2536" y="936"/>
                  </a:lnTo>
                  <a:lnTo>
                    <a:pt x="2536" y="936"/>
                  </a:lnTo>
                  <a:lnTo>
                    <a:pt x="3576" y="936"/>
                  </a:lnTo>
                  <a:lnTo>
                    <a:pt x="3576" y="992"/>
                  </a:lnTo>
                  <a:close/>
                </a:path>
              </a:pathLst>
            </a:custGeom>
            <a:solidFill>
              <a:srgbClr val="FBFBFB"/>
            </a:solidFill>
            <a:ln w="19050">
              <a:solidFill>
                <a:srgbClr val="002060"/>
              </a:solidFill>
              <a:round/>
              <a:headEnd/>
              <a:tailEnd/>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13">
              <a:extLst>
                <a:ext uri="{FF2B5EF4-FFF2-40B4-BE49-F238E27FC236}">
                  <a16:creationId xmlns:a16="http://schemas.microsoft.com/office/drawing/2014/main" id="{4FABE55B-2636-4B5E-B287-11A0844DB84C}"/>
                </a:ext>
              </a:extLst>
            </p:cNvPr>
            <p:cNvSpPr>
              <a:spLocks/>
            </p:cNvSpPr>
            <p:nvPr/>
          </p:nvSpPr>
          <p:spPr bwMode="auto">
            <a:xfrm>
              <a:off x="1429712" y="3696940"/>
              <a:ext cx="4437125" cy="1492909"/>
            </a:xfrm>
            <a:custGeom>
              <a:avLst/>
              <a:gdLst>
                <a:gd name="T0" fmla="*/ 3576 w 3576"/>
                <a:gd name="T1" fmla="*/ 0 h 994"/>
                <a:gd name="T2" fmla="*/ 2560 w 3576"/>
                <a:gd name="T3" fmla="*/ 0 h 994"/>
                <a:gd name="T4" fmla="*/ 2482 w 3576"/>
                <a:gd name="T5" fmla="*/ 8 h 994"/>
                <a:gd name="T6" fmla="*/ 2420 w 3576"/>
                <a:gd name="T7" fmla="*/ 32 h 994"/>
                <a:gd name="T8" fmla="*/ 2374 w 3576"/>
                <a:gd name="T9" fmla="*/ 68 h 994"/>
                <a:gd name="T10" fmla="*/ 2344 w 3576"/>
                <a:gd name="T11" fmla="*/ 114 h 994"/>
                <a:gd name="T12" fmla="*/ 2336 w 3576"/>
                <a:gd name="T13" fmla="*/ 134 h 994"/>
                <a:gd name="T14" fmla="*/ 2324 w 3576"/>
                <a:gd name="T15" fmla="*/ 154 h 994"/>
                <a:gd name="T16" fmla="*/ 2300 w 3576"/>
                <a:gd name="T17" fmla="*/ 192 h 994"/>
                <a:gd name="T18" fmla="*/ 2270 w 3576"/>
                <a:gd name="T19" fmla="*/ 224 h 994"/>
                <a:gd name="T20" fmla="*/ 2236 w 3576"/>
                <a:gd name="T21" fmla="*/ 254 h 994"/>
                <a:gd name="T22" fmla="*/ 2198 w 3576"/>
                <a:gd name="T23" fmla="*/ 278 h 994"/>
                <a:gd name="T24" fmla="*/ 2156 w 3576"/>
                <a:gd name="T25" fmla="*/ 298 h 994"/>
                <a:gd name="T26" fmla="*/ 2112 w 3576"/>
                <a:gd name="T27" fmla="*/ 312 h 994"/>
                <a:gd name="T28" fmla="*/ 2066 w 3576"/>
                <a:gd name="T29" fmla="*/ 318 h 994"/>
                <a:gd name="T30" fmla="*/ 326 w 3576"/>
                <a:gd name="T31" fmla="*/ 320 h 994"/>
                <a:gd name="T32" fmla="*/ 324 w 3576"/>
                <a:gd name="T33" fmla="*/ 320 h 994"/>
                <a:gd name="T34" fmla="*/ 258 w 3576"/>
                <a:gd name="T35" fmla="*/ 326 h 994"/>
                <a:gd name="T36" fmla="*/ 198 w 3576"/>
                <a:gd name="T37" fmla="*/ 344 h 994"/>
                <a:gd name="T38" fmla="*/ 144 w 3576"/>
                <a:gd name="T39" fmla="*/ 374 h 994"/>
                <a:gd name="T40" fmla="*/ 96 w 3576"/>
                <a:gd name="T41" fmla="*/ 414 h 994"/>
                <a:gd name="T42" fmla="*/ 56 w 3576"/>
                <a:gd name="T43" fmla="*/ 462 h 994"/>
                <a:gd name="T44" fmla="*/ 26 w 3576"/>
                <a:gd name="T45" fmla="*/ 518 h 994"/>
                <a:gd name="T46" fmla="*/ 6 w 3576"/>
                <a:gd name="T47" fmla="*/ 578 h 994"/>
                <a:gd name="T48" fmla="*/ 0 w 3576"/>
                <a:gd name="T49" fmla="*/ 644 h 994"/>
                <a:gd name="T50" fmla="*/ 0 w 3576"/>
                <a:gd name="T51" fmla="*/ 670 h 994"/>
                <a:gd name="T52" fmla="*/ 6 w 3576"/>
                <a:gd name="T53" fmla="*/ 736 h 994"/>
                <a:gd name="T54" fmla="*/ 26 w 3576"/>
                <a:gd name="T55" fmla="*/ 796 h 994"/>
                <a:gd name="T56" fmla="*/ 56 w 3576"/>
                <a:gd name="T57" fmla="*/ 852 h 994"/>
                <a:gd name="T58" fmla="*/ 96 w 3576"/>
                <a:gd name="T59" fmla="*/ 900 h 994"/>
                <a:gd name="T60" fmla="*/ 144 w 3576"/>
                <a:gd name="T61" fmla="*/ 938 h 994"/>
                <a:gd name="T62" fmla="*/ 198 w 3576"/>
                <a:gd name="T63" fmla="*/ 968 h 994"/>
                <a:gd name="T64" fmla="*/ 258 w 3576"/>
                <a:gd name="T65" fmla="*/ 988 h 994"/>
                <a:gd name="T66" fmla="*/ 324 w 3576"/>
                <a:gd name="T67" fmla="*/ 994 h 994"/>
                <a:gd name="T68" fmla="*/ 2050 w 3576"/>
                <a:gd name="T69" fmla="*/ 994 h 994"/>
                <a:gd name="T70" fmla="*/ 2116 w 3576"/>
                <a:gd name="T71" fmla="*/ 988 h 994"/>
                <a:gd name="T72" fmla="*/ 2176 w 3576"/>
                <a:gd name="T73" fmla="*/ 968 h 994"/>
                <a:gd name="T74" fmla="*/ 2232 w 3576"/>
                <a:gd name="T75" fmla="*/ 938 h 994"/>
                <a:gd name="T76" fmla="*/ 2280 w 3576"/>
                <a:gd name="T77" fmla="*/ 900 h 994"/>
                <a:gd name="T78" fmla="*/ 2318 w 3576"/>
                <a:gd name="T79" fmla="*/ 852 h 994"/>
                <a:gd name="T80" fmla="*/ 2348 w 3576"/>
                <a:gd name="T81" fmla="*/ 796 h 994"/>
                <a:gd name="T82" fmla="*/ 2368 w 3576"/>
                <a:gd name="T83" fmla="*/ 736 h 994"/>
                <a:gd name="T84" fmla="*/ 2374 w 3576"/>
                <a:gd name="T85" fmla="*/ 670 h 994"/>
                <a:gd name="T86" fmla="*/ 2374 w 3576"/>
                <a:gd name="T87" fmla="*/ 220 h 994"/>
                <a:gd name="T88" fmla="*/ 2378 w 3576"/>
                <a:gd name="T89" fmla="*/ 186 h 994"/>
                <a:gd name="T90" fmla="*/ 2386 w 3576"/>
                <a:gd name="T91" fmla="*/ 156 h 994"/>
                <a:gd name="T92" fmla="*/ 2402 w 3576"/>
                <a:gd name="T93" fmla="*/ 128 h 994"/>
                <a:gd name="T94" fmla="*/ 2422 w 3576"/>
                <a:gd name="T95" fmla="*/ 104 h 994"/>
                <a:gd name="T96" fmla="*/ 2446 w 3576"/>
                <a:gd name="T97" fmla="*/ 84 h 994"/>
                <a:gd name="T98" fmla="*/ 2474 w 3576"/>
                <a:gd name="T99" fmla="*/ 70 h 994"/>
                <a:gd name="T100" fmla="*/ 2504 w 3576"/>
                <a:gd name="T101" fmla="*/ 60 h 994"/>
                <a:gd name="T102" fmla="*/ 2536 w 3576"/>
                <a:gd name="T103" fmla="*/ 58 h 994"/>
                <a:gd name="T104" fmla="*/ 3576 w 3576"/>
                <a:gd name="T105" fmla="*/ 58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76" h="994">
                  <a:moveTo>
                    <a:pt x="3576" y="0"/>
                  </a:moveTo>
                  <a:lnTo>
                    <a:pt x="3576" y="0"/>
                  </a:lnTo>
                  <a:lnTo>
                    <a:pt x="2560" y="0"/>
                  </a:lnTo>
                  <a:lnTo>
                    <a:pt x="2560" y="0"/>
                  </a:lnTo>
                  <a:lnTo>
                    <a:pt x="2520" y="2"/>
                  </a:lnTo>
                  <a:lnTo>
                    <a:pt x="2482" y="8"/>
                  </a:lnTo>
                  <a:lnTo>
                    <a:pt x="2450" y="18"/>
                  </a:lnTo>
                  <a:lnTo>
                    <a:pt x="2420" y="32"/>
                  </a:lnTo>
                  <a:lnTo>
                    <a:pt x="2396" y="48"/>
                  </a:lnTo>
                  <a:lnTo>
                    <a:pt x="2374" y="68"/>
                  </a:lnTo>
                  <a:lnTo>
                    <a:pt x="2358" y="90"/>
                  </a:lnTo>
                  <a:lnTo>
                    <a:pt x="2344" y="114"/>
                  </a:lnTo>
                  <a:lnTo>
                    <a:pt x="2344" y="114"/>
                  </a:lnTo>
                  <a:lnTo>
                    <a:pt x="2336" y="134"/>
                  </a:lnTo>
                  <a:lnTo>
                    <a:pt x="2336" y="134"/>
                  </a:lnTo>
                  <a:lnTo>
                    <a:pt x="2324" y="154"/>
                  </a:lnTo>
                  <a:lnTo>
                    <a:pt x="2312" y="172"/>
                  </a:lnTo>
                  <a:lnTo>
                    <a:pt x="2300" y="192"/>
                  </a:lnTo>
                  <a:lnTo>
                    <a:pt x="2286" y="208"/>
                  </a:lnTo>
                  <a:lnTo>
                    <a:pt x="2270" y="224"/>
                  </a:lnTo>
                  <a:lnTo>
                    <a:pt x="2254" y="240"/>
                  </a:lnTo>
                  <a:lnTo>
                    <a:pt x="2236" y="254"/>
                  </a:lnTo>
                  <a:lnTo>
                    <a:pt x="2218" y="268"/>
                  </a:lnTo>
                  <a:lnTo>
                    <a:pt x="2198" y="278"/>
                  </a:lnTo>
                  <a:lnTo>
                    <a:pt x="2178" y="290"/>
                  </a:lnTo>
                  <a:lnTo>
                    <a:pt x="2156" y="298"/>
                  </a:lnTo>
                  <a:lnTo>
                    <a:pt x="2136" y="306"/>
                  </a:lnTo>
                  <a:lnTo>
                    <a:pt x="2112" y="312"/>
                  </a:lnTo>
                  <a:lnTo>
                    <a:pt x="2090" y="316"/>
                  </a:lnTo>
                  <a:lnTo>
                    <a:pt x="2066" y="318"/>
                  </a:lnTo>
                  <a:lnTo>
                    <a:pt x="2042" y="320"/>
                  </a:lnTo>
                  <a:lnTo>
                    <a:pt x="326" y="320"/>
                  </a:lnTo>
                  <a:lnTo>
                    <a:pt x="324" y="320"/>
                  </a:lnTo>
                  <a:lnTo>
                    <a:pt x="324" y="320"/>
                  </a:lnTo>
                  <a:lnTo>
                    <a:pt x="292" y="320"/>
                  </a:lnTo>
                  <a:lnTo>
                    <a:pt x="258" y="326"/>
                  </a:lnTo>
                  <a:lnTo>
                    <a:pt x="228" y="334"/>
                  </a:lnTo>
                  <a:lnTo>
                    <a:pt x="198" y="344"/>
                  </a:lnTo>
                  <a:lnTo>
                    <a:pt x="170" y="358"/>
                  </a:lnTo>
                  <a:lnTo>
                    <a:pt x="144" y="374"/>
                  </a:lnTo>
                  <a:lnTo>
                    <a:pt x="118" y="394"/>
                  </a:lnTo>
                  <a:lnTo>
                    <a:pt x="96" y="414"/>
                  </a:lnTo>
                  <a:lnTo>
                    <a:pt x="74" y="438"/>
                  </a:lnTo>
                  <a:lnTo>
                    <a:pt x="56" y="462"/>
                  </a:lnTo>
                  <a:lnTo>
                    <a:pt x="40" y="488"/>
                  </a:lnTo>
                  <a:lnTo>
                    <a:pt x="26" y="518"/>
                  </a:lnTo>
                  <a:lnTo>
                    <a:pt x="14" y="546"/>
                  </a:lnTo>
                  <a:lnTo>
                    <a:pt x="6" y="578"/>
                  </a:lnTo>
                  <a:lnTo>
                    <a:pt x="2" y="610"/>
                  </a:lnTo>
                  <a:lnTo>
                    <a:pt x="0" y="644"/>
                  </a:lnTo>
                  <a:lnTo>
                    <a:pt x="0" y="670"/>
                  </a:lnTo>
                  <a:lnTo>
                    <a:pt x="0" y="670"/>
                  </a:lnTo>
                  <a:lnTo>
                    <a:pt x="2" y="704"/>
                  </a:lnTo>
                  <a:lnTo>
                    <a:pt x="6" y="736"/>
                  </a:lnTo>
                  <a:lnTo>
                    <a:pt x="14" y="766"/>
                  </a:lnTo>
                  <a:lnTo>
                    <a:pt x="26" y="796"/>
                  </a:lnTo>
                  <a:lnTo>
                    <a:pt x="40" y="824"/>
                  </a:lnTo>
                  <a:lnTo>
                    <a:pt x="56" y="852"/>
                  </a:lnTo>
                  <a:lnTo>
                    <a:pt x="74" y="876"/>
                  </a:lnTo>
                  <a:lnTo>
                    <a:pt x="96" y="900"/>
                  </a:lnTo>
                  <a:lnTo>
                    <a:pt x="118" y="920"/>
                  </a:lnTo>
                  <a:lnTo>
                    <a:pt x="144" y="938"/>
                  </a:lnTo>
                  <a:lnTo>
                    <a:pt x="170" y="956"/>
                  </a:lnTo>
                  <a:lnTo>
                    <a:pt x="198" y="968"/>
                  </a:lnTo>
                  <a:lnTo>
                    <a:pt x="228" y="980"/>
                  </a:lnTo>
                  <a:lnTo>
                    <a:pt x="258" y="988"/>
                  </a:lnTo>
                  <a:lnTo>
                    <a:pt x="292" y="992"/>
                  </a:lnTo>
                  <a:lnTo>
                    <a:pt x="324" y="994"/>
                  </a:lnTo>
                  <a:lnTo>
                    <a:pt x="2050" y="994"/>
                  </a:lnTo>
                  <a:lnTo>
                    <a:pt x="2050" y="994"/>
                  </a:lnTo>
                  <a:lnTo>
                    <a:pt x="2084" y="992"/>
                  </a:lnTo>
                  <a:lnTo>
                    <a:pt x="2116" y="988"/>
                  </a:lnTo>
                  <a:lnTo>
                    <a:pt x="2146" y="980"/>
                  </a:lnTo>
                  <a:lnTo>
                    <a:pt x="2176" y="968"/>
                  </a:lnTo>
                  <a:lnTo>
                    <a:pt x="2204" y="956"/>
                  </a:lnTo>
                  <a:lnTo>
                    <a:pt x="2232" y="938"/>
                  </a:lnTo>
                  <a:lnTo>
                    <a:pt x="2256" y="920"/>
                  </a:lnTo>
                  <a:lnTo>
                    <a:pt x="2280" y="900"/>
                  </a:lnTo>
                  <a:lnTo>
                    <a:pt x="2300" y="876"/>
                  </a:lnTo>
                  <a:lnTo>
                    <a:pt x="2318" y="852"/>
                  </a:lnTo>
                  <a:lnTo>
                    <a:pt x="2334" y="824"/>
                  </a:lnTo>
                  <a:lnTo>
                    <a:pt x="2348" y="796"/>
                  </a:lnTo>
                  <a:lnTo>
                    <a:pt x="2360" y="766"/>
                  </a:lnTo>
                  <a:lnTo>
                    <a:pt x="2368" y="736"/>
                  </a:lnTo>
                  <a:lnTo>
                    <a:pt x="2372" y="704"/>
                  </a:lnTo>
                  <a:lnTo>
                    <a:pt x="2374" y="670"/>
                  </a:lnTo>
                  <a:lnTo>
                    <a:pt x="2374" y="220"/>
                  </a:lnTo>
                  <a:lnTo>
                    <a:pt x="2374" y="220"/>
                  </a:lnTo>
                  <a:lnTo>
                    <a:pt x="2374" y="202"/>
                  </a:lnTo>
                  <a:lnTo>
                    <a:pt x="2378" y="186"/>
                  </a:lnTo>
                  <a:lnTo>
                    <a:pt x="2382" y="172"/>
                  </a:lnTo>
                  <a:lnTo>
                    <a:pt x="2386" y="156"/>
                  </a:lnTo>
                  <a:lnTo>
                    <a:pt x="2394" y="142"/>
                  </a:lnTo>
                  <a:lnTo>
                    <a:pt x="2402" y="128"/>
                  </a:lnTo>
                  <a:lnTo>
                    <a:pt x="2412" y="116"/>
                  </a:lnTo>
                  <a:lnTo>
                    <a:pt x="2422" y="104"/>
                  </a:lnTo>
                  <a:lnTo>
                    <a:pt x="2434" y="94"/>
                  </a:lnTo>
                  <a:lnTo>
                    <a:pt x="2446" y="84"/>
                  </a:lnTo>
                  <a:lnTo>
                    <a:pt x="2458" y="76"/>
                  </a:lnTo>
                  <a:lnTo>
                    <a:pt x="2474" y="70"/>
                  </a:lnTo>
                  <a:lnTo>
                    <a:pt x="2488" y="64"/>
                  </a:lnTo>
                  <a:lnTo>
                    <a:pt x="2504" y="60"/>
                  </a:lnTo>
                  <a:lnTo>
                    <a:pt x="2520" y="58"/>
                  </a:lnTo>
                  <a:lnTo>
                    <a:pt x="2536" y="58"/>
                  </a:lnTo>
                  <a:lnTo>
                    <a:pt x="2536" y="58"/>
                  </a:lnTo>
                  <a:lnTo>
                    <a:pt x="3576" y="58"/>
                  </a:lnTo>
                  <a:lnTo>
                    <a:pt x="3576" y="0"/>
                  </a:lnTo>
                  <a:close/>
                </a:path>
              </a:pathLst>
            </a:custGeom>
            <a:solidFill>
              <a:srgbClr val="FBFBFB"/>
            </a:solidFill>
            <a:ln w="19050">
              <a:solidFill>
                <a:schemeClr val="accent6">
                  <a:lumMod val="75000"/>
                </a:schemeClr>
              </a:solidFill>
              <a:round/>
              <a:headEnd/>
              <a:tailEnd/>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21">
              <a:extLst>
                <a:ext uri="{FF2B5EF4-FFF2-40B4-BE49-F238E27FC236}">
                  <a16:creationId xmlns:a16="http://schemas.microsoft.com/office/drawing/2014/main" id="{A3915370-C8BA-4D88-8C37-561F6C46173A}"/>
                </a:ext>
              </a:extLst>
            </p:cNvPr>
            <p:cNvSpPr>
              <a:spLocks/>
            </p:cNvSpPr>
            <p:nvPr/>
          </p:nvSpPr>
          <p:spPr bwMode="auto">
            <a:xfrm>
              <a:off x="1362690" y="3059642"/>
              <a:ext cx="4501081" cy="1007594"/>
            </a:xfrm>
            <a:custGeom>
              <a:avLst/>
              <a:gdLst>
                <a:gd name="T0" fmla="*/ 3576 w 3576"/>
                <a:gd name="T1" fmla="*/ 378 h 698"/>
                <a:gd name="T2" fmla="*/ 2560 w 3576"/>
                <a:gd name="T3" fmla="*/ 378 h 698"/>
                <a:gd name="T4" fmla="*/ 2482 w 3576"/>
                <a:gd name="T5" fmla="*/ 386 h 698"/>
                <a:gd name="T6" fmla="*/ 2420 w 3576"/>
                <a:gd name="T7" fmla="*/ 410 h 698"/>
                <a:gd name="T8" fmla="*/ 2374 w 3576"/>
                <a:gd name="T9" fmla="*/ 446 h 698"/>
                <a:gd name="T10" fmla="*/ 2344 w 3576"/>
                <a:gd name="T11" fmla="*/ 492 h 698"/>
                <a:gd name="T12" fmla="*/ 2336 w 3576"/>
                <a:gd name="T13" fmla="*/ 512 h 698"/>
                <a:gd name="T14" fmla="*/ 2324 w 3576"/>
                <a:gd name="T15" fmla="*/ 532 h 698"/>
                <a:gd name="T16" fmla="*/ 2300 w 3576"/>
                <a:gd name="T17" fmla="*/ 570 h 698"/>
                <a:gd name="T18" fmla="*/ 2270 w 3576"/>
                <a:gd name="T19" fmla="*/ 602 h 698"/>
                <a:gd name="T20" fmla="*/ 2236 w 3576"/>
                <a:gd name="T21" fmla="*/ 632 h 698"/>
                <a:gd name="T22" fmla="*/ 2198 w 3576"/>
                <a:gd name="T23" fmla="*/ 656 h 698"/>
                <a:gd name="T24" fmla="*/ 2156 w 3576"/>
                <a:gd name="T25" fmla="*/ 676 h 698"/>
                <a:gd name="T26" fmla="*/ 2112 w 3576"/>
                <a:gd name="T27" fmla="*/ 690 h 698"/>
                <a:gd name="T28" fmla="*/ 2066 w 3576"/>
                <a:gd name="T29" fmla="*/ 696 h 698"/>
                <a:gd name="T30" fmla="*/ 2042 w 3576"/>
                <a:gd name="T31" fmla="*/ 698 h 698"/>
                <a:gd name="T32" fmla="*/ 324 w 3576"/>
                <a:gd name="T33" fmla="*/ 698 h 698"/>
                <a:gd name="T34" fmla="*/ 258 w 3576"/>
                <a:gd name="T35" fmla="*/ 690 h 698"/>
                <a:gd name="T36" fmla="*/ 198 w 3576"/>
                <a:gd name="T37" fmla="*/ 672 h 698"/>
                <a:gd name="T38" fmla="*/ 144 w 3576"/>
                <a:gd name="T39" fmla="*/ 642 h 698"/>
                <a:gd name="T40" fmla="*/ 96 w 3576"/>
                <a:gd name="T41" fmla="*/ 602 h 698"/>
                <a:gd name="T42" fmla="*/ 56 w 3576"/>
                <a:gd name="T43" fmla="*/ 554 h 698"/>
                <a:gd name="T44" fmla="*/ 26 w 3576"/>
                <a:gd name="T45" fmla="*/ 500 h 698"/>
                <a:gd name="T46" fmla="*/ 6 w 3576"/>
                <a:gd name="T47" fmla="*/ 438 h 698"/>
                <a:gd name="T48" fmla="*/ 0 w 3576"/>
                <a:gd name="T49" fmla="*/ 372 h 698"/>
                <a:gd name="T50" fmla="*/ 0 w 3576"/>
                <a:gd name="T51" fmla="*/ 324 h 698"/>
                <a:gd name="T52" fmla="*/ 6 w 3576"/>
                <a:gd name="T53" fmla="*/ 258 h 698"/>
                <a:gd name="T54" fmla="*/ 26 w 3576"/>
                <a:gd name="T55" fmla="*/ 198 h 698"/>
                <a:gd name="T56" fmla="*/ 56 w 3576"/>
                <a:gd name="T57" fmla="*/ 144 h 698"/>
                <a:gd name="T58" fmla="*/ 96 w 3576"/>
                <a:gd name="T59" fmla="*/ 96 h 698"/>
                <a:gd name="T60" fmla="*/ 144 w 3576"/>
                <a:gd name="T61" fmla="*/ 56 h 698"/>
                <a:gd name="T62" fmla="*/ 198 w 3576"/>
                <a:gd name="T63" fmla="*/ 26 h 698"/>
                <a:gd name="T64" fmla="*/ 258 w 3576"/>
                <a:gd name="T65" fmla="*/ 6 h 698"/>
                <a:gd name="T66" fmla="*/ 324 w 3576"/>
                <a:gd name="T67" fmla="*/ 0 h 698"/>
                <a:gd name="T68" fmla="*/ 2042 w 3576"/>
                <a:gd name="T69" fmla="*/ 0 h 698"/>
                <a:gd name="T70" fmla="*/ 2066 w 3576"/>
                <a:gd name="T71" fmla="*/ 2 h 698"/>
                <a:gd name="T72" fmla="*/ 2112 w 3576"/>
                <a:gd name="T73" fmla="*/ 8 h 698"/>
                <a:gd name="T74" fmla="*/ 2156 w 3576"/>
                <a:gd name="T75" fmla="*/ 22 h 698"/>
                <a:gd name="T76" fmla="*/ 2198 w 3576"/>
                <a:gd name="T77" fmla="*/ 40 h 698"/>
                <a:gd name="T78" fmla="*/ 2236 w 3576"/>
                <a:gd name="T79" fmla="*/ 64 h 698"/>
                <a:gd name="T80" fmla="*/ 2270 w 3576"/>
                <a:gd name="T81" fmla="*/ 94 h 698"/>
                <a:gd name="T82" fmla="*/ 2300 w 3576"/>
                <a:gd name="T83" fmla="*/ 128 h 698"/>
                <a:gd name="T84" fmla="*/ 2324 w 3576"/>
                <a:gd name="T85" fmla="*/ 166 h 698"/>
                <a:gd name="T86" fmla="*/ 2336 w 3576"/>
                <a:gd name="T87" fmla="*/ 186 h 698"/>
                <a:gd name="T88" fmla="*/ 2344 w 3576"/>
                <a:gd name="T89" fmla="*/ 206 h 698"/>
                <a:gd name="T90" fmla="*/ 2374 w 3576"/>
                <a:gd name="T91" fmla="*/ 252 h 698"/>
                <a:gd name="T92" fmla="*/ 2420 w 3576"/>
                <a:gd name="T93" fmla="*/ 288 h 698"/>
                <a:gd name="T94" fmla="*/ 2482 w 3576"/>
                <a:gd name="T95" fmla="*/ 310 h 698"/>
                <a:gd name="T96" fmla="*/ 2560 w 3576"/>
                <a:gd name="T97" fmla="*/ 318 h 698"/>
                <a:gd name="T98" fmla="*/ 3576 w 3576"/>
                <a:gd name="T99" fmla="*/ 318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76" h="698">
                  <a:moveTo>
                    <a:pt x="3576" y="378"/>
                  </a:moveTo>
                  <a:lnTo>
                    <a:pt x="3576" y="378"/>
                  </a:lnTo>
                  <a:lnTo>
                    <a:pt x="2560" y="378"/>
                  </a:lnTo>
                  <a:lnTo>
                    <a:pt x="2560" y="378"/>
                  </a:lnTo>
                  <a:lnTo>
                    <a:pt x="2520" y="380"/>
                  </a:lnTo>
                  <a:lnTo>
                    <a:pt x="2482" y="386"/>
                  </a:lnTo>
                  <a:lnTo>
                    <a:pt x="2450" y="396"/>
                  </a:lnTo>
                  <a:lnTo>
                    <a:pt x="2420" y="410"/>
                  </a:lnTo>
                  <a:lnTo>
                    <a:pt x="2396" y="426"/>
                  </a:lnTo>
                  <a:lnTo>
                    <a:pt x="2374" y="446"/>
                  </a:lnTo>
                  <a:lnTo>
                    <a:pt x="2358" y="468"/>
                  </a:lnTo>
                  <a:lnTo>
                    <a:pt x="2344" y="492"/>
                  </a:lnTo>
                  <a:lnTo>
                    <a:pt x="2344" y="492"/>
                  </a:lnTo>
                  <a:lnTo>
                    <a:pt x="2336" y="512"/>
                  </a:lnTo>
                  <a:lnTo>
                    <a:pt x="2336" y="512"/>
                  </a:lnTo>
                  <a:lnTo>
                    <a:pt x="2324" y="532"/>
                  </a:lnTo>
                  <a:lnTo>
                    <a:pt x="2312" y="550"/>
                  </a:lnTo>
                  <a:lnTo>
                    <a:pt x="2300" y="570"/>
                  </a:lnTo>
                  <a:lnTo>
                    <a:pt x="2286" y="586"/>
                  </a:lnTo>
                  <a:lnTo>
                    <a:pt x="2270" y="602"/>
                  </a:lnTo>
                  <a:lnTo>
                    <a:pt x="2254" y="618"/>
                  </a:lnTo>
                  <a:lnTo>
                    <a:pt x="2236" y="632"/>
                  </a:lnTo>
                  <a:lnTo>
                    <a:pt x="2218" y="646"/>
                  </a:lnTo>
                  <a:lnTo>
                    <a:pt x="2198" y="656"/>
                  </a:lnTo>
                  <a:lnTo>
                    <a:pt x="2178" y="668"/>
                  </a:lnTo>
                  <a:lnTo>
                    <a:pt x="2156" y="676"/>
                  </a:lnTo>
                  <a:lnTo>
                    <a:pt x="2136" y="684"/>
                  </a:lnTo>
                  <a:lnTo>
                    <a:pt x="2112" y="690"/>
                  </a:lnTo>
                  <a:lnTo>
                    <a:pt x="2090" y="694"/>
                  </a:lnTo>
                  <a:lnTo>
                    <a:pt x="2066" y="696"/>
                  </a:lnTo>
                  <a:lnTo>
                    <a:pt x="2042" y="698"/>
                  </a:lnTo>
                  <a:lnTo>
                    <a:pt x="2042" y="698"/>
                  </a:lnTo>
                  <a:lnTo>
                    <a:pt x="324" y="698"/>
                  </a:lnTo>
                  <a:lnTo>
                    <a:pt x="324" y="698"/>
                  </a:lnTo>
                  <a:lnTo>
                    <a:pt x="292" y="696"/>
                  </a:lnTo>
                  <a:lnTo>
                    <a:pt x="258" y="690"/>
                  </a:lnTo>
                  <a:lnTo>
                    <a:pt x="228" y="682"/>
                  </a:lnTo>
                  <a:lnTo>
                    <a:pt x="198" y="672"/>
                  </a:lnTo>
                  <a:lnTo>
                    <a:pt x="170" y="658"/>
                  </a:lnTo>
                  <a:lnTo>
                    <a:pt x="144" y="642"/>
                  </a:lnTo>
                  <a:lnTo>
                    <a:pt x="118" y="624"/>
                  </a:lnTo>
                  <a:lnTo>
                    <a:pt x="96" y="602"/>
                  </a:lnTo>
                  <a:lnTo>
                    <a:pt x="74" y="580"/>
                  </a:lnTo>
                  <a:lnTo>
                    <a:pt x="56" y="554"/>
                  </a:lnTo>
                  <a:lnTo>
                    <a:pt x="40" y="528"/>
                  </a:lnTo>
                  <a:lnTo>
                    <a:pt x="26" y="500"/>
                  </a:lnTo>
                  <a:lnTo>
                    <a:pt x="14" y="470"/>
                  </a:lnTo>
                  <a:lnTo>
                    <a:pt x="6" y="438"/>
                  </a:lnTo>
                  <a:lnTo>
                    <a:pt x="2" y="406"/>
                  </a:lnTo>
                  <a:lnTo>
                    <a:pt x="0" y="372"/>
                  </a:lnTo>
                  <a:lnTo>
                    <a:pt x="0" y="324"/>
                  </a:lnTo>
                  <a:lnTo>
                    <a:pt x="0" y="324"/>
                  </a:lnTo>
                  <a:lnTo>
                    <a:pt x="2" y="292"/>
                  </a:lnTo>
                  <a:lnTo>
                    <a:pt x="6" y="258"/>
                  </a:lnTo>
                  <a:lnTo>
                    <a:pt x="14" y="228"/>
                  </a:lnTo>
                  <a:lnTo>
                    <a:pt x="26" y="198"/>
                  </a:lnTo>
                  <a:lnTo>
                    <a:pt x="40" y="170"/>
                  </a:lnTo>
                  <a:lnTo>
                    <a:pt x="56" y="144"/>
                  </a:lnTo>
                  <a:lnTo>
                    <a:pt x="74" y="118"/>
                  </a:lnTo>
                  <a:lnTo>
                    <a:pt x="96" y="96"/>
                  </a:lnTo>
                  <a:lnTo>
                    <a:pt x="118" y="74"/>
                  </a:lnTo>
                  <a:lnTo>
                    <a:pt x="144" y="56"/>
                  </a:lnTo>
                  <a:lnTo>
                    <a:pt x="170" y="40"/>
                  </a:lnTo>
                  <a:lnTo>
                    <a:pt x="198" y="26"/>
                  </a:lnTo>
                  <a:lnTo>
                    <a:pt x="228" y="14"/>
                  </a:lnTo>
                  <a:lnTo>
                    <a:pt x="258" y="6"/>
                  </a:lnTo>
                  <a:lnTo>
                    <a:pt x="292" y="2"/>
                  </a:lnTo>
                  <a:lnTo>
                    <a:pt x="324" y="0"/>
                  </a:lnTo>
                  <a:lnTo>
                    <a:pt x="324" y="0"/>
                  </a:lnTo>
                  <a:lnTo>
                    <a:pt x="2042" y="0"/>
                  </a:lnTo>
                  <a:lnTo>
                    <a:pt x="2042" y="0"/>
                  </a:lnTo>
                  <a:lnTo>
                    <a:pt x="2066" y="2"/>
                  </a:lnTo>
                  <a:lnTo>
                    <a:pt x="2090" y="4"/>
                  </a:lnTo>
                  <a:lnTo>
                    <a:pt x="2112" y="8"/>
                  </a:lnTo>
                  <a:lnTo>
                    <a:pt x="2136" y="14"/>
                  </a:lnTo>
                  <a:lnTo>
                    <a:pt x="2156" y="22"/>
                  </a:lnTo>
                  <a:lnTo>
                    <a:pt x="2178" y="30"/>
                  </a:lnTo>
                  <a:lnTo>
                    <a:pt x="2198" y="40"/>
                  </a:lnTo>
                  <a:lnTo>
                    <a:pt x="2218" y="52"/>
                  </a:lnTo>
                  <a:lnTo>
                    <a:pt x="2236" y="64"/>
                  </a:lnTo>
                  <a:lnTo>
                    <a:pt x="2254" y="80"/>
                  </a:lnTo>
                  <a:lnTo>
                    <a:pt x="2270" y="94"/>
                  </a:lnTo>
                  <a:lnTo>
                    <a:pt x="2286" y="110"/>
                  </a:lnTo>
                  <a:lnTo>
                    <a:pt x="2300" y="128"/>
                  </a:lnTo>
                  <a:lnTo>
                    <a:pt x="2312" y="146"/>
                  </a:lnTo>
                  <a:lnTo>
                    <a:pt x="2324" y="166"/>
                  </a:lnTo>
                  <a:lnTo>
                    <a:pt x="2336" y="186"/>
                  </a:lnTo>
                  <a:lnTo>
                    <a:pt x="2336" y="186"/>
                  </a:lnTo>
                  <a:lnTo>
                    <a:pt x="2344" y="206"/>
                  </a:lnTo>
                  <a:lnTo>
                    <a:pt x="2344" y="206"/>
                  </a:lnTo>
                  <a:lnTo>
                    <a:pt x="2358" y="230"/>
                  </a:lnTo>
                  <a:lnTo>
                    <a:pt x="2374" y="252"/>
                  </a:lnTo>
                  <a:lnTo>
                    <a:pt x="2396" y="272"/>
                  </a:lnTo>
                  <a:lnTo>
                    <a:pt x="2420" y="288"/>
                  </a:lnTo>
                  <a:lnTo>
                    <a:pt x="2450" y="300"/>
                  </a:lnTo>
                  <a:lnTo>
                    <a:pt x="2482" y="310"/>
                  </a:lnTo>
                  <a:lnTo>
                    <a:pt x="2520" y="316"/>
                  </a:lnTo>
                  <a:lnTo>
                    <a:pt x="2560" y="318"/>
                  </a:lnTo>
                  <a:lnTo>
                    <a:pt x="2560" y="318"/>
                  </a:lnTo>
                  <a:lnTo>
                    <a:pt x="3576" y="318"/>
                  </a:lnTo>
                  <a:lnTo>
                    <a:pt x="3576" y="378"/>
                  </a:lnTo>
                  <a:close/>
                </a:path>
              </a:pathLst>
            </a:custGeom>
            <a:solidFill>
              <a:srgbClr val="FBFBFB"/>
            </a:solidFill>
            <a:ln w="19050">
              <a:solidFill>
                <a:schemeClr val="accent4">
                  <a:lumMod val="50000"/>
                </a:schemeClr>
              </a:solidFill>
              <a:round/>
              <a:headEnd/>
              <a:tailEnd/>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147DED1-E607-41A3-9462-74C335726152}"/>
                </a:ext>
              </a:extLst>
            </p:cNvPr>
            <p:cNvSpPr txBox="1"/>
            <p:nvPr/>
          </p:nvSpPr>
          <p:spPr>
            <a:xfrm>
              <a:off x="1713757" y="1942192"/>
              <a:ext cx="24292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Educational Support</a:t>
              </a:r>
            </a:p>
          </p:txBody>
        </p:sp>
        <p:sp>
          <p:nvSpPr>
            <p:cNvPr id="74" name="TextBox 73">
              <a:extLst>
                <a:ext uri="{FF2B5EF4-FFF2-40B4-BE49-F238E27FC236}">
                  <a16:creationId xmlns:a16="http://schemas.microsoft.com/office/drawing/2014/main" id="{372F442A-135A-4CF3-B6AA-DAABFC3677FF}"/>
                </a:ext>
              </a:extLst>
            </p:cNvPr>
            <p:cNvSpPr txBox="1"/>
            <p:nvPr/>
          </p:nvSpPr>
          <p:spPr>
            <a:xfrm>
              <a:off x="1662390" y="3042869"/>
              <a:ext cx="24806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Technical Support</a:t>
              </a:r>
            </a:p>
          </p:txBody>
        </p:sp>
        <p:sp>
          <p:nvSpPr>
            <p:cNvPr id="78" name="TextBox 77">
              <a:extLst>
                <a:ext uri="{FF2B5EF4-FFF2-40B4-BE49-F238E27FC236}">
                  <a16:creationId xmlns:a16="http://schemas.microsoft.com/office/drawing/2014/main" id="{9DD3A95B-7339-48F8-9190-3AC40928596A}"/>
                </a:ext>
              </a:extLst>
            </p:cNvPr>
            <p:cNvSpPr txBox="1"/>
            <p:nvPr/>
          </p:nvSpPr>
          <p:spPr>
            <a:xfrm>
              <a:off x="1713757" y="4160170"/>
              <a:ext cx="2320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Financial Support</a:t>
              </a:r>
            </a:p>
          </p:txBody>
        </p:sp>
        <p:sp>
          <p:nvSpPr>
            <p:cNvPr id="83" name="TextBox 82">
              <a:extLst>
                <a:ext uri="{FF2B5EF4-FFF2-40B4-BE49-F238E27FC236}">
                  <a16:creationId xmlns:a16="http://schemas.microsoft.com/office/drawing/2014/main" id="{E8E8AE0F-0202-43EF-B323-50BF6E2F6924}"/>
                </a:ext>
              </a:extLst>
            </p:cNvPr>
            <p:cNvSpPr txBox="1"/>
            <p:nvPr/>
          </p:nvSpPr>
          <p:spPr>
            <a:xfrm>
              <a:off x="1224579" y="2254136"/>
              <a:ext cx="3099772" cy="646331"/>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Ex) Briefings, access to resources, informational products, messaging campaigns</a:t>
              </a:r>
            </a:p>
          </p:txBody>
        </p:sp>
        <p:sp>
          <p:nvSpPr>
            <p:cNvPr id="86" name="TextBox 85">
              <a:extLst>
                <a:ext uri="{FF2B5EF4-FFF2-40B4-BE49-F238E27FC236}">
                  <a16:creationId xmlns:a16="http://schemas.microsoft.com/office/drawing/2014/main" id="{89D379AD-6995-484D-AE4C-9AF920E652C6}"/>
                </a:ext>
              </a:extLst>
            </p:cNvPr>
            <p:cNvSpPr txBox="1"/>
            <p:nvPr/>
          </p:nvSpPr>
          <p:spPr>
            <a:xfrm>
              <a:off x="1215646" y="3328308"/>
              <a:ext cx="3099772" cy="646331"/>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Ex) Information sharing, convening stakeholders, skills training, and consultation services</a:t>
              </a:r>
            </a:p>
          </p:txBody>
        </p:sp>
        <p:sp>
          <p:nvSpPr>
            <p:cNvPr id="87" name="TextBox 86">
              <a:extLst>
                <a:ext uri="{FF2B5EF4-FFF2-40B4-BE49-F238E27FC236}">
                  <a16:creationId xmlns:a16="http://schemas.microsoft.com/office/drawing/2014/main" id="{FBA20A1B-BBF2-45DD-A0C2-5A3605B2F18E}"/>
                </a:ext>
              </a:extLst>
            </p:cNvPr>
            <p:cNvSpPr txBox="1"/>
            <p:nvPr/>
          </p:nvSpPr>
          <p:spPr>
            <a:xfrm>
              <a:off x="1224579" y="4485507"/>
              <a:ext cx="3099772" cy="646331"/>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Times New Roman" panose="02020603050405020304" pitchFamily="18" charset="0"/>
                </a:rPr>
                <a:t>Ex) Targeted violence and terrorism prevention grants program</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p:txBody>
        </p:sp>
      </p:grpSp>
      <p:sp>
        <p:nvSpPr>
          <p:cNvPr id="102" name="Rectangle: Rounded Corners 101">
            <a:extLst>
              <a:ext uri="{FF2B5EF4-FFF2-40B4-BE49-F238E27FC236}">
                <a16:creationId xmlns:a16="http://schemas.microsoft.com/office/drawing/2014/main" id="{54C82922-61D9-495A-8BF7-C45DBD4D1A9C}"/>
              </a:ext>
            </a:extLst>
          </p:cNvPr>
          <p:cNvSpPr/>
          <p:nvPr/>
        </p:nvSpPr>
        <p:spPr>
          <a:xfrm>
            <a:off x="4904279" y="2218083"/>
            <a:ext cx="6852977" cy="3941320"/>
          </a:xfrm>
          <a:prstGeom prst="round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Slide Number Placeholder 3">
            <a:extLst>
              <a:ext uri="{FF2B5EF4-FFF2-40B4-BE49-F238E27FC236}">
                <a16:creationId xmlns:a16="http://schemas.microsoft.com/office/drawing/2014/main" id="{998449FA-BA24-48B1-874B-0F04DC2A9C88}"/>
              </a:ext>
            </a:extLst>
          </p:cNvPr>
          <p:cNvSpPr txBox="1">
            <a:spLocks/>
          </p:cNvSpPr>
          <p:nvPr/>
        </p:nvSpPr>
        <p:spPr>
          <a:xfrm>
            <a:off x="8901266" y="6544290"/>
            <a:ext cx="32385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104" name="Rectangle 10">
            <a:extLst>
              <a:ext uri="{FF2B5EF4-FFF2-40B4-BE49-F238E27FC236}">
                <a16:creationId xmlns:a16="http://schemas.microsoft.com/office/drawing/2014/main" id="{B8BA3F67-9DF4-4F19-B70A-BD08F27F5008}"/>
              </a:ext>
            </a:extLst>
          </p:cNvPr>
          <p:cNvSpPr>
            <a:spLocks noChangeArrowheads="1"/>
          </p:cNvSpPr>
          <p:nvPr/>
        </p:nvSpPr>
        <p:spPr bwMode="auto">
          <a:xfrm>
            <a:off x="6408475" y="2277918"/>
            <a:ext cx="3844583"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724251" rtl="0" eaLnBrk="0" fontAlgn="auto" latinLnBrk="0" hangingPunct="0">
              <a:lnSpc>
                <a:spcPct val="100000"/>
              </a:lnSpc>
              <a:spcBef>
                <a:spcPts val="0"/>
              </a:spcBef>
              <a:spcAft>
                <a:spcPts val="181"/>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Franklin Gothic Book" panose="020B0503020102020204" pitchFamily="34" charset="0"/>
                <a:ea typeface="+mn-ea"/>
                <a:cs typeface="Arial" charset="0"/>
              </a:rPr>
              <a:t>Prevention Approach</a:t>
            </a:r>
            <a:endParaRPr kumimoji="0" lang="en-GB" sz="2400" b="0" i="0" u="none" strike="noStrike" kern="0" cap="none" spc="0" normalizeH="0" baseline="0" noProof="0" dirty="0">
              <a:ln>
                <a:noFill/>
              </a:ln>
              <a:solidFill>
                <a:prstClr val="black"/>
              </a:solidFill>
              <a:effectLst/>
              <a:uLnTx/>
              <a:uFillTx/>
              <a:latin typeface="Franklin Gothic Book" panose="020B0503020102020204" pitchFamily="34" charset="0"/>
              <a:ea typeface="+mn-ea"/>
              <a:cs typeface="Arial" charset="0"/>
            </a:endParaRPr>
          </a:p>
        </p:txBody>
      </p:sp>
      <p:sp>
        <p:nvSpPr>
          <p:cNvPr id="105" name="TextBox 104">
            <a:extLst>
              <a:ext uri="{FF2B5EF4-FFF2-40B4-BE49-F238E27FC236}">
                <a16:creationId xmlns:a16="http://schemas.microsoft.com/office/drawing/2014/main" id="{EA5117F5-D681-4A45-9E22-83AC935901B8}"/>
              </a:ext>
            </a:extLst>
          </p:cNvPr>
          <p:cNvSpPr txBox="1"/>
          <p:nvPr/>
        </p:nvSpPr>
        <p:spPr>
          <a:xfrm>
            <a:off x="4934843" y="2654691"/>
            <a:ext cx="6754472" cy="120032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Arial" panose="020B0604020202020204" pitchFamily="34" charset="0"/>
              </a:rPr>
              <a:t>Help establish and empower local networks that c</a:t>
            </a:r>
            <a:r>
              <a:rPr kumimoji="0" lang="en-US" sz="1800" b="0" i="0" u="none" strike="noStrike" kern="1200" cap="none" spc="0" normalizeH="0" baseline="0" noProof="0" dirty="0" err="1">
                <a:ln>
                  <a:noFill/>
                </a:ln>
                <a:solidFill>
                  <a:prstClr val="black"/>
                </a:solidFill>
                <a:effectLst/>
                <a:uLnTx/>
                <a:uFillTx/>
                <a:latin typeface="Franklin Gothic Book" panose="020B0503020102020204" pitchFamily="34" charset="0"/>
                <a:ea typeface="Calibri" panose="020F0502020204030204" pitchFamily="34" charset="0"/>
                <a:cs typeface="Arial" panose="020B0604020202020204" pitchFamily="34" charset="0"/>
              </a:rPr>
              <a:t>onnect</a:t>
            </a: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Arial" panose="020B0604020202020204" pitchFamily="34" charset="0"/>
              </a:rPr>
              <a:t> all segments of society to prevent targeted violence and terrorism by getting help to individuals who may be radicalizing, or have radicalized, to violence</a:t>
            </a: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a:t>
            </a:r>
          </a:p>
        </p:txBody>
      </p:sp>
      <p:grpSp>
        <p:nvGrpSpPr>
          <p:cNvPr id="106" name="Group 105">
            <a:extLst>
              <a:ext uri="{FF2B5EF4-FFF2-40B4-BE49-F238E27FC236}">
                <a16:creationId xmlns:a16="http://schemas.microsoft.com/office/drawing/2014/main" id="{8DF4058E-5AD8-4CB4-AA5A-FF41EB344E8F}"/>
              </a:ext>
            </a:extLst>
          </p:cNvPr>
          <p:cNvGrpSpPr>
            <a:grpSpLocks noChangeAspect="1"/>
          </p:cNvGrpSpPr>
          <p:nvPr/>
        </p:nvGrpSpPr>
        <p:grpSpPr>
          <a:xfrm>
            <a:off x="5677889" y="3820065"/>
            <a:ext cx="1046559" cy="1183248"/>
            <a:chOff x="1519025" y="2312206"/>
            <a:chExt cx="1432413" cy="1619497"/>
          </a:xfrm>
        </p:grpSpPr>
        <p:sp>
          <p:nvSpPr>
            <p:cNvPr id="107" name="Google Shape;1434;p150">
              <a:extLst>
                <a:ext uri="{FF2B5EF4-FFF2-40B4-BE49-F238E27FC236}">
                  <a16:creationId xmlns:a16="http://schemas.microsoft.com/office/drawing/2014/main" id="{D6ACCB87-E356-40A3-AFBF-BC2058ADCA4A}"/>
                </a:ext>
              </a:extLst>
            </p:cNvPr>
            <p:cNvSpPr/>
            <p:nvPr/>
          </p:nvSpPr>
          <p:spPr>
            <a:xfrm>
              <a:off x="1519025" y="2312206"/>
              <a:ext cx="1432413" cy="1619497"/>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sp>
          <p:nvSpPr>
            <p:cNvPr id="108" name="Google Shape;1435;p150">
              <a:extLst>
                <a:ext uri="{FF2B5EF4-FFF2-40B4-BE49-F238E27FC236}">
                  <a16:creationId xmlns:a16="http://schemas.microsoft.com/office/drawing/2014/main" id="{A5598878-B9D6-4F03-9FEA-EA57603A0D4A}"/>
                </a:ext>
              </a:extLst>
            </p:cNvPr>
            <p:cNvSpPr/>
            <p:nvPr/>
          </p:nvSpPr>
          <p:spPr>
            <a:xfrm>
              <a:off x="1776865" y="2946169"/>
              <a:ext cx="1174537" cy="931640"/>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9" name="Google Shape;1436;p150">
              <a:extLst>
                <a:ext uri="{FF2B5EF4-FFF2-40B4-BE49-F238E27FC236}">
                  <a16:creationId xmlns:a16="http://schemas.microsoft.com/office/drawing/2014/main" id="{DA5AC99D-614A-4012-998F-1B841D0A063C}"/>
                </a:ext>
              </a:extLst>
            </p:cNvPr>
            <p:cNvSpPr/>
            <p:nvPr/>
          </p:nvSpPr>
          <p:spPr>
            <a:xfrm>
              <a:off x="1742003" y="2564407"/>
              <a:ext cx="986455" cy="1115095"/>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110" name="Graphic 109" descr="Megaphone with solid fill">
              <a:extLst>
                <a:ext uri="{FF2B5EF4-FFF2-40B4-BE49-F238E27FC236}">
                  <a16:creationId xmlns:a16="http://schemas.microsoft.com/office/drawing/2014/main" id="{E4443EB7-40CE-4A4C-9C98-938E5B26CD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9089" y="2661199"/>
              <a:ext cx="832129" cy="785489"/>
            </a:xfrm>
            <a:prstGeom prst="rect">
              <a:avLst/>
            </a:prstGeom>
          </p:spPr>
        </p:pic>
      </p:grpSp>
      <p:grpSp>
        <p:nvGrpSpPr>
          <p:cNvPr id="111" name="Group 110">
            <a:extLst>
              <a:ext uri="{FF2B5EF4-FFF2-40B4-BE49-F238E27FC236}">
                <a16:creationId xmlns:a16="http://schemas.microsoft.com/office/drawing/2014/main" id="{6550C83F-B6EE-4E10-9AD2-1B70193EAA58}"/>
              </a:ext>
            </a:extLst>
          </p:cNvPr>
          <p:cNvGrpSpPr>
            <a:grpSpLocks noChangeAspect="1"/>
          </p:cNvGrpSpPr>
          <p:nvPr/>
        </p:nvGrpSpPr>
        <p:grpSpPr>
          <a:xfrm>
            <a:off x="7774390" y="3845937"/>
            <a:ext cx="1046559" cy="1183248"/>
            <a:chOff x="8837837" y="2329600"/>
            <a:chExt cx="1432413" cy="1619497"/>
          </a:xfrm>
        </p:grpSpPr>
        <p:sp>
          <p:nvSpPr>
            <p:cNvPr id="112" name="Google Shape;1446;p150">
              <a:extLst>
                <a:ext uri="{FF2B5EF4-FFF2-40B4-BE49-F238E27FC236}">
                  <a16:creationId xmlns:a16="http://schemas.microsoft.com/office/drawing/2014/main" id="{7D99BAC2-4A3D-403B-8010-91746D500E3C}"/>
                </a:ext>
              </a:extLst>
            </p:cNvPr>
            <p:cNvSpPr/>
            <p:nvPr/>
          </p:nvSpPr>
          <p:spPr>
            <a:xfrm>
              <a:off x="8837837" y="2329600"/>
              <a:ext cx="1432413" cy="1619497"/>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sp>
          <p:nvSpPr>
            <p:cNvPr id="113" name="Google Shape;1447;p150">
              <a:extLst>
                <a:ext uri="{FF2B5EF4-FFF2-40B4-BE49-F238E27FC236}">
                  <a16:creationId xmlns:a16="http://schemas.microsoft.com/office/drawing/2014/main" id="{6476AFB5-8229-40D6-9F0B-E766E1F5674B}"/>
                </a:ext>
              </a:extLst>
            </p:cNvPr>
            <p:cNvSpPr/>
            <p:nvPr/>
          </p:nvSpPr>
          <p:spPr>
            <a:xfrm>
              <a:off x="9095677" y="2963563"/>
              <a:ext cx="1174537" cy="931640"/>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4" name="Google Shape;1448;p150">
              <a:extLst>
                <a:ext uri="{FF2B5EF4-FFF2-40B4-BE49-F238E27FC236}">
                  <a16:creationId xmlns:a16="http://schemas.microsoft.com/office/drawing/2014/main" id="{312C13DC-6C0A-4B03-ADE2-3C1182FFC6F2}"/>
                </a:ext>
              </a:extLst>
            </p:cNvPr>
            <p:cNvSpPr/>
            <p:nvPr/>
          </p:nvSpPr>
          <p:spPr>
            <a:xfrm>
              <a:off x="9060816" y="2581801"/>
              <a:ext cx="986455" cy="1115095"/>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115" name="Graphic 114" descr="Research with solid fill">
              <a:extLst>
                <a:ext uri="{FF2B5EF4-FFF2-40B4-BE49-F238E27FC236}">
                  <a16:creationId xmlns:a16="http://schemas.microsoft.com/office/drawing/2014/main" id="{A6BD493B-7C21-4FB5-8514-C5F6DCE2B8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177826" y="2797052"/>
              <a:ext cx="690738" cy="649804"/>
            </a:xfrm>
            <a:prstGeom prst="rect">
              <a:avLst/>
            </a:prstGeom>
          </p:spPr>
        </p:pic>
      </p:grpSp>
      <p:grpSp>
        <p:nvGrpSpPr>
          <p:cNvPr id="116" name="Group 115">
            <a:extLst>
              <a:ext uri="{FF2B5EF4-FFF2-40B4-BE49-F238E27FC236}">
                <a16:creationId xmlns:a16="http://schemas.microsoft.com/office/drawing/2014/main" id="{CC745B3B-0BFB-4EB8-B04B-BFC160765CA7}"/>
              </a:ext>
            </a:extLst>
          </p:cNvPr>
          <p:cNvGrpSpPr>
            <a:grpSpLocks noChangeAspect="1"/>
          </p:cNvGrpSpPr>
          <p:nvPr/>
        </p:nvGrpSpPr>
        <p:grpSpPr>
          <a:xfrm>
            <a:off x="9879678" y="3852465"/>
            <a:ext cx="1046559" cy="1183248"/>
            <a:chOff x="12717803" y="-154548"/>
            <a:chExt cx="1432413" cy="1619497"/>
          </a:xfrm>
        </p:grpSpPr>
        <p:sp>
          <p:nvSpPr>
            <p:cNvPr id="117" name="Google Shape;1450;p150">
              <a:extLst>
                <a:ext uri="{FF2B5EF4-FFF2-40B4-BE49-F238E27FC236}">
                  <a16:creationId xmlns:a16="http://schemas.microsoft.com/office/drawing/2014/main" id="{1BBD9736-A0A6-4AA2-9A12-59A42CB4DB48}"/>
                </a:ext>
              </a:extLst>
            </p:cNvPr>
            <p:cNvSpPr/>
            <p:nvPr/>
          </p:nvSpPr>
          <p:spPr>
            <a:xfrm>
              <a:off x="12717803" y="-154548"/>
              <a:ext cx="1432413" cy="1619497"/>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sp>
          <p:nvSpPr>
            <p:cNvPr id="118" name="Google Shape;1451;p150">
              <a:extLst>
                <a:ext uri="{FF2B5EF4-FFF2-40B4-BE49-F238E27FC236}">
                  <a16:creationId xmlns:a16="http://schemas.microsoft.com/office/drawing/2014/main" id="{3BCFE2A0-11BD-43D8-81A3-C57CE82EBC48}"/>
                </a:ext>
              </a:extLst>
            </p:cNvPr>
            <p:cNvSpPr/>
            <p:nvPr/>
          </p:nvSpPr>
          <p:spPr>
            <a:xfrm>
              <a:off x="12975643" y="479415"/>
              <a:ext cx="1174537" cy="931640"/>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5">
                <a:lumMod val="40000"/>
                <a:lumOff val="60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9" name="Google Shape;1452;p150">
              <a:extLst>
                <a:ext uri="{FF2B5EF4-FFF2-40B4-BE49-F238E27FC236}">
                  <a16:creationId xmlns:a16="http://schemas.microsoft.com/office/drawing/2014/main" id="{339FC9EC-4984-49DF-AB17-8F4141069A22}"/>
                </a:ext>
              </a:extLst>
            </p:cNvPr>
            <p:cNvSpPr/>
            <p:nvPr/>
          </p:nvSpPr>
          <p:spPr>
            <a:xfrm>
              <a:off x="12940782" y="97653"/>
              <a:ext cx="986455" cy="1115095"/>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1"/>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FFFFFF"/>
                </a:solidFill>
                <a:effectLst/>
                <a:uLnTx/>
                <a:uFillTx/>
                <a:latin typeface="Lato"/>
                <a:ea typeface="Lato"/>
                <a:cs typeface="Lato"/>
                <a:sym typeface="Lato"/>
              </a:endParaRPr>
            </a:p>
          </p:txBody>
        </p:sp>
        <p:pic>
          <p:nvPicPr>
            <p:cNvPr id="120" name="Graphic 119" descr="Open hand with plant with solid fill">
              <a:extLst>
                <a:ext uri="{FF2B5EF4-FFF2-40B4-BE49-F238E27FC236}">
                  <a16:creationId xmlns:a16="http://schemas.microsoft.com/office/drawing/2014/main" id="{C8A2D015-F6BA-4DED-ACDC-63FDD50E1D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095214" y="305565"/>
              <a:ext cx="717748" cy="688856"/>
            </a:xfrm>
            <a:prstGeom prst="rect">
              <a:avLst/>
            </a:prstGeom>
          </p:spPr>
        </p:pic>
      </p:grpSp>
      <p:sp>
        <p:nvSpPr>
          <p:cNvPr id="122" name="TextBox 121">
            <a:extLst>
              <a:ext uri="{FF2B5EF4-FFF2-40B4-BE49-F238E27FC236}">
                <a16:creationId xmlns:a16="http://schemas.microsoft.com/office/drawing/2014/main" id="{DF254E9C-9197-433A-93E4-D3CBBD09D7F1}"/>
              </a:ext>
            </a:extLst>
          </p:cNvPr>
          <p:cNvSpPr txBox="1"/>
          <p:nvPr/>
        </p:nvSpPr>
        <p:spPr>
          <a:xfrm>
            <a:off x="5413462" y="5065165"/>
            <a:ext cx="156920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Public Awareness &amp; Engagement</a:t>
            </a:r>
          </a:p>
        </p:txBody>
      </p:sp>
      <p:sp>
        <p:nvSpPr>
          <p:cNvPr id="123" name="TextBox 122">
            <a:extLst>
              <a:ext uri="{FF2B5EF4-FFF2-40B4-BE49-F238E27FC236}">
                <a16:creationId xmlns:a16="http://schemas.microsoft.com/office/drawing/2014/main" id="{DC4DCF5C-FBFA-4625-8D26-C822B07DBD4B}"/>
              </a:ext>
            </a:extLst>
          </p:cNvPr>
          <p:cNvSpPr txBox="1"/>
          <p:nvPr/>
        </p:nvSpPr>
        <p:spPr>
          <a:xfrm>
            <a:off x="7549347" y="5040288"/>
            <a:ext cx="156920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Threat Assessment &amp; Management</a:t>
            </a:r>
          </a:p>
        </p:txBody>
      </p:sp>
      <p:sp>
        <p:nvSpPr>
          <p:cNvPr id="124" name="TextBox 123">
            <a:extLst>
              <a:ext uri="{FF2B5EF4-FFF2-40B4-BE49-F238E27FC236}">
                <a16:creationId xmlns:a16="http://schemas.microsoft.com/office/drawing/2014/main" id="{27710615-6EAF-4DF9-8330-F2DDC9ACE3DD}"/>
              </a:ext>
            </a:extLst>
          </p:cNvPr>
          <p:cNvSpPr txBox="1"/>
          <p:nvPr/>
        </p:nvSpPr>
        <p:spPr>
          <a:xfrm>
            <a:off x="9609978" y="5207283"/>
            <a:ext cx="156920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Support Services</a:t>
            </a:r>
          </a:p>
        </p:txBody>
      </p:sp>
      <p:sp>
        <p:nvSpPr>
          <p:cNvPr id="125" name="TextBox 124">
            <a:extLst>
              <a:ext uri="{FF2B5EF4-FFF2-40B4-BE49-F238E27FC236}">
                <a16:creationId xmlns:a16="http://schemas.microsoft.com/office/drawing/2014/main" id="{339F0798-B6F7-4FC8-A951-3B353056356D}"/>
              </a:ext>
            </a:extLst>
          </p:cNvPr>
          <p:cNvSpPr txBox="1"/>
          <p:nvPr/>
        </p:nvSpPr>
        <p:spPr>
          <a:xfrm>
            <a:off x="840838" y="1244866"/>
            <a:ext cx="987794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Vision</a:t>
            </a: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 The Center for Prevention Programs and Partnerships (CP3) seeks a resilient America where communities are united to help end targeted violence and terrorism. </a:t>
            </a:r>
          </a:p>
        </p:txBody>
      </p:sp>
      <p:sp>
        <p:nvSpPr>
          <p:cNvPr id="126" name="Rectangle 10">
            <a:extLst>
              <a:ext uri="{FF2B5EF4-FFF2-40B4-BE49-F238E27FC236}">
                <a16:creationId xmlns:a16="http://schemas.microsoft.com/office/drawing/2014/main" id="{09308F38-CC75-4532-96DB-1165B2B1BBB8}"/>
              </a:ext>
            </a:extLst>
          </p:cNvPr>
          <p:cNvSpPr>
            <a:spLocks noChangeArrowheads="1"/>
          </p:cNvSpPr>
          <p:nvPr/>
        </p:nvSpPr>
        <p:spPr bwMode="auto">
          <a:xfrm>
            <a:off x="342898" y="2222922"/>
            <a:ext cx="3770546"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724251" rtl="0" eaLnBrk="0" fontAlgn="auto" latinLnBrk="0" hangingPunct="0">
              <a:lnSpc>
                <a:spcPct val="100000"/>
              </a:lnSpc>
              <a:spcBef>
                <a:spcPts val="0"/>
              </a:spcBef>
              <a:spcAft>
                <a:spcPts val="181"/>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Franklin Gothic Book" panose="020B0503020102020204" pitchFamily="34" charset="0"/>
                <a:ea typeface="+mn-ea"/>
                <a:cs typeface="Arial" charset="0"/>
              </a:rPr>
              <a:t>CP3 provides…</a:t>
            </a:r>
            <a:endParaRPr kumimoji="0" lang="en-GB" sz="2400" b="0" i="0" u="none" strike="noStrike" kern="0" cap="none" spc="0" normalizeH="0" baseline="0" noProof="0" dirty="0">
              <a:ln>
                <a:noFill/>
              </a:ln>
              <a:solidFill>
                <a:prstClr val="black"/>
              </a:solidFill>
              <a:effectLst/>
              <a:uLnTx/>
              <a:uFillTx/>
              <a:latin typeface="Franklin Gothic Book" panose="020B0503020102020204" pitchFamily="34" charset="0"/>
              <a:ea typeface="+mn-ea"/>
              <a:cs typeface="Arial" charset="0"/>
            </a:endParaRPr>
          </a:p>
        </p:txBody>
      </p:sp>
    </p:spTree>
    <p:extLst>
      <p:ext uri="{BB962C8B-B14F-4D97-AF65-F5344CB8AC3E}">
        <p14:creationId xmlns:p14="http://schemas.microsoft.com/office/powerpoint/2010/main" val="1122555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a:xfrm>
            <a:off x="342900" y="586408"/>
            <a:ext cx="10177616" cy="840803"/>
          </a:xfrm>
        </p:spPr>
        <p:txBody>
          <a:bodyPr>
            <a:normAutofit/>
          </a:bodyPr>
          <a:lstStyle/>
          <a:p>
            <a:r>
              <a:rPr lang="en-US" dirty="0"/>
              <a:t>Online Environment</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30</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pic>
        <p:nvPicPr>
          <p:cNvPr id="8" name="Content Placeholder 7">
            <a:extLst>
              <a:ext uri="{FF2B5EF4-FFF2-40B4-BE49-F238E27FC236}">
                <a16:creationId xmlns:a16="http://schemas.microsoft.com/office/drawing/2014/main" id="{328622D6-5E4C-43C6-BAA7-F12E2A356439}"/>
              </a:ext>
            </a:extLst>
          </p:cNvPr>
          <p:cNvPicPr>
            <a:picLocks noGrp="1" noChangeAspect="1"/>
          </p:cNvPicPr>
          <p:nvPr>
            <p:ph sz="half" idx="1"/>
          </p:nvPr>
        </p:nvPicPr>
        <p:blipFill>
          <a:blip r:embed="rId3"/>
          <a:stretch>
            <a:fillRect/>
          </a:stretch>
        </p:blipFill>
        <p:spPr>
          <a:xfrm>
            <a:off x="685801" y="1411464"/>
            <a:ext cx="10098912" cy="4686124"/>
          </a:xfrm>
          <a:prstGeom prst="rect">
            <a:avLst/>
          </a:prstGeom>
        </p:spPr>
      </p:pic>
      <p:pic>
        <p:nvPicPr>
          <p:cNvPr id="10" name="Picture 9">
            <a:extLst>
              <a:ext uri="{FF2B5EF4-FFF2-40B4-BE49-F238E27FC236}">
                <a16:creationId xmlns:a16="http://schemas.microsoft.com/office/drawing/2014/main" id="{19EB47C4-9805-4267-957D-3A3B151B6ECB}"/>
              </a:ext>
            </a:extLst>
          </p:cNvPr>
          <p:cNvPicPr>
            <a:picLocks noChangeAspect="1"/>
          </p:cNvPicPr>
          <p:nvPr/>
        </p:nvPicPr>
        <p:blipFill>
          <a:blip r:embed="rId4"/>
          <a:stretch>
            <a:fillRect/>
          </a:stretch>
        </p:blipFill>
        <p:spPr>
          <a:xfrm>
            <a:off x="6714328" y="2692232"/>
            <a:ext cx="4791871" cy="493819"/>
          </a:xfrm>
          <a:prstGeom prst="rect">
            <a:avLst/>
          </a:prstGeom>
        </p:spPr>
      </p:pic>
    </p:spTree>
    <p:extLst>
      <p:ext uri="{BB962C8B-B14F-4D97-AF65-F5344CB8AC3E}">
        <p14:creationId xmlns:p14="http://schemas.microsoft.com/office/powerpoint/2010/main" val="1491161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a:xfrm>
            <a:off x="342900" y="586408"/>
            <a:ext cx="10177616" cy="840803"/>
          </a:xfrm>
        </p:spPr>
        <p:txBody>
          <a:bodyPr>
            <a:normAutofit/>
          </a:bodyPr>
          <a:lstStyle/>
          <a:p>
            <a:r>
              <a:rPr lang="en-US" dirty="0"/>
              <a:t>Online Environment</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31</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pic>
        <p:nvPicPr>
          <p:cNvPr id="11" name="Picture 10">
            <a:extLst>
              <a:ext uri="{FF2B5EF4-FFF2-40B4-BE49-F238E27FC236}">
                <a16:creationId xmlns:a16="http://schemas.microsoft.com/office/drawing/2014/main" id="{3824A86D-4C2C-4B88-A993-3FD5356C725D}"/>
              </a:ext>
            </a:extLst>
          </p:cNvPr>
          <p:cNvPicPr>
            <a:picLocks noChangeAspect="1"/>
          </p:cNvPicPr>
          <p:nvPr/>
        </p:nvPicPr>
        <p:blipFill>
          <a:blip r:embed="rId3"/>
          <a:stretch>
            <a:fillRect/>
          </a:stretch>
        </p:blipFill>
        <p:spPr>
          <a:xfrm>
            <a:off x="507860" y="1427211"/>
            <a:ext cx="10177617" cy="4364934"/>
          </a:xfrm>
          <a:prstGeom prst="rect">
            <a:avLst/>
          </a:prstGeom>
        </p:spPr>
      </p:pic>
    </p:spTree>
    <p:extLst>
      <p:ext uri="{BB962C8B-B14F-4D97-AF65-F5344CB8AC3E}">
        <p14:creationId xmlns:p14="http://schemas.microsoft.com/office/powerpoint/2010/main" val="949063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a:xfrm>
            <a:off x="342900" y="586408"/>
            <a:ext cx="10177616" cy="840803"/>
          </a:xfrm>
        </p:spPr>
        <p:txBody>
          <a:bodyPr>
            <a:normAutofit/>
          </a:bodyPr>
          <a:lstStyle/>
          <a:p>
            <a:r>
              <a:rPr lang="en-US" dirty="0"/>
              <a:t>Alternative Audience-Specific Platforms</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32</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pic>
        <p:nvPicPr>
          <p:cNvPr id="5" name="Picture 4">
            <a:extLst>
              <a:ext uri="{FF2B5EF4-FFF2-40B4-BE49-F238E27FC236}">
                <a16:creationId xmlns:a16="http://schemas.microsoft.com/office/drawing/2014/main" id="{CA1E31E2-FB58-43D9-A675-728B20AE3994}"/>
              </a:ext>
            </a:extLst>
          </p:cNvPr>
          <p:cNvPicPr>
            <a:picLocks noChangeAspect="1"/>
          </p:cNvPicPr>
          <p:nvPr/>
        </p:nvPicPr>
        <p:blipFill>
          <a:blip r:embed="rId3"/>
          <a:stretch>
            <a:fillRect/>
          </a:stretch>
        </p:blipFill>
        <p:spPr>
          <a:xfrm>
            <a:off x="550360" y="1525996"/>
            <a:ext cx="10546994" cy="4176122"/>
          </a:xfrm>
          <a:prstGeom prst="rect">
            <a:avLst/>
          </a:prstGeom>
        </p:spPr>
      </p:pic>
    </p:spTree>
    <p:extLst>
      <p:ext uri="{BB962C8B-B14F-4D97-AF65-F5344CB8AC3E}">
        <p14:creationId xmlns:p14="http://schemas.microsoft.com/office/powerpoint/2010/main" val="1303152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a:xfrm>
            <a:off x="342900" y="553751"/>
            <a:ext cx="10177616" cy="840803"/>
          </a:xfrm>
        </p:spPr>
        <p:txBody>
          <a:bodyPr>
            <a:normAutofit/>
          </a:bodyPr>
          <a:lstStyle/>
          <a:p>
            <a:r>
              <a:rPr lang="en-US" dirty="0"/>
              <a:t>Violent Extremists Use Misleading Information</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33</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pic>
        <p:nvPicPr>
          <p:cNvPr id="7" name="Picture 6">
            <a:extLst>
              <a:ext uri="{FF2B5EF4-FFF2-40B4-BE49-F238E27FC236}">
                <a16:creationId xmlns:a16="http://schemas.microsoft.com/office/drawing/2014/main" id="{976C43A9-9E6B-40A4-AEB5-5915347403AE}"/>
              </a:ext>
            </a:extLst>
          </p:cNvPr>
          <p:cNvPicPr>
            <a:picLocks noChangeAspect="1"/>
          </p:cNvPicPr>
          <p:nvPr/>
        </p:nvPicPr>
        <p:blipFill>
          <a:blip r:embed="rId3"/>
          <a:stretch>
            <a:fillRect/>
          </a:stretch>
        </p:blipFill>
        <p:spPr>
          <a:xfrm>
            <a:off x="637892" y="1341675"/>
            <a:ext cx="10284843" cy="4962574"/>
          </a:xfrm>
          <a:prstGeom prst="rect">
            <a:avLst/>
          </a:prstGeom>
        </p:spPr>
      </p:pic>
    </p:spTree>
    <p:extLst>
      <p:ext uri="{BB962C8B-B14F-4D97-AF65-F5344CB8AC3E}">
        <p14:creationId xmlns:p14="http://schemas.microsoft.com/office/powerpoint/2010/main" val="474662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a:xfrm>
            <a:off x="342899" y="523289"/>
            <a:ext cx="10444843" cy="871265"/>
          </a:xfrm>
        </p:spPr>
        <p:txBody>
          <a:bodyPr>
            <a:noAutofit/>
          </a:bodyPr>
          <a:lstStyle/>
          <a:p>
            <a:r>
              <a:rPr lang="en-US" altLang="en-US" sz="2800" dirty="0"/>
              <a:t>Persuasive Narratives, Conspiracy Theories, Identity &amp; Community</a:t>
            </a:r>
            <a:endParaRPr lang="en-US" sz="2800" dirty="0"/>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34</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pic>
        <p:nvPicPr>
          <p:cNvPr id="8" name="Picture 7">
            <a:extLst>
              <a:ext uri="{FF2B5EF4-FFF2-40B4-BE49-F238E27FC236}">
                <a16:creationId xmlns:a16="http://schemas.microsoft.com/office/drawing/2014/main" id="{040F3F96-BDC6-41E6-8FA5-EDC98D8C3545}"/>
              </a:ext>
            </a:extLst>
          </p:cNvPr>
          <p:cNvPicPr>
            <a:picLocks noChangeAspect="1"/>
          </p:cNvPicPr>
          <p:nvPr/>
        </p:nvPicPr>
        <p:blipFill>
          <a:blip r:embed="rId3"/>
          <a:stretch>
            <a:fillRect/>
          </a:stretch>
        </p:blipFill>
        <p:spPr>
          <a:xfrm>
            <a:off x="174704" y="3104574"/>
            <a:ext cx="3205032" cy="1677206"/>
          </a:xfrm>
          <a:prstGeom prst="rect">
            <a:avLst/>
          </a:prstGeom>
        </p:spPr>
      </p:pic>
      <p:pic>
        <p:nvPicPr>
          <p:cNvPr id="9" name="Picture 8">
            <a:extLst>
              <a:ext uri="{FF2B5EF4-FFF2-40B4-BE49-F238E27FC236}">
                <a16:creationId xmlns:a16="http://schemas.microsoft.com/office/drawing/2014/main" id="{B87A2C3A-7DE1-4CDC-9F7D-739CCA6C4235}"/>
              </a:ext>
            </a:extLst>
          </p:cNvPr>
          <p:cNvPicPr>
            <a:picLocks noChangeAspect="1"/>
          </p:cNvPicPr>
          <p:nvPr/>
        </p:nvPicPr>
        <p:blipFill>
          <a:blip r:embed="rId4"/>
          <a:stretch>
            <a:fillRect/>
          </a:stretch>
        </p:blipFill>
        <p:spPr>
          <a:xfrm>
            <a:off x="6159311" y="3399339"/>
            <a:ext cx="4494623" cy="3092003"/>
          </a:xfrm>
          <a:prstGeom prst="rect">
            <a:avLst/>
          </a:prstGeom>
        </p:spPr>
      </p:pic>
      <p:pic>
        <p:nvPicPr>
          <p:cNvPr id="7" name="Picture 6">
            <a:extLst>
              <a:ext uri="{FF2B5EF4-FFF2-40B4-BE49-F238E27FC236}">
                <a16:creationId xmlns:a16="http://schemas.microsoft.com/office/drawing/2014/main" id="{703F3B76-CAA2-464A-8ABA-7CABE4B758BA}"/>
              </a:ext>
            </a:extLst>
          </p:cNvPr>
          <p:cNvPicPr>
            <a:picLocks noChangeAspect="1"/>
          </p:cNvPicPr>
          <p:nvPr/>
        </p:nvPicPr>
        <p:blipFill>
          <a:blip r:embed="rId5"/>
          <a:stretch>
            <a:fillRect/>
          </a:stretch>
        </p:blipFill>
        <p:spPr>
          <a:xfrm>
            <a:off x="2205142" y="1297324"/>
            <a:ext cx="1604457" cy="1815903"/>
          </a:xfrm>
          <a:prstGeom prst="rect">
            <a:avLst/>
          </a:prstGeom>
        </p:spPr>
      </p:pic>
      <p:pic>
        <p:nvPicPr>
          <p:cNvPr id="10" name="Picture 9">
            <a:extLst>
              <a:ext uri="{FF2B5EF4-FFF2-40B4-BE49-F238E27FC236}">
                <a16:creationId xmlns:a16="http://schemas.microsoft.com/office/drawing/2014/main" id="{34986F2C-925E-424A-BFFD-D4E4E591AE95}"/>
              </a:ext>
            </a:extLst>
          </p:cNvPr>
          <p:cNvPicPr>
            <a:picLocks noChangeAspect="1"/>
          </p:cNvPicPr>
          <p:nvPr/>
        </p:nvPicPr>
        <p:blipFill>
          <a:blip r:embed="rId6"/>
          <a:stretch>
            <a:fillRect/>
          </a:stretch>
        </p:blipFill>
        <p:spPr>
          <a:xfrm>
            <a:off x="3702409" y="1297320"/>
            <a:ext cx="1559043" cy="1763416"/>
          </a:xfrm>
          <a:prstGeom prst="rect">
            <a:avLst/>
          </a:prstGeom>
        </p:spPr>
      </p:pic>
      <p:pic>
        <p:nvPicPr>
          <p:cNvPr id="11" name="Picture 10">
            <a:extLst>
              <a:ext uri="{FF2B5EF4-FFF2-40B4-BE49-F238E27FC236}">
                <a16:creationId xmlns:a16="http://schemas.microsoft.com/office/drawing/2014/main" id="{50825D1E-4A72-4BF6-9F28-07D479568438}"/>
              </a:ext>
            </a:extLst>
          </p:cNvPr>
          <p:cNvPicPr>
            <a:picLocks noChangeAspect="1"/>
          </p:cNvPicPr>
          <p:nvPr/>
        </p:nvPicPr>
        <p:blipFill>
          <a:blip r:embed="rId7"/>
          <a:stretch>
            <a:fillRect/>
          </a:stretch>
        </p:blipFill>
        <p:spPr>
          <a:xfrm>
            <a:off x="3352383" y="2934731"/>
            <a:ext cx="2914650" cy="2152650"/>
          </a:xfrm>
          <a:prstGeom prst="rect">
            <a:avLst/>
          </a:prstGeom>
        </p:spPr>
      </p:pic>
      <p:pic>
        <p:nvPicPr>
          <p:cNvPr id="12" name="Picture 11">
            <a:extLst>
              <a:ext uri="{FF2B5EF4-FFF2-40B4-BE49-F238E27FC236}">
                <a16:creationId xmlns:a16="http://schemas.microsoft.com/office/drawing/2014/main" id="{80B20E70-5736-4727-B113-3C0B1473ED64}"/>
              </a:ext>
            </a:extLst>
          </p:cNvPr>
          <p:cNvPicPr>
            <a:picLocks noChangeAspect="1"/>
          </p:cNvPicPr>
          <p:nvPr/>
        </p:nvPicPr>
        <p:blipFill>
          <a:blip r:embed="rId8"/>
          <a:stretch>
            <a:fillRect/>
          </a:stretch>
        </p:blipFill>
        <p:spPr>
          <a:xfrm>
            <a:off x="5110422" y="1296365"/>
            <a:ext cx="2179252" cy="2102974"/>
          </a:xfrm>
          <a:prstGeom prst="rect">
            <a:avLst/>
          </a:prstGeom>
        </p:spPr>
      </p:pic>
      <p:pic>
        <p:nvPicPr>
          <p:cNvPr id="13" name="Picture 12">
            <a:extLst>
              <a:ext uri="{FF2B5EF4-FFF2-40B4-BE49-F238E27FC236}">
                <a16:creationId xmlns:a16="http://schemas.microsoft.com/office/drawing/2014/main" id="{4765A77E-37BF-4F36-84D2-6268646A7071}"/>
              </a:ext>
            </a:extLst>
          </p:cNvPr>
          <p:cNvPicPr>
            <a:picLocks noChangeAspect="1"/>
          </p:cNvPicPr>
          <p:nvPr/>
        </p:nvPicPr>
        <p:blipFill>
          <a:blip r:embed="rId9"/>
          <a:stretch>
            <a:fillRect/>
          </a:stretch>
        </p:blipFill>
        <p:spPr>
          <a:xfrm>
            <a:off x="174704" y="4600914"/>
            <a:ext cx="2617736" cy="1890428"/>
          </a:xfrm>
          <a:prstGeom prst="rect">
            <a:avLst/>
          </a:prstGeom>
        </p:spPr>
      </p:pic>
      <p:pic>
        <p:nvPicPr>
          <p:cNvPr id="17" name="Picture 16">
            <a:extLst>
              <a:ext uri="{FF2B5EF4-FFF2-40B4-BE49-F238E27FC236}">
                <a16:creationId xmlns:a16="http://schemas.microsoft.com/office/drawing/2014/main" id="{909F696E-E2BD-433D-9B26-341992EB0307}"/>
              </a:ext>
            </a:extLst>
          </p:cNvPr>
          <p:cNvPicPr>
            <a:picLocks noChangeAspect="1"/>
          </p:cNvPicPr>
          <p:nvPr/>
        </p:nvPicPr>
        <p:blipFill>
          <a:blip r:embed="rId10"/>
          <a:stretch>
            <a:fillRect/>
          </a:stretch>
        </p:blipFill>
        <p:spPr>
          <a:xfrm>
            <a:off x="4835551" y="4528499"/>
            <a:ext cx="1743075" cy="1963301"/>
          </a:xfrm>
          <a:prstGeom prst="rect">
            <a:avLst/>
          </a:prstGeom>
        </p:spPr>
      </p:pic>
      <p:pic>
        <p:nvPicPr>
          <p:cNvPr id="18" name="Picture 17">
            <a:extLst>
              <a:ext uri="{FF2B5EF4-FFF2-40B4-BE49-F238E27FC236}">
                <a16:creationId xmlns:a16="http://schemas.microsoft.com/office/drawing/2014/main" id="{8DD77683-F3A2-4D57-B96F-5D0AD8C0A95A}"/>
              </a:ext>
            </a:extLst>
          </p:cNvPr>
          <p:cNvPicPr>
            <a:picLocks noChangeAspect="1"/>
          </p:cNvPicPr>
          <p:nvPr/>
        </p:nvPicPr>
        <p:blipFill>
          <a:blip r:embed="rId11"/>
          <a:stretch>
            <a:fillRect/>
          </a:stretch>
        </p:blipFill>
        <p:spPr>
          <a:xfrm>
            <a:off x="9493276" y="4202075"/>
            <a:ext cx="2646489" cy="2289267"/>
          </a:xfrm>
          <a:prstGeom prst="rect">
            <a:avLst/>
          </a:prstGeom>
        </p:spPr>
      </p:pic>
      <p:pic>
        <p:nvPicPr>
          <p:cNvPr id="20" name="Picture 19">
            <a:extLst>
              <a:ext uri="{FF2B5EF4-FFF2-40B4-BE49-F238E27FC236}">
                <a16:creationId xmlns:a16="http://schemas.microsoft.com/office/drawing/2014/main" id="{60652739-DC10-45D6-AE3D-5880AE9BAB12}"/>
              </a:ext>
            </a:extLst>
          </p:cNvPr>
          <p:cNvPicPr>
            <a:picLocks noChangeAspect="1"/>
          </p:cNvPicPr>
          <p:nvPr/>
        </p:nvPicPr>
        <p:blipFill>
          <a:blip r:embed="rId12"/>
          <a:stretch>
            <a:fillRect/>
          </a:stretch>
        </p:blipFill>
        <p:spPr>
          <a:xfrm>
            <a:off x="9891703" y="1296366"/>
            <a:ext cx="2248061" cy="1731356"/>
          </a:xfrm>
          <a:prstGeom prst="rect">
            <a:avLst/>
          </a:prstGeom>
        </p:spPr>
      </p:pic>
      <p:pic>
        <p:nvPicPr>
          <p:cNvPr id="21" name="Picture 20">
            <a:extLst>
              <a:ext uri="{FF2B5EF4-FFF2-40B4-BE49-F238E27FC236}">
                <a16:creationId xmlns:a16="http://schemas.microsoft.com/office/drawing/2014/main" id="{AA981B37-C093-45D8-99AA-D1DC8CFF3E5A}"/>
              </a:ext>
            </a:extLst>
          </p:cNvPr>
          <p:cNvPicPr>
            <a:picLocks noChangeAspect="1"/>
          </p:cNvPicPr>
          <p:nvPr/>
        </p:nvPicPr>
        <p:blipFill rotWithShape="1">
          <a:blip r:embed="rId13"/>
          <a:srcRect l="24525"/>
          <a:stretch/>
        </p:blipFill>
        <p:spPr>
          <a:xfrm>
            <a:off x="7289290" y="1296365"/>
            <a:ext cx="2602413" cy="2132635"/>
          </a:xfrm>
          <a:prstGeom prst="rect">
            <a:avLst/>
          </a:prstGeom>
        </p:spPr>
      </p:pic>
      <p:pic>
        <p:nvPicPr>
          <p:cNvPr id="19" name="Picture 18">
            <a:extLst>
              <a:ext uri="{FF2B5EF4-FFF2-40B4-BE49-F238E27FC236}">
                <a16:creationId xmlns:a16="http://schemas.microsoft.com/office/drawing/2014/main" id="{DC2E0F66-E03E-4BD6-B781-8D8205920C53}"/>
              </a:ext>
            </a:extLst>
          </p:cNvPr>
          <p:cNvPicPr>
            <a:picLocks noChangeAspect="1"/>
          </p:cNvPicPr>
          <p:nvPr/>
        </p:nvPicPr>
        <p:blipFill>
          <a:blip r:embed="rId14"/>
          <a:stretch>
            <a:fillRect/>
          </a:stretch>
        </p:blipFill>
        <p:spPr>
          <a:xfrm>
            <a:off x="9117671" y="3028179"/>
            <a:ext cx="3022093" cy="1281332"/>
          </a:xfrm>
          <a:prstGeom prst="rect">
            <a:avLst/>
          </a:prstGeom>
        </p:spPr>
      </p:pic>
      <p:pic>
        <p:nvPicPr>
          <p:cNvPr id="14" name="Picture 13">
            <a:extLst>
              <a:ext uri="{FF2B5EF4-FFF2-40B4-BE49-F238E27FC236}">
                <a16:creationId xmlns:a16="http://schemas.microsoft.com/office/drawing/2014/main" id="{483122F7-C7E5-4266-847E-74FDB6E398F2}"/>
              </a:ext>
            </a:extLst>
          </p:cNvPr>
          <p:cNvPicPr>
            <a:picLocks noChangeAspect="1"/>
          </p:cNvPicPr>
          <p:nvPr/>
        </p:nvPicPr>
        <p:blipFill>
          <a:blip r:embed="rId15"/>
          <a:stretch>
            <a:fillRect/>
          </a:stretch>
        </p:blipFill>
        <p:spPr>
          <a:xfrm>
            <a:off x="174703" y="1296364"/>
            <a:ext cx="2030439" cy="1808210"/>
          </a:xfrm>
          <a:prstGeom prst="rect">
            <a:avLst/>
          </a:prstGeom>
        </p:spPr>
      </p:pic>
      <p:pic>
        <p:nvPicPr>
          <p:cNvPr id="16" name="Picture 15">
            <a:extLst>
              <a:ext uri="{FF2B5EF4-FFF2-40B4-BE49-F238E27FC236}">
                <a16:creationId xmlns:a16="http://schemas.microsoft.com/office/drawing/2014/main" id="{8AE48B3D-4860-4B57-B139-B1283DFF5981}"/>
              </a:ext>
            </a:extLst>
          </p:cNvPr>
          <p:cNvPicPr>
            <a:picLocks noChangeAspect="1"/>
          </p:cNvPicPr>
          <p:nvPr/>
        </p:nvPicPr>
        <p:blipFill>
          <a:blip r:embed="rId16"/>
          <a:stretch>
            <a:fillRect/>
          </a:stretch>
        </p:blipFill>
        <p:spPr>
          <a:xfrm>
            <a:off x="2792439" y="4600913"/>
            <a:ext cx="2112719" cy="1890429"/>
          </a:xfrm>
          <a:prstGeom prst="rect">
            <a:avLst/>
          </a:prstGeom>
        </p:spPr>
      </p:pic>
    </p:spTree>
    <p:extLst>
      <p:ext uri="{BB962C8B-B14F-4D97-AF65-F5344CB8AC3E}">
        <p14:creationId xmlns:p14="http://schemas.microsoft.com/office/powerpoint/2010/main" val="2241149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B2D5-690B-4287-9021-13269C121CCE}"/>
              </a:ext>
            </a:extLst>
          </p:cNvPr>
          <p:cNvSpPr>
            <a:spLocks noGrp="1"/>
          </p:cNvSpPr>
          <p:nvPr>
            <p:ph type="title"/>
          </p:nvPr>
        </p:nvSpPr>
        <p:spPr>
          <a:xfrm>
            <a:off x="1212117" y="2663989"/>
            <a:ext cx="9767766" cy="530942"/>
          </a:xfrm>
        </p:spPr>
        <p:txBody>
          <a:bodyPr/>
          <a:lstStyle/>
          <a:p>
            <a:pPr algn="ctr"/>
            <a:r>
              <a:rPr lang="en-US" dirty="0"/>
              <a:t>Case Studies</a:t>
            </a:r>
          </a:p>
        </p:txBody>
      </p:sp>
    </p:spTree>
    <p:extLst>
      <p:ext uri="{BB962C8B-B14F-4D97-AF65-F5344CB8AC3E}">
        <p14:creationId xmlns:p14="http://schemas.microsoft.com/office/powerpoint/2010/main" val="509695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p:txBody>
          <a:bodyPr>
            <a:normAutofit/>
          </a:bodyPr>
          <a:lstStyle/>
          <a:p>
            <a:r>
              <a:rPr lang="en-US" dirty="0"/>
              <a:t>Case Study: Example 1</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36</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sp>
        <p:nvSpPr>
          <p:cNvPr id="7" name="Content Placeholder 6">
            <a:extLst>
              <a:ext uri="{FF2B5EF4-FFF2-40B4-BE49-F238E27FC236}">
                <a16:creationId xmlns:a16="http://schemas.microsoft.com/office/drawing/2014/main" id="{F60C1E34-47CA-4BE1-B89B-D2383229FBF4}"/>
              </a:ext>
            </a:extLst>
          </p:cNvPr>
          <p:cNvSpPr>
            <a:spLocks noGrp="1"/>
          </p:cNvSpPr>
          <p:nvPr>
            <p:ph sz="half" idx="1"/>
          </p:nvPr>
        </p:nvSpPr>
        <p:spPr>
          <a:xfrm>
            <a:off x="342900" y="1143000"/>
            <a:ext cx="11506200" cy="4955307"/>
          </a:xfrm>
        </p:spPr>
        <p:txBody>
          <a:bodyPr>
            <a:normAutofit fontScale="92500" lnSpcReduction="20000"/>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Arial" panose="020B0604020202020204" pitchFamily="34" charset="0"/>
                <a:ea typeface="Calibri" panose="020F0502020204030204" pitchFamily="34" charset="0"/>
                <a:cs typeface="Arial" panose="020B0604020202020204" pitchFamily="34" charset="0"/>
              </a:rPr>
              <a:t>From a young age into adulthood, displayed aggressive behavior and a lack of self-control. </a:t>
            </a:r>
            <a:r>
              <a:rPr lang="en-US" dirty="0">
                <a:latin typeface="Arial" panose="020B0604020202020204" pitchFamily="34" charset="0"/>
                <a:ea typeface="Calibri" panose="020F0502020204030204" pitchFamily="34" charset="0"/>
                <a:cs typeface="Arial" panose="020B0604020202020204" pitchFamily="34" charset="0"/>
              </a:rPr>
              <a:t>W</a:t>
            </a:r>
            <a:r>
              <a:rPr lang="en-US" sz="1800" dirty="0">
                <a:effectLst/>
                <a:latin typeface="Arial" panose="020B0604020202020204" pitchFamily="34" charset="0"/>
                <a:ea typeface="Calibri" panose="020F0502020204030204" pitchFamily="34" charset="0"/>
                <a:cs typeface="Arial" panose="020B0604020202020204" pitchFamily="34" charset="0"/>
              </a:rPr>
              <a:t>as suspended several times in school and expelled once before transferring to a school for individuals with behavioral issues.</a:t>
            </a:r>
          </a:p>
          <a:p>
            <a:pPr marL="34290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Arial" panose="020B0604020202020204" pitchFamily="34" charset="0"/>
                <a:ea typeface="Calibri" panose="020F0502020204030204" pitchFamily="34" charset="0"/>
                <a:cs typeface="Arial" panose="020B0604020202020204" pitchFamily="34" charset="0"/>
              </a:rPr>
              <a:t>Described as socially isolated and had a difficult time relating to others.</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dirty="0">
                <a:latin typeface="Arial" panose="020B0604020202020204" pitchFamily="34" charset="0"/>
                <a:ea typeface="Calibri" panose="020F0502020204030204" pitchFamily="34" charset="0"/>
                <a:cs typeface="Arial" panose="020B0604020202020204" pitchFamily="34" charset="0"/>
              </a:rPr>
              <a:t>E</a:t>
            </a:r>
            <a:r>
              <a:rPr lang="en-US" sz="1800" dirty="0">
                <a:effectLst/>
                <a:latin typeface="Arial" panose="020B0604020202020204" pitchFamily="34" charset="0"/>
                <a:ea typeface="Calibri" panose="020F0502020204030204" pitchFamily="34" charset="0"/>
                <a:cs typeface="Arial" panose="020B0604020202020204" pitchFamily="34" charset="0"/>
              </a:rPr>
              <a:t>xpressed an interest in working for law enforcement and earned an associate degree in criminal justice.</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dirty="0">
                <a:latin typeface="Arial" panose="020B0604020202020204" pitchFamily="34" charset="0"/>
                <a:ea typeface="Calibri" panose="020F0502020204030204" pitchFamily="34" charset="0"/>
                <a:cs typeface="Arial" panose="020B0604020202020204" pitchFamily="34" charset="0"/>
              </a:rPr>
              <a:t>W</a:t>
            </a:r>
            <a:r>
              <a:rPr lang="en-US" sz="1800" dirty="0">
                <a:effectLst/>
                <a:latin typeface="Arial" panose="020B0604020202020204" pitchFamily="34" charset="0"/>
                <a:ea typeface="Calibri" panose="020F0502020204030204" pitchFamily="34" charset="0"/>
                <a:cs typeface="Arial" panose="020B0604020202020204" pitchFamily="34" charset="0"/>
              </a:rPr>
              <a:t>as not able to pass the </a:t>
            </a:r>
            <a:r>
              <a:rPr lang="en-US" dirty="0">
                <a:latin typeface="Arial" panose="020B0604020202020204" pitchFamily="34" charset="0"/>
                <a:ea typeface="Calibri" panose="020F0502020204030204" pitchFamily="34" charset="0"/>
                <a:cs typeface="Arial" panose="020B0604020202020204" pitchFamily="34" charset="0"/>
              </a:rPr>
              <a:t>State’s L</a:t>
            </a:r>
            <a:r>
              <a:rPr lang="en-US" sz="1800" dirty="0">
                <a:effectLst/>
                <a:latin typeface="Arial" panose="020B0604020202020204" pitchFamily="34" charset="0"/>
                <a:ea typeface="Calibri" panose="020F0502020204030204" pitchFamily="34" charset="0"/>
                <a:cs typeface="Arial" panose="020B0604020202020204" pitchFamily="34" charset="0"/>
              </a:rPr>
              <a:t>aw Enforcement Basic Abilities Test to become a state highway patrol officer and was expelled from the Department of Corrections for suggesting </a:t>
            </a:r>
            <a:r>
              <a:rPr lang="en-US" dirty="0">
                <a:latin typeface="Arial" panose="020B0604020202020204" pitchFamily="34" charset="0"/>
                <a:ea typeface="Calibri" panose="020F0502020204030204" pitchFamily="34" charset="0"/>
                <a:cs typeface="Arial" panose="020B0604020202020204" pitchFamily="34" charset="0"/>
              </a:rPr>
              <a:t>that they would </a:t>
            </a:r>
            <a:r>
              <a:rPr lang="en-US" sz="1800" dirty="0">
                <a:effectLst/>
                <a:latin typeface="Arial" panose="020B0604020202020204" pitchFamily="34" charset="0"/>
                <a:ea typeface="Calibri" panose="020F0502020204030204" pitchFamily="34" charset="0"/>
                <a:cs typeface="Arial" panose="020B0604020202020204" pitchFamily="34" charset="0"/>
              </a:rPr>
              <a:t>bring a gun to class.</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Arial" panose="020B0604020202020204" pitchFamily="34" charset="0"/>
                <a:ea typeface="Calibri" panose="020F0502020204030204" pitchFamily="34" charset="0"/>
                <a:cs typeface="Arial" panose="020B0604020202020204" pitchFamily="34" charset="0"/>
              </a:rPr>
              <a:t>A history of making comments directed at coworkers about past terrorist attacks. Subsequently, was investigated by the FBI. </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dirty="0">
                <a:latin typeface="Arial" panose="020B0604020202020204" pitchFamily="34" charset="0"/>
                <a:ea typeface="Calibri" panose="020F0502020204030204" pitchFamily="34" charset="0"/>
                <a:cs typeface="Arial" panose="020B0604020202020204" pitchFamily="34" charset="0"/>
              </a:rPr>
              <a:t>Family members</a:t>
            </a:r>
            <a:r>
              <a:rPr lang="en-US" sz="1800" dirty="0">
                <a:effectLst/>
                <a:latin typeface="Arial" panose="020B0604020202020204" pitchFamily="34" charset="0"/>
                <a:ea typeface="Calibri" panose="020F0502020204030204" pitchFamily="34" charset="0"/>
                <a:cs typeface="Arial" panose="020B0604020202020204" pitchFamily="34" charset="0"/>
              </a:rPr>
              <a:t> reported that individual was abusive but claimed  no signs of violent extremism.</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dirty="0">
                <a:latin typeface="Arial" panose="020B0604020202020204" pitchFamily="34" charset="0"/>
                <a:ea typeface="Calibri" panose="020F0502020204030204" pitchFamily="34" charset="0"/>
                <a:cs typeface="Arial" panose="020B0604020202020204" pitchFamily="34" charset="0"/>
              </a:rPr>
              <a:t>R</a:t>
            </a:r>
            <a:r>
              <a:rPr lang="en-US" sz="1800" dirty="0">
                <a:effectLst/>
                <a:latin typeface="Arial" panose="020B0604020202020204" pitchFamily="34" charset="0"/>
                <a:ea typeface="Calibri" panose="020F0502020204030204" pitchFamily="34" charset="0"/>
                <a:cs typeface="Arial" panose="020B0604020202020204" pitchFamily="34" charset="0"/>
              </a:rPr>
              <a:t>esearched potential targets and previous successful homegrown violent extremist attacks months before own attack. </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Arial" panose="020B0604020202020204" pitchFamily="34" charset="0"/>
                <a:ea typeface="Calibri" panose="020F0502020204030204" pitchFamily="34" charset="0"/>
                <a:cs typeface="Arial" panose="020B0604020202020204" pitchFamily="34" charset="0"/>
              </a:rPr>
              <a:t>Changed the primary beneficiaries of bank accounts in the event of death and transferred share of the home that was owned to family members for $100.</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Arial" panose="020B0604020202020204" pitchFamily="34" charset="0"/>
                <a:ea typeface="Calibri" panose="020F0502020204030204" pitchFamily="34" charset="0"/>
                <a:cs typeface="Arial" panose="020B0604020202020204" pitchFamily="34" charset="0"/>
              </a:rPr>
              <a:t>A few weeks before the attack, researched State’s gun regulations, legally purchased a rifle and a handgun, attempted to buy high-end body armor and bulk ammunition, and racked up $25,000 in credit card debt buying jewelry and clothing for family, as well as giving family money for a trip.</a:t>
            </a:r>
          </a:p>
          <a:p>
            <a:endParaRPr lang="en-US" dirty="0"/>
          </a:p>
        </p:txBody>
      </p:sp>
    </p:spTree>
    <p:extLst>
      <p:ext uri="{BB962C8B-B14F-4D97-AF65-F5344CB8AC3E}">
        <p14:creationId xmlns:p14="http://schemas.microsoft.com/office/powerpoint/2010/main" val="2773163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p:txBody>
          <a:bodyPr>
            <a:normAutofit/>
          </a:bodyPr>
          <a:lstStyle/>
          <a:p>
            <a:r>
              <a:rPr lang="en-US" dirty="0"/>
              <a:t>Case Study: Example 2</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37</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sp>
        <p:nvSpPr>
          <p:cNvPr id="7" name="Content Placeholder 6">
            <a:extLst>
              <a:ext uri="{FF2B5EF4-FFF2-40B4-BE49-F238E27FC236}">
                <a16:creationId xmlns:a16="http://schemas.microsoft.com/office/drawing/2014/main" id="{F60C1E34-47CA-4BE1-B89B-D2383229FBF4}"/>
              </a:ext>
            </a:extLst>
          </p:cNvPr>
          <p:cNvSpPr>
            <a:spLocks noGrp="1"/>
          </p:cNvSpPr>
          <p:nvPr>
            <p:ph sz="half" idx="1"/>
          </p:nvPr>
        </p:nvSpPr>
        <p:spPr>
          <a:xfrm>
            <a:off x="342900" y="1317524"/>
            <a:ext cx="11506200" cy="4780783"/>
          </a:xfrm>
        </p:spPr>
        <p:txBody>
          <a:bodyPr>
            <a:normAutofit fontScale="92500" lnSpcReduction="20000"/>
          </a:bodyPr>
          <a:lstStyle/>
          <a:p>
            <a:pPr marR="0" lvl="0">
              <a:lnSpc>
                <a:spcPct val="107000"/>
              </a:lnSpc>
              <a:spcBef>
                <a:spcPts val="0"/>
              </a:spcBef>
              <a:spcAft>
                <a:spcPts val="800"/>
              </a:spcAft>
            </a:pPr>
            <a:r>
              <a:rPr lang="en-US" sz="1800" b="1" dirty="0">
                <a:effectLst/>
                <a:latin typeface="Arial" panose="020B0604020202020204" pitchFamily="34" charset="0"/>
                <a:ea typeface="Calibri" panose="020F0502020204030204" pitchFamily="34" charset="0"/>
                <a:cs typeface="Arial" panose="020B0604020202020204" pitchFamily="34" charset="0"/>
              </a:rPr>
              <a:t>Individual 1</a:t>
            </a:r>
          </a:p>
          <a:p>
            <a:pPr marL="342900" marR="0" lvl="0" indent="-342900">
              <a:lnSpc>
                <a:spcPct val="107000"/>
              </a:lnSpc>
              <a:spcBef>
                <a:spcPts val="0"/>
              </a:spcBef>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G</a:t>
            </a:r>
            <a:r>
              <a:rPr lang="en-US" sz="1800" dirty="0">
                <a:effectLst/>
                <a:latin typeface="Arial" panose="020B0604020202020204" pitchFamily="34" charset="0"/>
                <a:ea typeface="Calibri" panose="020F0502020204030204" pitchFamily="34" charset="0"/>
                <a:cs typeface="Arial" panose="020B0604020202020204" pitchFamily="34" charset="0"/>
              </a:rPr>
              <a:t>rew up in an abusive home where drugs and violence were common</a:t>
            </a:r>
          </a:p>
          <a:p>
            <a:pPr marL="342900" marR="0" lvl="0" indent="-342900">
              <a:lnSpc>
                <a:spcPct val="107000"/>
              </a:lnSpc>
              <a:spcBef>
                <a:spcPts val="0"/>
              </a:spcBef>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H</a:t>
            </a:r>
            <a:r>
              <a:rPr lang="en-US" sz="1800" dirty="0">
                <a:effectLst/>
                <a:latin typeface="Arial" panose="020B0604020202020204" pitchFamily="34" charset="0"/>
                <a:ea typeface="Calibri" panose="020F0502020204030204" pitchFamily="34" charset="0"/>
                <a:cs typeface="Arial" panose="020B0604020202020204" pitchFamily="34" charset="0"/>
              </a:rPr>
              <a:t>ad suicidal and homicidal thoughts since 12 </a:t>
            </a:r>
          </a:p>
          <a:p>
            <a:pPr marL="342900" marR="0" lvl="0" indent="-342900">
              <a:lnSpc>
                <a:spcPct val="107000"/>
              </a:lnSpc>
              <a:spcBef>
                <a:spcPts val="0"/>
              </a:spcBef>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P</a:t>
            </a:r>
            <a:r>
              <a:rPr lang="en-US" sz="1800" dirty="0">
                <a:effectLst/>
                <a:latin typeface="Arial" panose="020B0604020202020204" pitchFamily="34" charset="0"/>
                <a:ea typeface="Calibri" panose="020F0502020204030204" pitchFamily="34" charset="0"/>
                <a:cs typeface="Arial" panose="020B0604020202020204" pitchFamily="34" charset="0"/>
              </a:rPr>
              <a:t>ublicized homicidal thoughts on social media</a:t>
            </a:r>
          </a:p>
          <a:p>
            <a:pPr marL="342900" indent="-342900">
              <a:lnSpc>
                <a:spcPct val="107000"/>
              </a:lnSpc>
              <a:spcBef>
                <a:spcPts val="0"/>
              </a:spcBef>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W</a:t>
            </a:r>
            <a:r>
              <a:rPr lang="en-US" sz="1800" dirty="0">
                <a:effectLst/>
                <a:latin typeface="Arial" panose="020B0604020202020204" pitchFamily="34" charset="0"/>
                <a:ea typeface="Calibri" panose="020F0502020204030204" pitchFamily="34" charset="0"/>
                <a:cs typeface="Arial" panose="020B0604020202020204" pitchFamily="34" charset="0"/>
              </a:rPr>
              <a:t>as prone to self-harm and suicidal ideation. </a:t>
            </a:r>
            <a:r>
              <a:rPr lang="en-US" dirty="0">
                <a:latin typeface="Arial" panose="020B0604020202020204" pitchFamily="34" charset="0"/>
                <a:ea typeface="Calibri" panose="020F0502020204030204" pitchFamily="34" charset="0"/>
                <a:cs typeface="Arial" panose="020B0604020202020204" pitchFamily="34" charset="0"/>
              </a:rPr>
              <a:t>B</a:t>
            </a:r>
            <a:r>
              <a:rPr lang="en-US" sz="1800" dirty="0">
                <a:effectLst/>
                <a:latin typeface="Arial" panose="020B0604020202020204" pitchFamily="34" charset="0"/>
                <a:ea typeface="Calibri" panose="020F0502020204030204" pitchFamily="34" charset="0"/>
                <a:cs typeface="Arial" panose="020B0604020202020204" pitchFamily="34" charset="0"/>
              </a:rPr>
              <a:t>egan cutting themselves at 13 and was hospitalized more than once.  </a:t>
            </a:r>
          </a:p>
          <a:p>
            <a:pPr marL="342900" indent="-342900">
              <a:lnSpc>
                <a:spcPct val="107000"/>
              </a:lnSpc>
              <a:spcBef>
                <a:spcPts val="0"/>
              </a:spcBef>
              <a:spcAft>
                <a:spcPts val="8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Was made fun of in school</a:t>
            </a:r>
          </a:p>
          <a:p>
            <a:pPr marL="342900" indent="-342900">
              <a:lnSpc>
                <a:spcPct val="107000"/>
              </a:lnSpc>
              <a:spcBef>
                <a:spcPts val="0"/>
              </a:spcBef>
              <a:spcAft>
                <a:spcPts val="8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Told bystanders of planned attack for weeks and intended to target those who repeatedly mocked the individual. </a:t>
            </a:r>
          </a:p>
          <a:p>
            <a:pPr marL="342900" indent="-342900">
              <a:lnSpc>
                <a:spcPct val="107000"/>
              </a:lnSpc>
              <a:spcBef>
                <a:spcPts val="0"/>
              </a:spcBef>
              <a:spcAft>
                <a:spcPts val="8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“wanted people to experience bad things [and] suffer from trauma,” and that “he wanted everyone to suffer and realize that the world is a bad place.” </a:t>
            </a:r>
          </a:p>
          <a:p>
            <a:pPr marL="342900" indent="-342900">
              <a:lnSpc>
                <a:spcPct val="107000"/>
              </a:lnSpc>
              <a:spcBef>
                <a:spcPts val="0"/>
              </a:spcBef>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P</a:t>
            </a:r>
            <a:r>
              <a:rPr lang="en-US" sz="1800" dirty="0">
                <a:effectLst/>
                <a:latin typeface="Arial" panose="020B0604020202020204" pitchFamily="34" charset="0"/>
                <a:ea typeface="Calibri" panose="020F0502020204030204" pitchFamily="34" charset="0"/>
                <a:cs typeface="Arial" panose="020B0604020202020204" pitchFamily="34" charset="0"/>
              </a:rPr>
              <a:t>arents owned a safe with firearms</a:t>
            </a:r>
          </a:p>
          <a:p>
            <a:pPr>
              <a:lnSpc>
                <a:spcPct val="107000"/>
              </a:lnSpc>
              <a:spcBef>
                <a:spcPts val="0"/>
              </a:spcBef>
              <a:spcAft>
                <a:spcPts val="800"/>
              </a:spcAft>
            </a:pPr>
            <a:r>
              <a:rPr lang="en-US" b="1" dirty="0">
                <a:latin typeface="Arial" panose="020B0604020202020204" pitchFamily="34" charset="0"/>
                <a:ea typeface="Calibri" panose="020F0502020204030204" pitchFamily="34" charset="0"/>
                <a:cs typeface="Arial" panose="020B0604020202020204" pitchFamily="34" charset="0"/>
              </a:rPr>
              <a:t>Individual 2</a:t>
            </a:r>
          </a:p>
          <a:p>
            <a:pPr marL="342900" indent="-342900">
              <a:lnSpc>
                <a:spcPct val="107000"/>
              </a:lnSpc>
              <a:spcBef>
                <a:spcPts val="0"/>
              </a:spcBef>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T</a:t>
            </a:r>
            <a:r>
              <a:rPr lang="en-US" sz="1800" dirty="0">
                <a:effectLst/>
                <a:latin typeface="Arial" panose="020B0604020202020204" pitchFamily="34" charset="0"/>
                <a:ea typeface="Calibri" panose="020F0502020204030204" pitchFamily="34" charset="0"/>
                <a:cs typeface="Arial" panose="020B0604020202020204" pitchFamily="34" charset="0"/>
              </a:rPr>
              <a:t>alked about causing a lot of harm and sadness</a:t>
            </a:r>
          </a:p>
          <a:p>
            <a:pPr marL="342900" indent="-342900">
              <a:lnSpc>
                <a:spcPct val="107000"/>
              </a:lnSpc>
              <a:spcBef>
                <a:spcPts val="0"/>
              </a:spcBef>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S</a:t>
            </a:r>
            <a:r>
              <a:rPr lang="en-US" sz="1800" dirty="0">
                <a:effectLst/>
                <a:latin typeface="Arial" panose="020B0604020202020204" pitchFamily="34" charset="0"/>
                <a:ea typeface="Calibri" panose="020F0502020204030204" pitchFamily="34" charset="0"/>
                <a:cs typeface="Arial" panose="020B0604020202020204" pitchFamily="34" charset="0"/>
              </a:rPr>
              <a:t>ocial media presence did not suggest anything out of the ordinary</a:t>
            </a:r>
          </a:p>
          <a:p>
            <a:pPr marL="342900" indent="-342900">
              <a:lnSpc>
                <a:spcPct val="107000"/>
              </a:lnSpc>
              <a:spcBef>
                <a:spcPts val="0"/>
              </a:spcBef>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Claimed that Individual 1 pressured them into doing attack</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11725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p:txBody>
          <a:bodyPr>
            <a:normAutofit/>
          </a:bodyPr>
          <a:lstStyle/>
          <a:p>
            <a:r>
              <a:rPr lang="en-US" dirty="0"/>
              <a:t>Case Studies 1 &amp; 2</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38</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pic>
        <p:nvPicPr>
          <p:cNvPr id="12" name="Content Placeholder 11">
            <a:extLst>
              <a:ext uri="{FF2B5EF4-FFF2-40B4-BE49-F238E27FC236}">
                <a16:creationId xmlns:a16="http://schemas.microsoft.com/office/drawing/2014/main" id="{1D9ADBD2-5BB8-427A-A579-BFB47FBD5110}"/>
              </a:ext>
            </a:extLst>
          </p:cNvPr>
          <p:cNvPicPr>
            <a:picLocks noGrp="1" noChangeAspect="1"/>
          </p:cNvPicPr>
          <p:nvPr>
            <p:ph sz="half" idx="1"/>
          </p:nvPr>
        </p:nvPicPr>
        <p:blipFill>
          <a:blip r:embed="rId3"/>
          <a:stretch>
            <a:fillRect/>
          </a:stretch>
        </p:blipFill>
        <p:spPr>
          <a:xfrm>
            <a:off x="1072241" y="1250786"/>
            <a:ext cx="2097206" cy="2786113"/>
          </a:xfrm>
          <a:prstGeom prst="rect">
            <a:avLst/>
          </a:prstGeom>
        </p:spPr>
      </p:pic>
      <p:sp>
        <p:nvSpPr>
          <p:cNvPr id="14" name="TextBox 13">
            <a:extLst>
              <a:ext uri="{FF2B5EF4-FFF2-40B4-BE49-F238E27FC236}">
                <a16:creationId xmlns:a16="http://schemas.microsoft.com/office/drawing/2014/main" id="{B813C17F-6DAE-46CB-BD12-10E00C63A72A}"/>
              </a:ext>
            </a:extLst>
          </p:cNvPr>
          <p:cNvSpPr txBox="1"/>
          <p:nvPr/>
        </p:nvSpPr>
        <p:spPr>
          <a:xfrm>
            <a:off x="195943" y="4103637"/>
            <a:ext cx="4452257" cy="2308324"/>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In the early morning hours of June 12, 2016, Omar Mateen opened fire on the Pulse Nightclub in Orlando, Florida, killing 49 people and injuring 53 more, before he was shot and killed by police following a hostage situation. The attack lasted several hours and remains the deadliest terrorist attack on U.S. soil since 9/11</a:t>
            </a:r>
            <a:endParaRPr lang="en-US" dirty="0"/>
          </a:p>
        </p:txBody>
      </p:sp>
      <p:pic>
        <p:nvPicPr>
          <p:cNvPr id="15" name="Picture 14">
            <a:extLst>
              <a:ext uri="{FF2B5EF4-FFF2-40B4-BE49-F238E27FC236}">
                <a16:creationId xmlns:a16="http://schemas.microsoft.com/office/drawing/2014/main" id="{3266FEE3-D078-4347-8337-EED431CE3306}"/>
              </a:ext>
            </a:extLst>
          </p:cNvPr>
          <p:cNvPicPr>
            <a:picLocks noChangeAspect="1"/>
          </p:cNvPicPr>
          <p:nvPr/>
        </p:nvPicPr>
        <p:blipFill>
          <a:blip r:embed="rId4"/>
          <a:stretch>
            <a:fillRect/>
          </a:stretch>
        </p:blipFill>
        <p:spPr>
          <a:xfrm>
            <a:off x="5431708" y="1250786"/>
            <a:ext cx="4810681" cy="2786113"/>
          </a:xfrm>
          <a:prstGeom prst="rect">
            <a:avLst/>
          </a:prstGeom>
        </p:spPr>
      </p:pic>
      <p:sp>
        <p:nvSpPr>
          <p:cNvPr id="17" name="TextBox 16">
            <a:extLst>
              <a:ext uri="{FF2B5EF4-FFF2-40B4-BE49-F238E27FC236}">
                <a16:creationId xmlns:a16="http://schemas.microsoft.com/office/drawing/2014/main" id="{7B7EDF01-3489-450D-A624-2AAAB5C22C16}"/>
              </a:ext>
            </a:extLst>
          </p:cNvPr>
          <p:cNvSpPr txBox="1"/>
          <p:nvPr/>
        </p:nvSpPr>
        <p:spPr>
          <a:xfrm>
            <a:off x="4996542" y="4179933"/>
            <a:ext cx="6868886" cy="2185214"/>
          </a:xfrm>
          <a:prstGeom prst="rect">
            <a:avLst/>
          </a:prstGeom>
          <a:noFill/>
        </p:spPr>
        <p:txBody>
          <a:bodyPr wrap="square">
            <a:spAutoFit/>
          </a:bodyPr>
          <a:lstStyle/>
          <a:p>
            <a:pPr>
              <a:spcAft>
                <a:spcPts val="1200"/>
              </a:spcAft>
            </a:pPr>
            <a:r>
              <a:rPr lang="en-US" sz="1800" dirty="0">
                <a:latin typeface="Arial" panose="020B0604020202020204" pitchFamily="34" charset="0"/>
                <a:cs typeface="Arial" panose="020B0604020202020204" pitchFamily="34" charset="0"/>
              </a:rPr>
              <a:t>On May 7, 2019, Alec McKinney, 16, and Devon Erickson, 18, walked into a classroom at STEM School Highlands Ranch in Highlands Ranch, Colorado, and opened fire with handguns. The pair injured six students and killed another.</a:t>
            </a:r>
          </a:p>
          <a:p>
            <a:pPr>
              <a:spcAft>
                <a:spcPts val="1200"/>
              </a:spcAft>
            </a:pPr>
            <a:r>
              <a:rPr lang="en-US" sz="1800" dirty="0">
                <a:latin typeface="Arial" panose="020B0604020202020204" pitchFamily="34" charset="0"/>
                <a:cs typeface="Arial" panose="020B0604020202020204" pitchFamily="34" charset="0"/>
              </a:rPr>
              <a:t>McKinney pleaded guilty to murder charges and was sentenced to life in prison. Erickson was convicted on 46 charges including criminal attempt to commit murder and is awaiting sentencing.</a:t>
            </a:r>
          </a:p>
        </p:txBody>
      </p:sp>
    </p:spTree>
    <p:extLst>
      <p:ext uri="{BB962C8B-B14F-4D97-AF65-F5344CB8AC3E}">
        <p14:creationId xmlns:p14="http://schemas.microsoft.com/office/powerpoint/2010/main" val="4010908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p:txBody>
          <a:bodyPr>
            <a:normAutofit/>
          </a:bodyPr>
          <a:lstStyle/>
          <a:p>
            <a:r>
              <a:rPr lang="en-US" dirty="0"/>
              <a:t>Notable Examples</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39</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pic>
        <p:nvPicPr>
          <p:cNvPr id="9" name="Content Placeholder 8">
            <a:extLst>
              <a:ext uri="{FF2B5EF4-FFF2-40B4-BE49-F238E27FC236}">
                <a16:creationId xmlns:a16="http://schemas.microsoft.com/office/drawing/2014/main" id="{F3989E87-ED5F-4FE4-B05E-471089366693}"/>
              </a:ext>
            </a:extLst>
          </p:cNvPr>
          <p:cNvPicPr>
            <a:picLocks noGrp="1" noChangeAspect="1"/>
          </p:cNvPicPr>
          <p:nvPr>
            <p:ph sz="half" idx="1"/>
          </p:nvPr>
        </p:nvPicPr>
        <p:blipFill>
          <a:blip r:embed="rId3"/>
          <a:stretch>
            <a:fillRect/>
          </a:stretch>
        </p:blipFill>
        <p:spPr>
          <a:xfrm>
            <a:off x="342898" y="1347623"/>
            <a:ext cx="3009902" cy="3442737"/>
          </a:xfrm>
          <a:prstGeom prst="rect">
            <a:avLst/>
          </a:prstGeom>
        </p:spPr>
      </p:pic>
      <p:pic>
        <p:nvPicPr>
          <p:cNvPr id="5" name="Picture 4">
            <a:extLst>
              <a:ext uri="{FF2B5EF4-FFF2-40B4-BE49-F238E27FC236}">
                <a16:creationId xmlns:a16="http://schemas.microsoft.com/office/drawing/2014/main" id="{7D480067-F157-4A92-875C-7932CA131366}"/>
              </a:ext>
            </a:extLst>
          </p:cNvPr>
          <p:cNvPicPr>
            <a:picLocks noChangeAspect="1"/>
          </p:cNvPicPr>
          <p:nvPr/>
        </p:nvPicPr>
        <p:blipFill rotWithShape="1">
          <a:blip r:embed="rId4"/>
          <a:srcRect l="30478" r="23812"/>
          <a:stretch/>
        </p:blipFill>
        <p:spPr>
          <a:xfrm>
            <a:off x="2656115" y="1347623"/>
            <a:ext cx="2356014" cy="2530825"/>
          </a:xfrm>
          <a:prstGeom prst="rect">
            <a:avLst/>
          </a:prstGeom>
        </p:spPr>
      </p:pic>
      <p:pic>
        <p:nvPicPr>
          <p:cNvPr id="7" name="Picture 6">
            <a:extLst>
              <a:ext uri="{FF2B5EF4-FFF2-40B4-BE49-F238E27FC236}">
                <a16:creationId xmlns:a16="http://schemas.microsoft.com/office/drawing/2014/main" id="{A15A59AB-91C3-4493-A684-943731DBA23D}"/>
              </a:ext>
            </a:extLst>
          </p:cNvPr>
          <p:cNvPicPr>
            <a:picLocks noChangeAspect="1"/>
          </p:cNvPicPr>
          <p:nvPr/>
        </p:nvPicPr>
        <p:blipFill rotWithShape="1">
          <a:blip r:embed="rId5"/>
          <a:srcRect l="20697" r="28639"/>
          <a:stretch/>
        </p:blipFill>
        <p:spPr>
          <a:xfrm>
            <a:off x="2307770" y="3799114"/>
            <a:ext cx="2230367" cy="2697022"/>
          </a:xfrm>
          <a:prstGeom prst="rect">
            <a:avLst/>
          </a:prstGeom>
        </p:spPr>
      </p:pic>
      <p:pic>
        <p:nvPicPr>
          <p:cNvPr id="8" name="Picture 7">
            <a:extLst>
              <a:ext uri="{FF2B5EF4-FFF2-40B4-BE49-F238E27FC236}">
                <a16:creationId xmlns:a16="http://schemas.microsoft.com/office/drawing/2014/main" id="{2162C68D-6A48-4BDD-B62D-07AF4BC4FADA}"/>
              </a:ext>
            </a:extLst>
          </p:cNvPr>
          <p:cNvPicPr>
            <a:picLocks noChangeAspect="1"/>
          </p:cNvPicPr>
          <p:nvPr/>
        </p:nvPicPr>
        <p:blipFill>
          <a:blip r:embed="rId6"/>
          <a:stretch>
            <a:fillRect/>
          </a:stretch>
        </p:blipFill>
        <p:spPr>
          <a:xfrm>
            <a:off x="4548124" y="1324926"/>
            <a:ext cx="3560373" cy="3679944"/>
          </a:xfrm>
          <a:prstGeom prst="rect">
            <a:avLst/>
          </a:prstGeom>
        </p:spPr>
      </p:pic>
      <p:pic>
        <p:nvPicPr>
          <p:cNvPr id="10" name="Picture 9">
            <a:extLst>
              <a:ext uri="{FF2B5EF4-FFF2-40B4-BE49-F238E27FC236}">
                <a16:creationId xmlns:a16="http://schemas.microsoft.com/office/drawing/2014/main" id="{1AA5732C-6F1D-43E4-BEAB-CEF94E00F8CF}"/>
              </a:ext>
            </a:extLst>
          </p:cNvPr>
          <p:cNvPicPr>
            <a:picLocks noChangeAspect="1"/>
          </p:cNvPicPr>
          <p:nvPr/>
        </p:nvPicPr>
        <p:blipFill>
          <a:blip r:embed="rId7"/>
          <a:stretch>
            <a:fillRect/>
          </a:stretch>
        </p:blipFill>
        <p:spPr>
          <a:xfrm>
            <a:off x="7760925" y="1317524"/>
            <a:ext cx="3433364" cy="3679945"/>
          </a:xfrm>
          <a:prstGeom prst="rect">
            <a:avLst/>
          </a:prstGeom>
        </p:spPr>
      </p:pic>
      <p:pic>
        <p:nvPicPr>
          <p:cNvPr id="11" name="Picture 10">
            <a:extLst>
              <a:ext uri="{FF2B5EF4-FFF2-40B4-BE49-F238E27FC236}">
                <a16:creationId xmlns:a16="http://schemas.microsoft.com/office/drawing/2014/main" id="{5E67B585-BC95-4E2E-AD25-43129D2FF059}"/>
              </a:ext>
            </a:extLst>
          </p:cNvPr>
          <p:cNvPicPr>
            <a:picLocks noChangeAspect="1"/>
          </p:cNvPicPr>
          <p:nvPr/>
        </p:nvPicPr>
        <p:blipFill>
          <a:blip r:embed="rId8"/>
          <a:stretch>
            <a:fillRect/>
          </a:stretch>
        </p:blipFill>
        <p:spPr>
          <a:xfrm>
            <a:off x="4167128" y="4182026"/>
            <a:ext cx="3931381" cy="2314110"/>
          </a:xfrm>
          <a:prstGeom prst="rect">
            <a:avLst/>
          </a:prstGeom>
        </p:spPr>
      </p:pic>
      <p:pic>
        <p:nvPicPr>
          <p:cNvPr id="12" name="Picture 11">
            <a:extLst>
              <a:ext uri="{FF2B5EF4-FFF2-40B4-BE49-F238E27FC236}">
                <a16:creationId xmlns:a16="http://schemas.microsoft.com/office/drawing/2014/main" id="{54649C7F-7723-4328-8E0D-BF34873962A0}"/>
              </a:ext>
            </a:extLst>
          </p:cNvPr>
          <p:cNvPicPr>
            <a:picLocks noChangeAspect="1"/>
          </p:cNvPicPr>
          <p:nvPr/>
        </p:nvPicPr>
        <p:blipFill>
          <a:blip r:embed="rId9"/>
          <a:stretch>
            <a:fillRect/>
          </a:stretch>
        </p:blipFill>
        <p:spPr>
          <a:xfrm>
            <a:off x="8108497" y="4182026"/>
            <a:ext cx="3085792" cy="2314110"/>
          </a:xfrm>
          <a:prstGeom prst="rect">
            <a:avLst/>
          </a:prstGeom>
        </p:spPr>
      </p:pic>
      <p:pic>
        <p:nvPicPr>
          <p:cNvPr id="13" name="Picture 12">
            <a:extLst>
              <a:ext uri="{FF2B5EF4-FFF2-40B4-BE49-F238E27FC236}">
                <a16:creationId xmlns:a16="http://schemas.microsoft.com/office/drawing/2014/main" id="{3921442A-7A17-40B7-AA46-DE72A09040AE}"/>
              </a:ext>
            </a:extLst>
          </p:cNvPr>
          <p:cNvPicPr>
            <a:picLocks noChangeAspect="1"/>
          </p:cNvPicPr>
          <p:nvPr/>
        </p:nvPicPr>
        <p:blipFill>
          <a:blip r:embed="rId10"/>
          <a:stretch>
            <a:fillRect/>
          </a:stretch>
        </p:blipFill>
        <p:spPr>
          <a:xfrm>
            <a:off x="318327" y="4103914"/>
            <a:ext cx="2356015" cy="2395424"/>
          </a:xfrm>
          <a:prstGeom prst="rect">
            <a:avLst/>
          </a:prstGeom>
        </p:spPr>
      </p:pic>
    </p:spTree>
    <p:extLst>
      <p:ext uri="{BB962C8B-B14F-4D97-AF65-F5344CB8AC3E}">
        <p14:creationId xmlns:p14="http://schemas.microsoft.com/office/powerpoint/2010/main" val="746933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1AA0-26FC-4A1C-9D3D-98E87F537FAB}"/>
              </a:ext>
            </a:extLst>
          </p:cNvPr>
          <p:cNvSpPr>
            <a:spLocks noGrp="1"/>
          </p:cNvSpPr>
          <p:nvPr>
            <p:ph type="title"/>
          </p:nvPr>
        </p:nvSpPr>
        <p:spPr/>
        <p:txBody>
          <a:bodyPr/>
          <a:lstStyle/>
          <a:p>
            <a:r>
              <a:rPr lang="en-US" dirty="0"/>
              <a:t>Prevention is Locally-Led</a:t>
            </a:r>
          </a:p>
        </p:txBody>
      </p:sp>
      <p:sp>
        <p:nvSpPr>
          <p:cNvPr id="3" name="Date Placeholder 2">
            <a:extLst>
              <a:ext uri="{FF2B5EF4-FFF2-40B4-BE49-F238E27FC236}">
                <a16:creationId xmlns:a16="http://schemas.microsoft.com/office/drawing/2014/main" id="{7D606FD5-0A17-42F7-BEEB-CBF300B4135F}"/>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4223B30A-A6F1-4F5F-ACC4-CDBBDF7143B3}"/>
              </a:ext>
            </a:extLst>
          </p:cNvPr>
          <p:cNvSpPr>
            <a:spLocks noGrp="1"/>
          </p:cNvSpPr>
          <p:nvPr>
            <p:ph type="sldNum" sz="quarter" idx="12"/>
          </p:nvPr>
        </p:nvSpPr>
        <p:spPr/>
        <p:txBody>
          <a:bodyPr/>
          <a:lstStyle/>
          <a:p>
            <a:fld id="{0CB25C7D-DA1D-470A-9386-174DD2BAFF50}" type="slidenum">
              <a:rPr lang="en-US" smtClean="0"/>
              <a:pPr/>
              <a:t>4</a:t>
            </a:fld>
            <a:endParaRPr lang="en-US"/>
          </a:p>
        </p:txBody>
      </p:sp>
      <p:sp>
        <p:nvSpPr>
          <p:cNvPr id="6" name="Footer Placeholder 5">
            <a:extLst>
              <a:ext uri="{FF2B5EF4-FFF2-40B4-BE49-F238E27FC236}">
                <a16:creationId xmlns:a16="http://schemas.microsoft.com/office/drawing/2014/main" id="{2AF3FC1A-4432-416B-BF7B-06A236A4E4DA}"/>
              </a:ext>
            </a:extLst>
          </p:cNvPr>
          <p:cNvSpPr>
            <a:spLocks noGrp="1"/>
          </p:cNvSpPr>
          <p:nvPr>
            <p:ph type="ftr" sz="quarter" idx="11"/>
          </p:nvPr>
        </p:nvSpPr>
        <p:spPr/>
        <p:txBody>
          <a:bodyPr/>
          <a:lstStyle/>
          <a:p>
            <a:r>
              <a:rPr lang="en-US" dirty="0"/>
              <a:t>Center for Prevention Programs and Partnerships</a:t>
            </a:r>
          </a:p>
        </p:txBody>
      </p:sp>
      <p:sp>
        <p:nvSpPr>
          <p:cNvPr id="14" name="TextBox 13">
            <a:extLst>
              <a:ext uri="{FF2B5EF4-FFF2-40B4-BE49-F238E27FC236}">
                <a16:creationId xmlns:a16="http://schemas.microsoft.com/office/drawing/2014/main" id="{BFC89F57-495B-4C3D-A2BB-085A1C9C303F}"/>
              </a:ext>
            </a:extLst>
          </p:cNvPr>
          <p:cNvSpPr txBox="1"/>
          <p:nvPr/>
        </p:nvSpPr>
        <p:spPr>
          <a:xfrm>
            <a:off x="342898" y="1195024"/>
            <a:ext cx="10177616" cy="830997"/>
          </a:xfrm>
          <a:prstGeom prst="rect">
            <a:avLst/>
          </a:prstGeom>
          <a:solidFill>
            <a:schemeClr val="accent2">
              <a:lumMod val="20000"/>
              <a:lumOff val="80000"/>
            </a:schemeClr>
          </a:solidFill>
          <a:ln w="19050">
            <a:solidFill>
              <a:srgbClr val="002060"/>
            </a:solidFill>
          </a:ln>
          <a:effectLst>
            <a:outerShdw blurRad="50800" dist="38100" dir="2700000" algn="tl" rotWithShape="0">
              <a:prstClr val="black">
                <a:alpha val="40000"/>
              </a:prstClr>
            </a:outerShdw>
          </a:effectLst>
        </p:spPr>
        <p:txBody>
          <a:bodyPr wrap="square">
            <a:spAutoFit/>
          </a:bodyPr>
          <a:lstStyle/>
          <a:p>
            <a:r>
              <a:rPr lang="en-US" sz="2400" b="1" dirty="0">
                <a:solidFill>
                  <a:srgbClr val="002060"/>
                </a:solidFill>
                <a:latin typeface="Franklin Gothic Book" panose="020B0503020102020204" pitchFamily="34" charset="0"/>
              </a:rPr>
              <a:t>The success of a targeted violence and terrorism prevention program depends on dedicated partners from all sectors of society working together.</a:t>
            </a:r>
          </a:p>
        </p:txBody>
      </p:sp>
      <p:sp>
        <p:nvSpPr>
          <p:cNvPr id="20" name="TextBox 19">
            <a:extLst>
              <a:ext uri="{FF2B5EF4-FFF2-40B4-BE49-F238E27FC236}">
                <a16:creationId xmlns:a16="http://schemas.microsoft.com/office/drawing/2014/main" id="{459146F3-BA98-4CD8-9D16-B15FF0F3B790}"/>
              </a:ext>
            </a:extLst>
          </p:cNvPr>
          <p:cNvSpPr txBox="1"/>
          <p:nvPr/>
        </p:nvSpPr>
        <p:spPr>
          <a:xfrm>
            <a:off x="342898" y="2085192"/>
            <a:ext cx="10989498" cy="3647152"/>
          </a:xfrm>
          <a:prstGeom prst="rect">
            <a:avLst/>
          </a:prstGeom>
          <a:noFill/>
        </p:spPr>
        <p:txBody>
          <a:bodyPr wrap="square">
            <a:spAutoFit/>
          </a:bodyPr>
          <a:lstStyle/>
          <a:p>
            <a:pPr marL="285750" indent="-285750">
              <a:buFont typeface="Arial" panose="020B0604020202020204" pitchFamily="34" charset="0"/>
              <a:buChar char="•"/>
            </a:pPr>
            <a:r>
              <a:rPr lang="en-US" dirty="0">
                <a:latin typeface="Franklin Gothic Book" panose="020B0503020102020204" pitchFamily="34" charset="0"/>
              </a:rPr>
              <a:t>The goal is to prevent terrorism and targeted violence by getting help to individuals who may be radicalizing, or have radicalized, to violence</a:t>
            </a:r>
          </a:p>
          <a:p>
            <a:pPr marL="285750" indent="-285750">
              <a:buFont typeface="Arial" panose="020B0604020202020204" pitchFamily="34" charset="0"/>
              <a:buChar char="•"/>
            </a:pPr>
            <a:endParaRPr lang="en-US" i="0" dirty="0">
              <a:effectLst/>
              <a:latin typeface="Franklin Gothic Book" panose="020B0503020102020204" pitchFamily="34" charset="0"/>
            </a:endParaRPr>
          </a:p>
          <a:p>
            <a:pPr marL="285750" indent="-285750">
              <a:buFont typeface="Arial" panose="020B0604020202020204" pitchFamily="34" charset="0"/>
              <a:buChar char="•"/>
            </a:pPr>
            <a:r>
              <a:rPr lang="en-US" i="0" dirty="0">
                <a:effectLst/>
                <a:latin typeface="Franklin Gothic Book" panose="020B0503020102020204" pitchFamily="34" charset="0"/>
              </a:rPr>
              <a:t>The idea behind prevention is that an informed public can recognize concerning behaviors before an attack, reach out to a trained team or professional in a school, clinic, or law enforcement agency that can intervene, and connect the individual and their family with </a:t>
            </a:r>
            <a:r>
              <a:rPr lang="en-US" dirty="0">
                <a:latin typeface="Franklin Gothic Book" panose="020B0503020102020204" pitchFamily="34" charset="0"/>
              </a:rPr>
              <a:t>the help they need to pull them away from violence. </a:t>
            </a:r>
            <a:endParaRPr lang="en-US" i="0" strike="sngStrike" dirty="0">
              <a:effectLst/>
              <a:latin typeface="Franklin Gothic Book" panose="020B0503020102020204" pitchFamily="34" charset="0"/>
            </a:endParaRPr>
          </a:p>
          <a:p>
            <a:pPr marL="285750" indent="-285750">
              <a:buFont typeface="Arial" panose="020B0604020202020204" pitchFamily="34" charset="0"/>
              <a:buChar char="•"/>
            </a:pPr>
            <a:endParaRPr lang="en-US" dirty="0">
              <a:latin typeface="Franklin Gothic Book" panose="020B0503020102020204" pitchFamily="34" charset="0"/>
            </a:endParaRPr>
          </a:p>
          <a:p>
            <a:pPr marL="285750" indent="-285750">
              <a:spcAft>
                <a:spcPts val="600"/>
              </a:spcAft>
              <a:buFont typeface="Arial" panose="020B0604020202020204" pitchFamily="34" charset="0"/>
              <a:buChar char="•"/>
            </a:pPr>
            <a:r>
              <a:rPr lang="en-US" sz="1800" dirty="0">
                <a:solidFill>
                  <a:srgbClr val="000000"/>
                </a:solidFill>
                <a:effectLst/>
                <a:latin typeface="Franklin Gothic Book" panose="020B0503020102020204" pitchFamily="34" charset="0"/>
                <a:ea typeface="Calibri" panose="020F0502020204030204" pitchFamily="34" charset="0"/>
              </a:rPr>
              <a:t>Each community is unique – with different resources, demographics, infrastructures, political climates, local needs, and relationship </a:t>
            </a:r>
            <a:r>
              <a:rPr lang="en-US" sz="1800" dirty="0">
                <a:effectLst/>
                <a:latin typeface="Franklin Gothic Book" panose="020B0503020102020204" pitchFamily="34" charset="0"/>
                <a:ea typeface="Calibri" panose="020F0502020204030204" pitchFamily="34" charset="0"/>
              </a:rPr>
              <a:t>challenges. Locally-led efforts work best </a:t>
            </a:r>
            <a:r>
              <a:rPr lang="en-US" sz="1800" dirty="0">
                <a:solidFill>
                  <a:srgbClr val="000000"/>
                </a:solidFill>
                <a:effectLst/>
                <a:latin typeface="Franklin Gothic Book" panose="020B0503020102020204" pitchFamily="34" charset="0"/>
                <a:ea typeface="Calibri" panose="020F0502020204030204" pitchFamily="34" charset="0"/>
              </a:rPr>
              <a:t>when they are:</a:t>
            </a:r>
          </a:p>
          <a:p>
            <a:pPr marL="742950" lvl="1" indent="-285750">
              <a:spcAft>
                <a:spcPts val="600"/>
              </a:spcAft>
              <a:buFont typeface="Wingdings" panose="05000000000000000000" pitchFamily="2" charset="2"/>
              <a:buChar char="ü"/>
            </a:pPr>
            <a:r>
              <a:rPr lang="en-US" dirty="0">
                <a:solidFill>
                  <a:srgbClr val="000000"/>
                </a:solidFill>
                <a:effectLst/>
                <a:latin typeface="Franklin Gothic Book" panose="020B0503020102020204" pitchFamily="34" charset="0"/>
                <a:ea typeface="Calibri" panose="020F0502020204030204" pitchFamily="34" charset="0"/>
              </a:rPr>
              <a:t>Developed by the community</a:t>
            </a:r>
          </a:p>
          <a:p>
            <a:pPr marL="742950" lvl="1" indent="-285750">
              <a:spcAft>
                <a:spcPts val="600"/>
              </a:spcAft>
              <a:buFont typeface="Wingdings" panose="05000000000000000000" pitchFamily="2" charset="2"/>
              <a:buChar char="ü"/>
            </a:pPr>
            <a:r>
              <a:rPr lang="en-US" dirty="0">
                <a:solidFill>
                  <a:srgbClr val="000000"/>
                </a:solidFill>
                <a:latin typeface="Franklin Gothic Book" panose="020B0503020102020204" pitchFamily="34" charset="0"/>
                <a:ea typeface="Calibri" panose="020F0502020204030204" pitchFamily="34" charset="0"/>
              </a:rPr>
              <a:t>Contain multiple levels of prevention</a:t>
            </a:r>
          </a:p>
          <a:p>
            <a:pPr marL="742950" lvl="1" indent="-285750">
              <a:spcAft>
                <a:spcPts val="600"/>
              </a:spcAft>
              <a:buFont typeface="Wingdings" panose="05000000000000000000" pitchFamily="2" charset="2"/>
              <a:buChar char="ü"/>
            </a:pPr>
            <a:r>
              <a:rPr lang="en-US" dirty="0">
                <a:solidFill>
                  <a:srgbClr val="000000"/>
                </a:solidFill>
                <a:latin typeface="Franklin Gothic Book" panose="020B0503020102020204" pitchFamily="34" charset="0"/>
                <a:ea typeface="Calibri" panose="020F0502020204030204" pitchFamily="34" charset="0"/>
              </a:rPr>
              <a:t>Use strategies of </a:t>
            </a:r>
            <a:r>
              <a:rPr lang="en-US" dirty="0">
                <a:latin typeface="Franklin Gothic Book" panose="020B0503020102020204" pitchFamily="34" charset="0"/>
                <a:ea typeface="Calibri" panose="020F0502020204030204" pitchFamily="34" charset="0"/>
              </a:rPr>
              <a:t>prevention that work within the community</a:t>
            </a:r>
            <a:endParaRPr lang="en-US" dirty="0">
              <a:latin typeface="Arial" panose="020B0604020202020204" pitchFamily="34" charset="0"/>
            </a:endParaRPr>
          </a:p>
        </p:txBody>
      </p:sp>
    </p:spTree>
    <p:extLst>
      <p:ext uri="{BB962C8B-B14F-4D97-AF65-F5344CB8AC3E}">
        <p14:creationId xmlns:p14="http://schemas.microsoft.com/office/powerpoint/2010/main" val="3151592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39A8-081C-432F-A6A8-65D2E3A22015}"/>
              </a:ext>
            </a:extLst>
          </p:cNvPr>
          <p:cNvSpPr>
            <a:spLocks noGrp="1"/>
          </p:cNvSpPr>
          <p:nvPr>
            <p:ph type="title"/>
          </p:nvPr>
        </p:nvSpPr>
        <p:spPr/>
        <p:txBody>
          <a:bodyPr>
            <a:normAutofit/>
          </a:bodyPr>
          <a:lstStyle/>
          <a:p>
            <a:r>
              <a:rPr lang="en-US" dirty="0"/>
              <a:t>New England Examples</a:t>
            </a:r>
          </a:p>
        </p:txBody>
      </p:sp>
      <p:sp>
        <p:nvSpPr>
          <p:cNvPr id="3" name="Date Placeholder 2">
            <a:extLst>
              <a:ext uri="{FF2B5EF4-FFF2-40B4-BE49-F238E27FC236}">
                <a16:creationId xmlns:a16="http://schemas.microsoft.com/office/drawing/2014/main" id="{4C3391B7-770B-42EF-8A7E-ABB56F4D2D8C}"/>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BA6C1CF9-72F4-49E0-80FE-F1240A6FA820}"/>
              </a:ext>
            </a:extLst>
          </p:cNvPr>
          <p:cNvSpPr>
            <a:spLocks noGrp="1"/>
          </p:cNvSpPr>
          <p:nvPr>
            <p:ph type="sldNum" sz="quarter" idx="12"/>
          </p:nvPr>
        </p:nvSpPr>
        <p:spPr/>
        <p:txBody>
          <a:bodyPr/>
          <a:lstStyle/>
          <a:p>
            <a:fld id="{0CB25C7D-DA1D-470A-9386-174DD2BAFF50}" type="slidenum">
              <a:rPr lang="en-US" smtClean="0"/>
              <a:pPr/>
              <a:t>40</a:t>
            </a:fld>
            <a:endParaRPr lang="en-US"/>
          </a:p>
        </p:txBody>
      </p:sp>
      <p:sp>
        <p:nvSpPr>
          <p:cNvPr id="6" name="Footer Placeholder 5">
            <a:extLst>
              <a:ext uri="{FF2B5EF4-FFF2-40B4-BE49-F238E27FC236}">
                <a16:creationId xmlns:a16="http://schemas.microsoft.com/office/drawing/2014/main" id="{CE1C295B-314A-4DA9-A2F2-618A0F141037}"/>
              </a:ext>
            </a:extLst>
          </p:cNvPr>
          <p:cNvSpPr>
            <a:spLocks noGrp="1"/>
          </p:cNvSpPr>
          <p:nvPr>
            <p:ph type="ftr" sz="quarter" idx="11"/>
          </p:nvPr>
        </p:nvSpPr>
        <p:spPr/>
        <p:txBody>
          <a:bodyPr/>
          <a:lstStyle/>
          <a:p>
            <a:r>
              <a:rPr lang="en-US"/>
              <a:t>Center for Prevention Programs and Partnerships</a:t>
            </a:r>
          </a:p>
        </p:txBody>
      </p:sp>
      <p:pic>
        <p:nvPicPr>
          <p:cNvPr id="16" name="Picture 15">
            <a:extLst>
              <a:ext uri="{FF2B5EF4-FFF2-40B4-BE49-F238E27FC236}">
                <a16:creationId xmlns:a16="http://schemas.microsoft.com/office/drawing/2014/main" id="{7C58956E-5FD8-44C5-A5D5-8B9060A3278E}"/>
              </a:ext>
            </a:extLst>
          </p:cNvPr>
          <p:cNvPicPr>
            <a:picLocks noChangeAspect="1"/>
          </p:cNvPicPr>
          <p:nvPr/>
        </p:nvPicPr>
        <p:blipFill rotWithShape="1">
          <a:blip r:embed="rId3"/>
          <a:srcRect l="23735" t="10162" r="23735" b="21189"/>
          <a:stretch/>
        </p:blipFill>
        <p:spPr>
          <a:xfrm>
            <a:off x="321654" y="1317524"/>
            <a:ext cx="2720903" cy="2172052"/>
          </a:xfrm>
          <a:prstGeom prst="rect">
            <a:avLst/>
          </a:prstGeom>
        </p:spPr>
      </p:pic>
      <p:pic>
        <p:nvPicPr>
          <p:cNvPr id="17" name="Picture 16">
            <a:extLst>
              <a:ext uri="{FF2B5EF4-FFF2-40B4-BE49-F238E27FC236}">
                <a16:creationId xmlns:a16="http://schemas.microsoft.com/office/drawing/2014/main" id="{52F68603-7B4A-4D54-AE71-1EC61D9FAB26}"/>
              </a:ext>
            </a:extLst>
          </p:cNvPr>
          <p:cNvPicPr>
            <a:picLocks noChangeAspect="1"/>
          </p:cNvPicPr>
          <p:nvPr/>
        </p:nvPicPr>
        <p:blipFill>
          <a:blip r:embed="rId4"/>
          <a:stretch>
            <a:fillRect/>
          </a:stretch>
        </p:blipFill>
        <p:spPr>
          <a:xfrm>
            <a:off x="3042558" y="1317524"/>
            <a:ext cx="2890837" cy="2737924"/>
          </a:xfrm>
          <a:prstGeom prst="rect">
            <a:avLst/>
          </a:prstGeom>
        </p:spPr>
      </p:pic>
      <p:pic>
        <p:nvPicPr>
          <p:cNvPr id="18" name="Picture 17">
            <a:extLst>
              <a:ext uri="{FF2B5EF4-FFF2-40B4-BE49-F238E27FC236}">
                <a16:creationId xmlns:a16="http://schemas.microsoft.com/office/drawing/2014/main" id="{0A69CFE7-9F39-4E7D-BFD0-1038DCBCEC6B}"/>
              </a:ext>
            </a:extLst>
          </p:cNvPr>
          <p:cNvPicPr>
            <a:picLocks noChangeAspect="1"/>
          </p:cNvPicPr>
          <p:nvPr/>
        </p:nvPicPr>
        <p:blipFill>
          <a:blip r:embed="rId5"/>
          <a:stretch>
            <a:fillRect/>
          </a:stretch>
        </p:blipFill>
        <p:spPr>
          <a:xfrm>
            <a:off x="342898" y="3489576"/>
            <a:ext cx="3771899" cy="2448933"/>
          </a:xfrm>
          <a:prstGeom prst="rect">
            <a:avLst/>
          </a:prstGeom>
        </p:spPr>
      </p:pic>
      <p:pic>
        <p:nvPicPr>
          <p:cNvPr id="20" name="Picture 19">
            <a:extLst>
              <a:ext uri="{FF2B5EF4-FFF2-40B4-BE49-F238E27FC236}">
                <a16:creationId xmlns:a16="http://schemas.microsoft.com/office/drawing/2014/main" id="{348F0C61-4DEB-4DF9-8B2E-95002620929F}"/>
              </a:ext>
            </a:extLst>
          </p:cNvPr>
          <p:cNvPicPr>
            <a:picLocks noChangeAspect="1"/>
          </p:cNvPicPr>
          <p:nvPr/>
        </p:nvPicPr>
        <p:blipFill>
          <a:blip r:embed="rId6"/>
          <a:stretch>
            <a:fillRect/>
          </a:stretch>
        </p:blipFill>
        <p:spPr>
          <a:xfrm>
            <a:off x="5834743" y="1317524"/>
            <a:ext cx="2798310" cy="2993219"/>
          </a:xfrm>
          <a:prstGeom prst="rect">
            <a:avLst/>
          </a:prstGeom>
        </p:spPr>
      </p:pic>
      <p:pic>
        <p:nvPicPr>
          <p:cNvPr id="21" name="Picture 20">
            <a:extLst>
              <a:ext uri="{FF2B5EF4-FFF2-40B4-BE49-F238E27FC236}">
                <a16:creationId xmlns:a16="http://schemas.microsoft.com/office/drawing/2014/main" id="{90371DF1-4C08-47B7-8AB5-C6071EB6F11B}"/>
              </a:ext>
            </a:extLst>
          </p:cNvPr>
          <p:cNvPicPr>
            <a:picLocks noChangeAspect="1"/>
          </p:cNvPicPr>
          <p:nvPr/>
        </p:nvPicPr>
        <p:blipFill rotWithShape="1">
          <a:blip r:embed="rId7"/>
          <a:srcRect l="47221" r="12587"/>
          <a:stretch/>
        </p:blipFill>
        <p:spPr>
          <a:xfrm>
            <a:off x="8191128" y="1317524"/>
            <a:ext cx="2350634" cy="3648075"/>
          </a:xfrm>
          <a:prstGeom prst="rect">
            <a:avLst/>
          </a:prstGeom>
        </p:spPr>
      </p:pic>
      <p:pic>
        <p:nvPicPr>
          <p:cNvPr id="22" name="Picture 21">
            <a:extLst>
              <a:ext uri="{FF2B5EF4-FFF2-40B4-BE49-F238E27FC236}">
                <a16:creationId xmlns:a16="http://schemas.microsoft.com/office/drawing/2014/main" id="{240DB0B2-E04E-4CAE-AE1E-3E4C6ED9B8A0}"/>
              </a:ext>
            </a:extLst>
          </p:cNvPr>
          <p:cNvPicPr>
            <a:picLocks noChangeAspect="1"/>
          </p:cNvPicPr>
          <p:nvPr/>
        </p:nvPicPr>
        <p:blipFill>
          <a:blip r:embed="rId8"/>
          <a:stretch>
            <a:fillRect/>
          </a:stretch>
        </p:blipFill>
        <p:spPr>
          <a:xfrm>
            <a:off x="6693452" y="3834348"/>
            <a:ext cx="3996320" cy="2145407"/>
          </a:xfrm>
          <a:prstGeom prst="rect">
            <a:avLst/>
          </a:prstGeom>
        </p:spPr>
      </p:pic>
      <p:pic>
        <p:nvPicPr>
          <p:cNvPr id="23" name="Picture 22">
            <a:extLst>
              <a:ext uri="{FF2B5EF4-FFF2-40B4-BE49-F238E27FC236}">
                <a16:creationId xmlns:a16="http://schemas.microsoft.com/office/drawing/2014/main" id="{2AEF292F-FF72-4F9D-AE1A-52696B7EC975}"/>
              </a:ext>
            </a:extLst>
          </p:cNvPr>
          <p:cNvPicPr>
            <a:picLocks noChangeAspect="1"/>
          </p:cNvPicPr>
          <p:nvPr/>
        </p:nvPicPr>
        <p:blipFill>
          <a:blip r:embed="rId9"/>
          <a:stretch>
            <a:fillRect/>
          </a:stretch>
        </p:blipFill>
        <p:spPr>
          <a:xfrm>
            <a:off x="3381167" y="3834348"/>
            <a:ext cx="3410938" cy="2129778"/>
          </a:xfrm>
          <a:prstGeom prst="rect">
            <a:avLst/>
          </a:prstGeom>
        </p:spPr>
      </p:pic>
    </p:spTree>
    <p:extLst>
      <p:ext uri="{BB962C8B-B14F-4D97-AF65-F5344CB8AC3E}">
        <p14:creationId xmlns:p14="http://schemas.microsoft.com/office/powerpoint/2010/main" val="135404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B2D5-690B-4287-9021-13269C121CCE}"/>
              </a:ext>
            </a:extLst>
          </p:cNvPr>
          <p:cNvSpPr>
            <a:spLocks noGrp="1"/>
          </p:cNvSpPr>
          <p:nvPr>
            <p:ph type="title"/>
          </p:nvPr>
        </p:nvSpPr>
        <p:spPr>
          <a:xfrm>
            <a:off x="1212117" y="2663989"/>
            <a:ext cx="9767766" cy="530942"/>
          </a:xfrm>
        </p:spPr>
        <p:txBody>
          <a:bodyPr/>
          <a:lstStyle/>
          <a:p>
            <a:pPr algn="ctr"/>
            <a:r>
              <a:rPr lang="en-US" dirty="0"/>
              <a:t>Whole of Society Prevention</a:t>
            </a:r>
          </a:p>
        </p:txBody>
      </p:sp>
    </p:spTree>
    <p:extLst>
      <p:ext uri="{BB962C8B-B14F-4D97-AF65-F5344CB8AC3E}">
        <p14:creationId xmlns:p14="http://schemas.microsoft.com/office/powerpoint/2010/main" val="2490765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52E0-B3CE-4086-8E68-9951CC0D5264}"/>
              </a:ext>
            </a:extLst>
          </p:cNvPr>
          <p:cNvSpPr>
            <a:spLocks noGrp="1"/>
          </p:cNvSpPr>
          <p:nvPr>
            <p:ph type="title"/>
          </p:nvPr>
        </p:nvSpPr>
        <p:spPr/>
        <p:txBody>
          <a:bodyPr/>
          <a:lstStyle/>
          <a:p>
            <a:r>
              <a:rPr lang="en-US" dirty="0"/>
              <a:t>Prevention Strategies Across the United States</a:t>
            </a:r>
          </a:p>
        </p:txBody>
      </p:sp>
      <p:sp>
        <p:nvSpPr>
          <p:cNvPr id="3" name="Date Placeholder 2">
            <a:extLst>
              <a:ext uri="{FF2B5EF4-FFF2-40B4-BE49-F238E27FC236}">
                <a16:creationId xmlns:a16="http://schemas.microsoft.com/office/drawing/2014/main" id="{1CAA85B4-201C-4107-A2BD-4A64C77ACF5B}"/>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6DF5A16E-812D-422C-B76B-812930F4A98E}"/>
              </a:ext>
            </a:extLst>
          </p:cNvPr>
          <p:cNvSpPr>
            <a:spLocks noGrp="1"/>
          </p:cNvSpPr>
          <p:nvPr>
            <p:ph type="sldNum" sz="quarter" idx="12"/>
          </p:nvPr>
        </p:nvSpPr>
        <p:spPr/>
        <p:txBody>
          <a:bodyPr/>
          <a:lstStyle/>
          <a:p>
            <a:fld id="{0CB25C7D-DA1D-470A-9386-174DD2BAFF50}" type="slidenum">
              <a:rPr lang="en-US" smtClean="0"/>
              <a:pPr/>
              <a:t>42</a:t>
            </a:fld>
            <a:endParaRPr lang="en-US"/>
          </a:p>
        </p:txBody>
      </p:sp>
      <p:sp>
        <p:nvSpPr>
          <p:cNvPr id="6" name="Footer Placeholder 5">
            <a:extLst>
              <a:ext uri="{FF2B5EF4-FFF2-40B4-BE49-F238E27FC236}">
                <a16:creationId xmlns:a16="http://schemas.microsoft.com/office/drawing/2014/main" id="{886A12F6-23B2-42E3-90FB-A2C83AD0B77F}"/>
              </a:ext>
            </a:extLst>
          </p:cNvPr>
          <p:cNvSpPr>
            <a:spLocks noGrp="1"/>
          </p:cNvSpPr>
          <p:nvPr>
            <p:ph type="ftr" sz="quarter" idx="11"/>
          </p:nvPr>
        </p:nvSpPr>
        <p:spPr/>
        <p:txBody>
          <a:bodyPr/>
          <a:lstStyle/>
          <a:p>
            <a:r>
              <a:rPr lang="en-US"/>
              <a:t>Center for Prevention Programs and Partnerships</a:t>
            </a:r>
          </a:p>
        </p:txBody>
      </p:sp>
      <p:pic>
        <p:nvPicPr>
          <p:cNvPr id="7" name="Content Placeholder 6">
            <a:extLst>
              <a:ext uri="{FF2B5EF4-FFF2-40B4-BE49-F238E27FC236}">
                <a16:creationId xmlns:a16="http://schemas.microsoft.com/office/drawing/2014/main" id="{2E8B24A8-7D79-447D-B886-CAFAA46349F9}"/>
              </a:ext>
            </a:extLst>
          </p:cNvPr>
          <p:cNvPicPr>
            <a:picLocks noGrp="1" noChangeAspect="1"/>
          </p:cNvPicPr>
          <p:nvPr>
            <p:ph sz="half" idx="1"/>
          </p:nvPr>
        </p:nvPicPr>
        <p:blipFill>
          <a:blip r:embed="rId2"/>
          <a:stretch>
            <a:fillRect/>
          </a:stretch>
        </p:blipFill>
        <p:spPr>
          <a:xfrm>
            <a:off x="342898" y="1755238"/>
            <a:ext cx="3334580" cy="4351338"/>
          </a:xfrm>
          <a:prstGeom prst="rect">
            <a:avLst/>
          </a:prstGeom>
        </p:spPr>
      </p:pic>
      <p:pic>
        <p:nvPicPr>
          <p:cNvPr id="8" name="Picture 7">
            <a:extLst>
              <a:ext uri="{FF2B5EF4-FFF2-40B4-BE49-F238E27FC236}">
                <a16:creationId xmlns:a16="http://schemas.microsoft.com/office/drawing/2014/main" id="{DB768466-7C7A-4A1C-9D3F-32BAEB84E9D1}"/>
              </a:ext>
            </a:extLst>
          </p:cNvPr>
          <p:cNvPicPr>
            <a:picLocks noChangeAspect="1"/>
          </p:cNvPicPr>
          <p:nvPr/>
        </p:nvPicPr>
        <p:blipFill>
          <a:blip r:embed="rId3"/>
          <a:stretch>
            <a:fillRect/>
          </a:stretch>
        </p:blipFill>
        <p:spPr>
          <a:xfrm>
            <a:off x="3840361" y="1636984"/>
            <a:ext cx="2990850" cy="1104900"/>
          </a:xfrm>
          <a:prstGeom prst="rect">
            <a:avLst/>
          </a:prstGeom>
        </p:spPr>
      </p:pic>
      <p:sp>
        <p:nvSpPr>
          <p:cNvPr id="9" name="TextBox 8">
            <a:extLst>
              <a:ext uri="{FF2B5EF4-FFF2-40B4-BE49-F238E27FC236}">
                <a16:creationId xmlns:a16="http://schemas.microsoft.com/office/drawing/2014/main" id="{C1F4BE54-575C-4AAD-BE1E-9B05A2701392}"/>
              </a:ext>
            </a:extLst>
          </p:cNvPr>
          <p:cNvSpPr txBox="1"/>
          <p:nvPr/>
        </p:nvSpPr>
        <p:spPr>
          <a:xfrm>
            <a:off x="3840361" y="2741884"/>
            <a:ext cx="2530436" cy="2062103"/>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Illinois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Hawaii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York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Wisconsin</a:t>
            </a:r>
          </a:p>
        </p:txBody>
      </p:sp>
      <p:sp>
        <p:nvSpPr>
          <p:cNvPr id="11" name="TextBox 10">
            <a:extLst>
              <a:ext uri="{FF2B5EF4-FFF2-40B4-BE49-F238E27FC236}">
                <a16:creationId xmlns:a16="http://schemas.microsoft.com/office/drawing/2014/main" id="{0DA2EAAA-8ECA-4E60-9B3B-5779D3E3C8B3}"/>
              </a:ext>
            </a:extLst>
          </p:cNvPr>
          <p:cNvSpPr txBox="1"/>
          <p:nvPr/>
        </p:nvSpPr>
        <p:spPr>
          <a:xfrm>
            <a:off x="8514524" y="2349406"/>
            <a:ext cx="3047181" cy="4031873"/>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Missouri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Ohio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(Michigan)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West Virginia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Oklahoma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Wyoming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Colorado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Arial" panose="020B0604020202020204" pitchFamily="34" charset="0"/>
                <a:cs typeface="Arial" panose="020B0604020202020204" pitchFamily="34" charset="0"/>
              </a:rPr>
              <a:t>Utah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263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9787-4CA1-4799-8646-45DA167E0C23}"/>
              </a:ext>
            </a:extLst>
          </p:cNvPr>
          <p:cNvSpPr>
            <a:spLocks noGrp="1"/>
          </p:cNvSpPr>
          <p:nvPr>
            <p:ph type="title"/>
          </p:nvPr>
        </p:nvSpPr>
        <p:spPr/>
        <p:txBody>
          <a:bodyPr/>
          <a:lstStyle/>
          <a:p>
            <a:r>
              <a:rPr lang="en-US" dirty="0"/>
              <a:t>Prevention in Practice</a:t>
            </a:r>
          </a:p>
        </p:txBody>
      </p:sp>
      <p:sp>
        <p:nvSpPr>
          <p:cNvPr id="5" name="Slide Number Placeholder 4">
            <a:extLst>
              <a:ext uri="{FF2B5EF4-FFF2-40B4-BE49-F238E27FC236}">
                <a16:creationId xmlns:a16="http://schemas.microsoft.com/office/drawing/2014/main" id="{19F122E1-DE86-45DA-8956-D82CA283D161}"/>
              </a:ext>
            </a:extLst>
          </p:cNvPr>
          <p:cNvSpPr>
            <a:spLocks noGrp="1"/>
          </p:cNvSpPr>
          <p:nvPr>
            <p:ph type="sldNum" sz="quarter" idx="12"/>
          </p:nvPr>
        </p:nvSpPr>
        <p:spPr/>
        <p:txBody>
          <a:bodyPr/>
          <a:lstStyle/>
          <a:p>
            <a:fld id="{0CB25C7D-DA1D-470A-9386-174DD2BAFF50}" type="slidenum">
              <a:rPr lang="en-US" smtClean="0"/>
              <a:t>43</a:t>
            </a:fld>
            <a:endParaRPr lang="en-US"/>
          </a:p>
        </p:txBody>
      </p:sp>
      <p:sp>
        <p:nvSpPr>
          <p:cNvPr id="26" name="Footer Placeholder 3">
            <a:extLst>
              <a:ext uri="{FF2B5EF4-FFF2-40B4-BE49-F238E27FC236}">
                <a16:creationId xmlns:a16="http://schemas.microsoft.com/office/drawing/2014/main" id="{38B076AC-4EA2-4B38-BE13-6D1189423151}"/>
              </a:ext>
            </a:extLst>
          </p:cNvPr>
          <p:cNvSpPr>
            <a:spLocks noGrp="1"/>
          </p:cNvSpPr>
          <p:nvPr>
            <p:ph type="ftr" sz="quarter" idx="11"/>
          </p:nvPr>
        </p:nvSpPr>
        <p:spPr>
          <a:xfrm>
            <a:off x="4038600" y="6169553"/>
            <a:ext cx="4114800" cy="365125"/>
          </a:xfrm>
        </p:spPr>
        <p:txBody>
          <a:bodyPr/>
          <a:lstStyle/>
          <a:p>
            <a:r>
              <a:rPr lang="en-US"/>
              <a:t>Center for Prevention Programs and Partnerships</a:t>
            </a:r>
          </a:p>
        </p:txBody>
      </p:sp>
      <p:sp>
        <p:nvSpPr>
          <p:cNvPr id="27" name="Footer Placeholder 3">
            <a:extLst>
              <a:ext uri="{FF2B5EF4-FFF2-40B4-BE49-F238E27FC236}">
                <a16:creationId xmlns:a16="http://schemas.microsoft.com/office/drawing/2014/main" id="{C8A99C25-D753-4AF4-9FDE-75FBCBB93FD0}"/>
              </a:ext>
            </a:extLst>
          </p:cNvPr>
          <p:cNvSpPr txBox="1">
            <a:spLocks/>
          </p:cNvSpPr>
          <p:nvPr/>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Prevention Programs and Partnerships</a:t>
            </a:r>
            <a:endParaRPr lang="en-US" dirty="0"/>
          </a:p>
        </p:txBody>
      </p:sp>
      <p:sp>
        <p:nvSpPr>
          <p:cNvPr id="28" name="Date Placeholder 2">
            <a:extLst>
              <a:ext uri="{FF2B5EF4-FFF2-40B4-BE49-F238E27FC236}">
                <a16:creationId xmlns:a16="http://schemas.microsoft.com/office/drawing/2014/main" id="{837BF266-48D5-4BC8-B0DC-02BEFABFAE8E}"/>
              </a:ext>
            </a:extLst>
          </p:cNvPr>
          <p:cNvSpPr>
            <a:spLocks noGrp="1"/>
          </p:cNvSpPr>
          <p:nvPr>
            <p:ph type="dt" sz="half" idx="10"/>
          </p:nvPr>
        </p:nvSpPr>
        <p:spPr>
          <a:xfrm>
            <a:off x="342898" y="6544291"/>
            <a:ext cx="3238500" cy="365125"/>
          </a:xfrm>
        </p:spPr>
        <p:txBody>
          <a:bodyPr/>
          <a:lstStyle/>
          <a:p>
            <a:fld id="{89FF7EB4-17EE-44B2-8680-B1AAB6964142}" type="datetime1">
              <a:rPr lang="en-US" smtClean="0"/>
              <a:t>9/26/2022</a:t>
            </a:fld>
            <a:endParaRPr lang="en-US" dirty="0"/>
          </a:p>
        </p:txBody>
      </p:sp>
      <p:pic>
        <p:nvPicPr>
          <p:cNvPr id="7" name="Content Placeholder 6">
            <a:extLst>
              <a:ext uri="{FF2B5EF4-FFF2-40B4-BE49-F238E27FC236}">
                <a16:creationId xmlns:a16="http://schemas.microsoft.com/office/drawing/2014/main" id="{68D5DD2E-A54D-4528-AA95-31238F473B43}"/>
              </a:ext>
            </a:extLst>
          </p:cNvPr>
          <p:cNvPicPr>
            <a:picLocks noGrp="1" noChangeAspect="1"/>
          </p:cNvPicPr>
          <p:nvPr>
            <p:ph sz="half" idx="1"/>
          </p:nvPr>
        </p:nvPicPr>
        <p:blipFill>
          <a:blip r:embed="rId3"/>
          <a:stretch>
            <a:fillRect/>
          </a:stretch>
        </p:blipFill>
        <p:spPr>
          <a:xfrm>
            <a:off x="1317171" y="1341067"/>
            <a:ext cx="9203345" cy="4828486"/>
          </a:xfrm>
          <a:prstGeom prst="rect">
            <a:avLst/>
          </a:prstGeom>
        </p:spPr>
      </p:pic>
    </p:spTree>
    <p:extLst>
      <p:ext uri="{BB962C8B-B14F-4D97-AF65-F5344CB8AC3E}">
        <p14:creationId xmlns:p14="http://schemas.microsoft.com/office/powerpoint/2010/main" val="2451372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9787-4CA1-4799-8646-45DA167E0C23}"/>
              </a:ext>
            </a:extLst>
          </p:cNvPr>
          <p:cNvSpPr>
            <a:spLocks noGrp="1"/>
          </p:cNvSpPr>
          <p:nvPr>
            <p:ph type="title"/>
          </p:nvPr>
        </p:nvSpPr>
        <p:spPr/>
        <p:txBody>
          <a:bodyPr/>
          <a:lstStyle/>
          <a:p>
            <a:r>
              <a:rPr lang="en-US" altLang="en-US" dirty="0">
                <a:latin typeface="Arial"/>
                <a:cs typeface="Arial"/>
              </a:rPr>
              <a:t>Bystanders Can Help</a:t>
            </a:r>
            <a:endParaRPr lang="en-US" dirty="0"/>
          </a:p>
        </p:txBody>
      </p:sp>
      <p:sp>
        <p:nvSpPr>
          <p:cNvPr id="5" name="Slide Number Placeholder 4">
            <a:extLst>
              <a:ext uri="{FF2B5EF4-FFF2-40B4-BE49-F238E27FC236}">
                <a16:creationId xmlns:a16="http://schemas.microsoft.com/office/drawing/2014/main" id="{19F122E1-DE86-45DA-8956-D82CA283D161}"/>
              </a:ext>
            </a:extLst>
          </p:cNvPr>
          <p:cNvSpPr>
            <a:spLocks noGrp="1"/>
          </p:cNvSpPr>
          <p:nvPr>
            <p:ph type="sldNum" sz="quarter" idx="12"/>
          </p:nvPr>
        </p:nvSpPr>
        <p:spPr/>
        <p:txBody>
          <a:bodyPr/>
          <a:lstStyle/>
          <a:p>
            <a:fld id="{0CB25C7D-DA1D-470A-9386-174DD2BAFF50}" type="slidenum">
              <a:rPr lang="en-US" smtClean="0"/>
              <a:t>44</a:t>
            </a:fld>
            <a:endParaRPr lang="en-US"/>
          </a:p>
        </p:txBody>
      </p:sp>
      <p:sp>
        <p:nvSpPr>
          <p:cNvPr id="26" name="Footer Placeholder 3">
            <a:extLst>
              <a:ext uri="{FF2B5EF4-FFF2-40B4-BE49-F238E27FC236}">
                <a16:creationId xmlns:a16="http://schemas.microsoft.com/office/drawing/2014/main" id="{38B076AC-4EA2-4B38-BE13-6D1189423151}"/>
              </a:ext>
            </a:extLst>
          </p:cNvPr>
          <p:cNvSpPr>
            <a:spLocks noGrp="1"/>
          </p:cNvSpPr>
          <p:nvPr>
            <p:ph type="ftr" sz="quarter" idx="11"/>
          </p:nvPr>
        </p:nvSpPr>
        <p:spPr>
          <a:xfrm>
            <a:off x="4038600" y="6169553"/>
            <a:ext cx="4114800" cy="365125"/>
          </a:xfrm>
        </p:spPr>
        <p:txBody>
          <a:bodyPr/>
          <a:lstStyle/>
          <a:p>
            <a:r>
              <a:rPr lang="en-US"/>
              <a:t>Center for Prevention Programs and Partnerships</a:t>
            </a:r>
          </a:p>
        </p:txBody>
      </p:sp>
      <p:sp>
        <p:nvSpPr>
          <p:cNvPr id="27" name="Footer Placeholder 3">
            <a:extLst>
              <a:ext uri="{FF2B5EF4-FFF2-40B4-BE49-F238E27FC236}">
                <a16:creationId xmlns:a16="http://schemas.microsoft.com/office/drawing/2014/main" id="{C8A99C25-D753-4AF4-9FDE-75FBCBB93FD0}"/>
              </a:ext>
            </a:extLst>
          </p:cNvPr>
          <p:cNvSpPr txBox="1">
            <a:spLocks/>
          </p:cNvSpPr>
          <p:nvPr/>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Prevention Programs and Partnerships</a:t>
            </a:r>
            <a:endParaRPr lang="en-US" dirty="0"/>
          </a:p>
        </p:txBody>
      </p:sp>
      <p:sp>
        <p:nvSpPr>
          <p:cNvPr id="28" name="Date Placeholder 2">
            <a:extLst>
              <a:ext uri="{FF2B5EF4-FFF2-40B4-BE49-F238E27FC236}">
                <a16:creationId xmlns:a16="http://schemas.microsoft.com/office/drawing/2014/main" id="{837BF266-48D5-4BC8-B0DC-02BEFABFAE8E}"/>
              </a:ext>
            </a:extLst>
          </p:cNvPr>
          <p:cNvSpPr>
            <a:spLocks noGrp="1"/>
          </p:cNvSpPr>
          <p:nvPr>
            <p:ph type="dt" sz="half" idx="10"/>
          </p:nvPr>
        </p:nvSpPr>
        <p:spPr>
          <a:xfrm>
            <a:off x="342898" y="6544291"/>
            <a:ext cx="3238500" cy="365125"/>
          </a:xfrm>
        </p:spPr>
        <p:txBody>
          <a:bodyPr/>
          <a:lstStyle/>
          <a:p>
            <a:fld id="{89FF7EB4-17EE-44B2-8680-B1AAB6964142}" type="datetime1">
              <a:rPr lang="en-US" smtClean="0"/>
              <a:t>9/26/2022</a:t>
            </a:fld>
            <a:endParaRPr lang="en-US" dirty="0"/>
          </a:p>
        </p:txBody>
      </p:sp>
      <p:pic>
        <p:nvPicPr>
          <p:cNvPr id="6" name="Content Placeholder 5">
            <a:extLst>
              <a:ext uri="{FF2B5EF4-FFF2-40B4-BE49-F238E27FC236}">
                <a16:creationId xmlns:a16="http://schemas.microsoft.com/office/drawing/2014/main" id="{533D9C18-DEF9-4C80-ACB2-3AAB70608E13}"/>
              </a:ext>
            </a:extLst>
          </p:cNvPr>
          <p:cNvPicPr>
            <a:picLocks noGrp="1" noChangeAspect="1"/>
          </p:cNvPicPr>
          <p:nvPr>
            <p:ph sz="half" idx="1"/>
          </p:nvPr>
        </p:nvPicPr>
        <p:blipFill>
          <a:blip r:embed="rId3"/>
          <a:stretch>
            <a:fillRect/>
          </a:stretch>
        </p:blipFill>
        <p:spPr>
          <a:xfrm>
            <a:off x="159954" y="1691446"/>
            <a:ext cx="11153634" cy="4351338"/>
          </a:xfrm>
          <a:prstGeom prst="rect">
            <a:avLst/>
          </a:prstGeom>
        </p:spPr>
      </p:pic>
    </p:spTree>
    <p:extLst>
      <p:ext uri="{BB962C8B-B14F-4D97-AF65-F5344CB8AC3E}">
        <p14:creationId xmlns:p14="http://schemas.microsoft.com/office/powerpoint/2010/main" val="2058403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9787-4CA1-4799-8646-45DA167E0C23}"/>
              </a:ext>
            </a:extLst>
          </p:cNvPr>
          <p:cNvSpPr>
            <a:spLocks noGrp="1"/>
          </p:cNvSpPr>
          <p:nvPr>
            <p:ph type="title"/>
          </p:nvPr>
        </p:nvSpPr>
        <p:spPr/>
        <p:txBody>
          <a:bodyPr/>
          <a:lstStyle/>
          <a:p>
            <a:r>
              <a:rPr lang="en-US" dirty="0"/>
              <a:t>Who Are Bystanders and What Can They Do?</a:t>
            </a:r>
          </a:p>
        </p:txBody>
      </p:sp>
      <p:sp>
        <p:nvSpPr>
          <p:cNvPr id="5" name="Slide Number Placeholder 4">
            <a:extLst>
              <a:ext uri="{FF2B5EF4-FFF2-40B4-BE49-F238E27FC236}">
                <a16:creationId xmlns:a16="http://schemas.microsoft.com/office/drawing/2014/main" id="{19F122E1-DE86-45DA-8956-D82CA283D161}"/>
              </a:ext>
            </a:extLst>
          </p:cNvPr>
          <p:cNvSpPr>
            <a:spLocks noGrp="1"/>
          </p:cNvSpPr>
          <p:nvPr>
            <p:ph type="sldNum" sz="quarter" idx="12"/>
          </p:nvPr>
        </p:nvSpPr>
        <p:spPr/>
        <p:txBody>
          <a:bodyPr/>
          <a:lstStyle/>
          <a:p>
            <a:fld id="{0CB25C7D-DA1D-470A-9386-174DD2BAFF50}" type="slidenum">
              <a:rPr lang="en-US" smtClean="0"/>
              <a:t>45</a:t>
            </a:fld>
            <a:endParaRPr lang="en-US"/>
          </a:p>
        </p:txBody>
      </p:sp>
      <p:sp>
        <p:nvSpPr>
          <p:cNvPr id="26" name="Footer Placeholder 3">
            <a:extLst>
              <a:ext uri="{FF2B5EF4-FFF2-40B4-BE49-F238E27FC236}">
                <a16:creationId xmlns:a16="http://schemas.microsoft.com/office/drawing/2014/main" id="{38B076AC-4EA2-4B38-BE13-6D1189423151}"/>
              </a:ext>
            </a:extLst>
          </p:cNvPr>
          <p:cNvSpPr>
            <a:spLocks noGrp="1"/>
          </p:cNvSpPr>
          <p:nvPr>
            <p:ph type="ftr" sz="quarter" idx="11"/>
          </p:nvPr>
        </p:nvSpPr>
        <p:spPr>
          <a:xfrm>
            <a:off x="4038600" y="6169553"/>
            <a:ext cx="4114800" cy="365125"/>
          </a:xfrm>
        </p:spPr>
        <p:txBody>
          <a:bodyPr/>
          <a:lstStyle/>
          <a:p>
            <a:r>
              <a:rPr lang="en-US"/>
              <a:t>Center for Prevention Programs and Partnerships</a:t>
            </a:r>
          </a:p>
        </p:txBody>
      </p:sp>
      <p:sp>
        <p:nvSpPr>
          <p:cNvPr id="27" name="Footer Placeholder 3">
            <a:extLst>
              <a:ext uri="{FF2B5EF4-FFF2-40B4-BE49-F238E27FC236}">
                <a16:creationId xmlns:a16="http://schemas.microsoft.com/office/drawing/2014/main" id="{C8A99C25-D753-4AF4-9FDE-75FBCBB93FD0}"/>
              </a:ext>
            </a:extLst>
          </p:cNvPr>
          <p:cNvSpPr txBox="1">
            <a:spLocks/>
          </p:cNvSpPr>
          <p:nvPr/>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Prevention Programs and Partnerships</a:t>
            </a:r>
            <a:endParaRPr lang="en-US" dirty="0"/>
          </a:p>
        </p:txBody>
      </p:sp>
      <p:sp>
        <p:nvSpPr>
          <p:cNvPr id="28" name="Date Placeholder 2">
            <a:extLst>
              <a:ext uri="{FF2B5EF4-FFF2-40B4-BE49-F238E27FC236}">
                <a16:creationId xmlns:a16="http://schemas.microsoft.com/office/drawing/2014/main" id="{837BF266-48D5-4BC8-B0DC-02BEFABFAE8E}"/>
              </a:ext>
            </a:extLst>
          </p:cNvPr>
          <p:cNvSpPr>
            <a:spLocks noGrp="1"/>
          </p:cNvSpPr>
          <p:nvPr>
            <p:ph type="dt" sz="half" idx="10"/>
          </p:nvPr>
        </p:nvSpPr>
        <p:spPr>
          <a:xfrm>
            <a:off x="342898" y="6544291"/>
            <a:ext cx="3238500" cy="365125"/>
          </a:xfrm>
        </p:spPr>
        <p:txBody>
          <a:bodyPr/>
          <a:lstStyle/>
          <a:p>
            <a:fld id="{89FF7EB4-17EE-44B2-8680-B1AAB6964142}" type="datetime1">
              <a:rPr lang="en-US" smtClean="0"/>
              <a:t>9/26/2022</a:t>
            </a:fld>
            <a:endParaRPr lang="en-US" dirty="0"/>
          </a:p>
        </p:txBody>
      </p:sp>
      <p:pic>
        <p:nvPicPr>
          <p:cNvPr id="7" name="Content Placeholder 6">
            <a:extLst>
              <a:ext uri="{FF2B5EF4-FFF2-40B4-BE49-F238E27FC236}">
                <a16:creationId xmlns:a16="http://schemas.microsoft.com/office/drawing/2014/main" id="{9A45EBFE-6371-477C-BC74-463D3694D37A}"/>
              </a:ext>
            </a:extLst>
          </p:cNvPr>
          <p:cNvPicPr>
            <a:picLocks noGrp="1" noChangeAspect="1"/>
          </p:cNvPicPr>
          <p:nvPr>
            <p:ph sz="half" idx="1"/>
          </p:nvPr>
        </p:nvPicPr>
        <p:blipFill>
          <a:blip r:embed="rId3"/>
          <a:stretch>
            <a:fillRect/>
          </a:stretch>
        </p:blipFill>
        <p:spPr>
          <a:xfrm>
            <a:off x="1113777" y="1746250"/>
            <a:ext cx="9964446" cy="4351338"/>
          </a:xfrm>
          <a:prstGeom prst="rect">
            <a:avLst/>
          </a:prstGeom>
        </p:spPr>
      </p:pic>
    </p:spTree>
    <p:extLst>
      <p:ext uri="{BB962C8B-B14F-4D97-AF65-F5344CB8AC3E}">
        <p14:creationId xmlns:p14="http://schemas.microsoft.com/office/powerpoint/2010/main" val="3126444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9787-4CA1-4799-8646-45DA167E0C23}"/>
              </a:ext>
            </a:extLst>
          </p:cNvPr>
          <p:cNvSpPr>
            <a:spLocks noGrp="1"/>
          </p:cNvSpPr>
          <p:nvPr>
            <p:ph type="title"/>
          </p:nvPr>
        </p:nvSpPr>
        <p:spPr/>
        <p:txBody>
          <a:bodyPr/>
          <a:lstStyle/>
          <a:p>
            <a:r>
              <a:rPr lang="en-US" dirty="0"/>
              <a:t>What Is a Threat Assessment?</a:t>
            </a:r>
          </a:p>
        </p:txBody>
      </p:sp>
      <p:sp>
        <p:nvSpPr>
          <p:cNvPr id="5" name="Slide Number Placeholder 4">
            <a:extLst>
              <a:ext uri="{FF2B5EF4-FFF2-40B4-BE49-F238E27FC236}">
                <a16:creationId xmlns:a16="http://schemas.microsoft.com/office/drawing/2014/main" id="{19F122E1-DE86-45DA-8956-D82CA283D161}"/>
              </a:ext>
            </a:extLst>
          </p:cNvPr>
          <p:cNvSpPr>
            <a:spLocks noGrp="1"/>
          </p:cNvSpPr>
          <p:nvPr>
            <p:ph type="sldNum" sz="quarter" idx="12"/>
          </p:nvPr>
        </p:nvSpPr>
        <p:spPr/>
        <p:txBody>
          <a:bodyPr/>
          <a:lstStyle/>
          <a:p>
            <a:fld id="{0CB25C7D-DA1D-470A-9386-174DD2BAFF50}" type="slidenum">
              <a:rPr lang="en-US" smtClean="0"/>
              <a:t>46</a:t>
            </a:fld>
            <a:endParaRPr lang="en-US"/>
          </a:p>
        </p:txBody>
      </p:sp>
      <p:sp>
        <p:nvSpPr>
          <p:cNvPr id="26" name="Footer Placeholder 3">
            <a:extLst>
              <a:ext uri="{FF2B5EF4-FFF2-40B4-BE49-F238E27FC236}">
                <a16:creationId xmlns:a16="http://schemas.microsoft.com/office/drawing/2014/main" id="{38B076AC-4EA2-4B38-BE13-6D1189423151}"/>
              </a:ext>
            </a:extLst>
          </p:cNvPr>
          <p:cNvSpPr>
            <a:spLocks noGrp="1"/>
          </p:cNvSpPr>
          <p:nvPr>
            <p:ph type="ftr" sz="quarter" idx="11"/>
          </p:nvPr>
        </p:nvSpPr>
        <p:spPr>
          <a:xfrm>
            <a:off x="4038600" y="6169553"/>
            <a:ext cx="4114800" cy="365125"/>
          </a:xfrm>
        </p:spPr>
        <p:txBody>
          <a:bodyPr/>
          <a:lstStyle/>
          <a:p>
            <a:r>
              <a:rPr lang="en-US"/>
              <a:t>Center for Prevention Programs and Partnerships</a:t>
            </a:r>
          </a:p>
        </p:txBody>
      </p:sp>
      <p:sp>
        <p:nvSpPr>
          <p:cNvPr id="27" name="Footer Placeholder 3">
            <a:extLst>
              <a:ext uri="{FF2B5EF4-FFF2-40B4-BE49-F238E27FC236}">
                <a16:creationId xmlns:a16="http://schemas.microsoft.com/office/drawing/2014/main" id="{C8A99C25-D753-4AF4-9FDE-75FBCBB93FD0}"/>
              </a:ext>
            </a:extLst>
          </p:cNvPr>
          <p:cNvSpPr txBox="1">
            <a:spLocks/>
          </p:cNvSpPr>
          <p:nvPr/>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Prevention Programs and Partnerships</a:t>
            </a:r>
            <a:endParaRPr lang="en-US" dirty="0"/>
          </a:p>
        </p:txBody>
      </p:sp>
      <p:sp>
        <p:nvSpPr>
          <p:cNvPr id="28" name="Date Placeholder 2">
            <a:extLst>
              <a:ext uri="{FF2B5EF4-FFF2-40B4-BE49-F238E27FC236}">
                <a16:creationId xmlns:a16="http://schemas.microsoft.com/office/drawing/2014/main" id="{837BF266-48D5-4BC8-B0DC-02BEFABFAE8E}"/>
              </a:ext>
            </a:extLst>
          </p:cNvPr>
          <p:cNvSpPr>
            <a:spLocks noGrp="1"/>
          </p:cNvSpPr>
          <p:nvPr>
            <p:ph type="dt" sz="half" idx="10"/>
          </p:nvPr>
        </p:nvSpPr>
        <p:spPr>
          <a:xfrm>
            <a:off x="342898" y="6544291"/>
            <a:ext cx="3238500" cy="365125"/>
          </a:xfrm>
        </p:spPr>
        <p:txBody>
          <a:bodyPr/>
          <a:lstStyle/>
          <a:p>
            <a:fld id="{89FF7EB4-17EE-44B2-8680-B1AAB6964142}" type="datetime1">
              <a:rPr lang="en-US" smtClean="0"/>
              <a:t>9/26/2022</a:t>
            </a:fld>
            <a:endParaRPr lang="en-US" dirty="0"/>
          </a:p>
        </p:txBody>
      </p:sp>
      <p:sp>
        <p:nvSpPr>
          <p:cNvPr id="10" name="Content Placeholder 1">
            <a:extLst>
              <a:ext uri="{FF2B5EF4-FFF2-40B4-BE49-F238E27FC236}">
                <a16:creationId xmlns:a16="http://schemas.microsoft.com/office/drawing/2014/main" id="{D2ACB8A2-78CA-4AE0-A32F-2AB7C71CDBFD}"/>
              </a:ext>
            </a:extLst>
          </p:cNvPr>
          <p:cNvSpPr>
            <a:spLocks noGrp="1"/>
          </p:cNvSpPr>
          <p:nvPr>
            <p:ph sz="half" idx="1"/>
          </p:nvPr>
        </p:nvSpPr>
        <p:spPr>
          <a:xfrm>
            <a:off x="342900" y="1981200"/>
            <a:ext cx="11506200" cy="4116388"/>
          </a:xfrm>
        </p:spPr>
        <p:txBody>
          <a:bodyPr/>
          <a:lstStyle/>
          <a:p>
            <a:pPr marL="457200" indent="-457200">
              <a:buFont typeface="+mj-lt"/>
              <a:buAutoNum type="arabicPeriod"/>
            </a:pPr>
            <a:r>
              <a:rPr lang="en-US" sz="2800" b="1" u="sng" dirty="0">
                <a:latin typeface="Arial"/>
                <a:cs typeface="Arial"/>
              </a:rPr>
              <a:t>Identifies</a:t>
            </a:r>
            <a:r>
              <a:rPr lang="en-US" sz="2800" dirty="0">
                <a:latin typeface="Arial"/>
                <a:cs typeface="Arial"/>
              </a:rPr>
              <a:t> individuals who exhibit threatening or concerning behavior.</a:t>
            </a:r>
          </a:p>
          <a:p>
            <a:pPr marL="457200" indent="-457200">
              <a:buFont typeface="+mj-lt"/>
              <a:buAutoNum type="arabicPeriod"/>
            </a:pPr>
            <a:endParaRPr lang="en-US" sz="2800" dirty="0">
              <a:latin typeface="Arial"/>
              <a:cs typeface="Arial"/>
            </a:endParaRPr>
          </a:p>
          <a:p>
            <a:pPr marL="457200" indent="-457200">
              <a:buFont typeface="+mj-lt"/>
              <a:buAutoNum type="arabicPeriod"/>
            </a:pPr>
            <a:r>
              <a:rPr lang="en-US" sz="2800" dirty="0">
                <a:latin typeface="Arial"/>
                <a:cs typeface="Arial"/>
              </a:rPr>
              <a:t>Gathers information to </a:t>
            </a:r>
            <a:r>
              <a:rPr lang="en-US" sz="2800" b="1" u="sng" dirty="0">
                <a:latin typeface="Arial"/>
                <a:cs typeface="Arial"/>
              </a:rPr>
              <a:t>assess</a:t>
            </a:r>
            <a:r>
              <a:rPr lang="en-US" sz="2800" dirty="0">
                <a:latin typeface="Arial"/>
                <a:cs typeface="Arial"/>
              </a:rPr>
              <a:t> whether they pose a risk of harm.</a:t>
            </a:r>
          </a:p>
          <a:p>
            <a:pPr marL="457200" indent="-457200">
              <a:buFont typeface="+mj-lt"/>
              <a:buAutoNum type="arabicPeriod"/>
            </a:pPr>
            <a:endParaRPr lang="en-US" sz="2800" dirty="0">
              <a:latin typeface="Arial"/>
              <a:cs typeface="Arial"/>
            </a:endParaRPr>
          </a:p>
          <a:p>
            <a:pPr marL="457200" indent="-457200">
              <a:buFont typeface="+mj-lt"/>
              <a:buAutoNum type="arabicPeriod"/>
            </a:pPr>
            <a:r>
              <a:rPr lang="en-US" sz="2800" dirty="0">
                <a:latin typeface="Arial"/>
                <a:cs typeface="Arial"/>
              </a:rPr>
              <a:t>Identifies appropriate interventions, resources, and supports to </a:t>
            </a:r>
            <a:r>
              <a:rPr lang="en-US" sz="2800" b="1" u="sng" dirty="0">
                <a:latin typeface="Arial"/>
                <a:cs typeface="Arial"/>
              </a:rPr>
              <a:t>manage</a:t>
            </a:r>
            <a:r>
              <a:rPr lang="en-US" sz="2800" dirty="0">
                <a:latin typeface="Arial"/>
                <a:cs typeface="Arial"/>
              </a:rPr>
              <a:t> that risk.</a:t>
            </a:r>
            <a:endParaRPr lang="en-US" sz="2800" dirty="0"/>
          </a:p>
          <a:p>
            <a:pPr marL="0" indent="0">
              <a:buNone/>
            </a:pPr>
            <a:endParaRPr lang="en-US" sz="2800" dirty="0"/>
          </a:p>
        </p:txBody>
      </p:sp>
    </p:spTree>
    <p:extLst>
      <p:ext uri="{BB962C8B-B14F-4D97-AF65-F5344CB8AC3E}">
        <p14:creationId xmlns:p14="http://schemas.microsoft.com/office/powerpoint/2010/main" val="998594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9787-4CA1-4799-8646-45DA167E0C23}"/>
              </a:ext>
            </a:extLst>
          </p:cNvPr>
          <p:cNvSpPr>
            <a:spLocks noGrp="1"/>
          </p:cNvSpPr>
          <p:nvPr>
            <p:ph type="title"/>
          </p:nvPr>
        </p:nvSpPr>
        <p:spPr/>
        <p:txBody>
          <a:bodyPr/>
          <a:lstStyle/>
          <a:p>
            <a:r>
              <a:rPr lang="en-US" dirty="0"/>
              <a:t>What Is a Multidisciplinary Team?</a:t>
            </a:r>
          </a:p>
        </p:txBody>
      </p:sp>
      <p:sp>
        <p:nvSpPr>
          <p:cNvPr id="5" name="Slide Number Placeholder 4">
            <a:extLst>
              <a:ext uri="{FF2B5EF4-FFF2-40B4-BE49-F238E27FC236}">
                <a16:creationId xmlns:a16="http://schemas.microsoft.com/office/drawing/2014/main" id="{19F122E1-DE86-45DA-8956-D82CA283D161}"/>
              </a:ext>
            </a:extLst>
          </p:cNvPr>
          <p:cNvSpPr>
            <a:spLocks noGrp="1"/>
          </p:cNvSpPr>
          <p:nvPr>
            <p:ph type="sldNum" sz="quarter" idx="12"/>
          </p:nvPr>
        </p:nvSpPr>
        <p:spPr/>
        <p:txBody>
          <a:bodyPr/>
          <a:lstStyle/>
          <a:p>
            <a:fld id="{0CB25C7D-DA1D-470A-9386-174DD2BAFF50}" type="slidenum">
              <a:rPr lang="en-US" smtClean="0"/>
              <a:t>47</a:t>
            </a:fld>
            <a:endParaRPr lang="en-US"/>
          </a:p>
        </p:txBody>
      </p:sp>
      <p:sp>
        <p:nvSpPr>
          <p:cNvPr id="26" name="Footer Placeholder 3">
            <a:extLst>
              <a:ext uri="{FF2B5EF4-FFF2-40B4-BE49-F238E27FC236}">
                <a16:creationId xmlns:a16="http://schemas.microsoft.com/office/drawing/2014/main" id="{38B076AC-4EA2-4B38-BE13-6D1189423151}"/>
              </a:ext>
            </a:extLst>
          </p:cNvPr>
          <p:cNvSpPr>
            <a:spLocks noGrp="1"/>
          </p:cNvSpPr>
          <p:nvPr>
            <p:ph type="ftr" sz="quarter" idx="11"/>
          </p:nvPr>
        </p:nvSpPr>
        <p:spPr>
          <a:xfrm>
            <a:off x="4038600" y="6169553"/>
            <a:ext cx="4114800" cy="365125"/>
          </a:xfrm>
        </p:spPr>
        <p:txBody>
          <a:bodyPr/>
          <a:lstStyle/>
          <a:p>
            <a:r>
              <a:rPr lang="en-US"/>
              <a:t>Center for Prevention Programs and Partnerships</a:t>
            </a:r>
          </a:p>
        </p:txBody>
      </p:sp>
      <p:sp>
        <p:nvSpPr>
          <p:cNvPr id="27" name="Footer Placeholder 3">
            <a:extLst>
              <a:ext uri="{FF2B5EF4-FFF2-40B4-BE49-F238E27FC236}">
                <a16:creationId xmlns:a16="http://schemas.microsoft.com/office/drawing/2014/main" id="{C8A99C25-D753-4AF4-9FDE-75FBCBB93FD0}"/>
              </a:ext>
            </a:extLst>
          </p:cNvPr>
          <p:cNvSpPr txBox="1">
            <a:spLocks/>
          </p:cNvSpPr>
          <p:nvPr/>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Prevention Programs and Partnerships</a:t>
            </a:r>
            <a:endParaRPr lang="en-US" dirty="0"/>
          </a:p>
        </p:txBody>
      </p:sp>
      <p:sp>
        <p:nvSpPr>
          <p:cNvPr id="28" name="Date Placeholder 2">
            <a:extLst>
              <a:ext uri="{FF2B5EF4-FFF2-40B4-BE49-F238E27FC236}">
                <a16:creationId xmlns:a16="http://schemas.microsoft.com/office/drawing/2014/main" id="{837BF266-48D5-4BC8-B0DC-02BEFABFAE8E}"/>
              </a:ext>
            </a:extLst>
          </p:cNvPr>
          <p:cNvSpPr>
            <a:spLocks noGrp="1"/>
          </p:cNvSpPr>
          <p:nvPr>
            <p:ph type="dt" sz="half" idx="10"/>
          </p:nvPr>
        </p:nvSpPr>
        <p:spPr>
          <a:xfrm>
            <a:off x="342898" y="6544291"/>
            <a:ext cx="3238500" cy="365125"/>
          </a:xfrm>
        </p:spPr>
        <p:txBody>
          <a:bodyPr/>
          <a:lstStyle/>
          <a:p>
            <a:fld id="{89FF7EB4-17EE-44B2-8680-B1AAB6964142}" type="datetime1">
              <a:rPr lang="en-US" smtClean="0"/>
              <a:t>9/26/2022</a:t>
            </a:fld>
            <a:endParaRPr lang="en-US" dirty="0"/>
          </a:p>
        </p:txBody>
      </p:sp>
      <p:pic>
        <p:nvPicPr>
          <p:cNvPr id="6" name="Content Placeholder 5">
            <a:extLst>
              <a:ext uri="{FF2B5EF4-FFF2-40B4-BE49-F238E27FC236}">
                <a16:creationId xmlns:a16="http://schemas.microsoft.com/office/drawing/2014/main" id="{DBFBA160-AC95-4E34-B691-E5F880524497}"/>
              </a:ext>
            </a:extLst>
          </p:cNvPr>
          <p:cNvPicPr>
            <a:picLocks noGrp="1" noChangeAspect="1"/>
          </p:cNvPicPr>
          <p:nvPr>
            <p:ph sz="half" idx="1"/>
          </p:nvPr>
        </p:nvPicPr>
        <p:blipFill>
          <a:blip r:embed="rId3"/>
          <a:stretch>
            <a:fillRect/>
          </a:stretch>
        </p:blipFill>
        <p:spPr>
          <a:xfrm>
            <a:off x="559935" y="1567869"/>
            <a:ext cx="9960581" cy="4351338"/>
          </a:xfrm>
          <a:prstGeom prst="rect">
            <a:avLst/>
          </a:prstGeom>
        </p:spPr>
      </p:pic>
    </p:spTree>
    <p:extLst>
      <p:ext uri="{BB962C8B-B14F-4D97-AF65-F5344CB8AC3E}">
        <p14:creationId xmlns:p14="http://schemas.microsoft.com/office/powerpoint/2010/main" val="368796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9787-4CA1-4799-8646-45DA167E0C23}"/>
              </a:ext>
            </a:extLst>
          </p:cNvPr>
          <p:cNvSpPr>
            <a:spLocks noGrp="1"/>
          </p:cNvSpPr>
          <p:nvPr>
            <p:ph type="title"/>
          </p:nvPr>
        </p:nvSpPr>
        <p:spPr/>
        <p:txBody>
          <a:bodyPr/>
          <a:lstStyle/>
          <a:p>
            <a:r>
              <a:rPr lang="en-US" dirty="0"/>
              <a:t>Ingredients of Prevention Initiatives</a:t>
            </a:r>
          </a:p>
        </p:txBody>
      </p:sp>
      <p:sp>
        <p:nvSpPr>
          <p:cNvPr id="5" name="Slide Number Placeholder 4">
            <a:extLst>
              <a:ext uri="{FF2B5EF4-FFF2-40B4-BE49-F238E27FC236}">
                <a16:creationId xmlns:a16="http://schemas.microsoft.com/office/drawing/2014/main" id="{19F122E1-DE86-45DA-8956-D82CA283D161}"/>
              </a:ext>
            </a:extLst>
          </p:cNvPr>
          <p:cNvSpPr>
            <a:spLocks noGrp="1"/>
          </p:cNvSpPr>
          <p:nvPr>
            <p:ph type="sldNum" sz="quarter" idx="12"/>
          </p:nvPr>
        </p:nvSpPr>
        <p:spPr/>
        <p:txBody>
          <a:bodyPr/>
          <a:lstStyle/>
          <a:p>
            <a:fld id="{0CB25C7D-DA1D-470A-9386-174DD2BAFF50}" type="slidenum">
              <a:rPr lang="en-US" smtClean="0"/>
              <a:t>48</a:t>
            </a:fld>
            <a:endParaRPr lang="en-US"/>
          </a:p>
        </p:txBody>
      </p:sp>
      <p:sp>
        <p:nvSpPr>
          <p:cNvPr id="26" name="Footer Placeholder 3">
            <a:extLst>
              <a:ext uri="{FF2B5EF4-FFF2-40B4-BE49-F238E27FC236}">
                <a16:creationId xmlns:a16="http://schemas.microsoft.com/office/drawing/2014/main" id="{38B076AC-4EA2-4B38-BE13-6D1189423151}"/>
              </a:ext>
            </a:extLst>
          </p:cNvPr>
          <p:cNvSpPr>
            <a:spLocks noGrp="1"/>
          </p:cNvSpPr>
          <p:nvPr>
            <p:ph type="ftr" sz="quarter" idx="11"/>
          </p:nvPr>
        </p:nvSpPr>
        <p:spPr>
          <a:xfrm>
            <a:off x="4038600" y="6169553"/>
            <a:ext cx="4114800" cy="365125"/>
          </a:xfrm>
        </p:spPr>
        <p:txBody>
          <a:bodyPr/>
          <a:lstStyle/>
          <a:p>
            <a:r>
              <a:rPr lang="en-US"/>
              <a:t>Center for Prevention Programs and Partnerships</a:t>
            </a:r>
          </a:p>
        </p:txBody>
      </p:sp>
      <p:sp>
        <p:nvSpPr>
          <p:cNvPr id="27" name="Footer Placeholder 3">
            <a:extLst>
              <a:ext uri="{FF2B5EF4-FFF2-40B4-BE49-F238E27FC236}">
                <a16:creationId xmlns:a16="http://schemas.microsoft.com/office/drawing/2014/main" id="{C8A99C25-D753-4AF4-9FDE-75FBCBB93FD0}"/>
              </a:ext>
            </a:extLst>
          </p:cNvPr>
          <p:cNvSpPr txBox="1">
            <a:spLocks/>
          </p:cNvSpPr>
          <p:nvPr/>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Prevention Programs and Partnerships</a:t>
            </a:r>
            <a:endParaRPr lang="en-US" dirty="0"/>
          </a:p>
        </p:txBody>
      </p:sp>
      <p:sp>
        <p:nvSpPr>
          <p:cNvPr id="28" name="Date Placeholder 2">
            <a:extLst>
              <a:ext uri="{FF2B5EF4-FFF2-40B4-BE49-F238E27FC236}">
                <a16:creationId xmlns:a16="http://schemas.microsoft.com/office/drawing/2014/main" id="{837BF266-48D5-4BC8-B0DC-02BEFABFAE8E}"/>
              </a:ext>
            </a:extLst>
          </p:cNvPr>
          <p:cNvSpPr>
            <a:spLocks noGrp="1"/>
          </p:cNvSpPr>
          <p:nvPr>
            <p:ph type="dt" sz="half" idx="10"/>
          </p:nvPr>
        </p:nvSpPr>
        <p:spPr>
          <a:xfrm>
            <a:off x="342898" y="6544291"/>
            <a:ext cx="3238500" cy="365125"/>
          </a:xfrm>
        </p:spPr>
        <p:txBody>
          <a:bodyPr/>
          <a:lstStyle/>
          <a:p>
            <a:fld id="{89FF7EB4-17EE-44B2-8680-B1AAB6964142}" type="datetime1">
              <a:rPr lang="en-US" smtClean="0"/>
              <a:t>9/26/2022</a:t>
            </a:fld>
            <a:endParaRPr lang="en-US" dirty="0"/>
          </a:p>
        </p:txBody>
      </p:sp>
      <p:pic>
        <p:nvPicPr>
          <p:cNvPr id="7" name="Content Placeholder 6">
            <a:extLst>
              <a:ext uri="{FF2B5EF4-FFF2-40B4-BE49-F238E27FC236}">
                <a16:creationId xmlns:a16="http://schemas.microsoft.com/office/drawing/2014/main" id="{77A9E84C-4D16-4901-A2F1-7C03153D633E}"/>
              </a:ext>
            </a:extLst>
          </p:cNvPr>
          <p:cNvPicPr>
            <a:picLocks noGrp="1" noChangeAspect="1"/>
          </p:cNvPicPr>
          <p:nvPr>
            <p:ph sz="half" idx="1"/>
          </p:nvPr>
        </p:nvPicPr>
        <p:blipFill>
          <a:blip r:embed="rId3"/>
          <a:stretch>
            <a:fillRect/>
          </a:stretch>
        </p:blipFill>
        <p:spPr>
          <a:xfrm>
            <a:off x="342897" y="1376971"/>
            <a:ext cx="10962501" cy="5004307"/>
          </a:xfrm>
          <a:prstGeom prst="rect">
            <a:avLst/>
          </a:prstGeom>
        </p:spPr>
      </p:pic>
    </p:spTree>
    <p:extLst>
      <p:ext uri="{BB962C8B-B14F-4D97-AF65-F5344CB8AC3E}">
        <p14:creationId xmlns:p14="http://schemas.microsoft.com/office/powerpoint/2010/main" val="369578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9787-4CA1-4799-8646-45DA167E0C23}"/>
              </a:ext>
            </a:extLst>
          </p:cNvPr>
          <p:cNvSpPr>
            <a:spLocks noGrp="1"/>
          </p:cNvSpPr>
          <p:nvPr>
            <p:ph type="title"/>
          </p:nvPr>
        </p:nvSpPr>
        <p:spPr/>
        <p:txBody>
          <a:bodyPr/>
          <a:lstStyle/>
          <a:p>
            <a:r>
              <a:rPr lang="en-US" dirty="0"/>
              <a:t>Areas for Future Collaboration &amp; Coordination</a:t>
            </a:r>
          </a:p>
        </p:txBody>
      </p:sp>
      <p:sp>
        <p:nvSpPr>
          <p:cNvPr id="5" name="Slide Number Placeholder 4">
            <a:extLst>
              <a:ext uri="{FF2B5EF4-FFF2-40B4-BE49-F238E27FC236}">
                <a16:creationId xmlns:a16="http://schemas.microsoft.com/office/drawing/2014/main" id="{19F122E1-DE86-45DA-8956-D82CA283D161}"/>
              </a:ext>
            </a:extLst>
          </p:cNvPr>
          <p:cNvSpPr>
            <a:spLocks noGrp="1"/>
          </p:cNvSpPr>
          <p:nvPr>
            <p:ph type="sldNum" sz="quarter" idx="12"/>
          </p:nvPr>
        </p:nvSpPr>
        <p:spPr/>
        <p:txBody>
          <a:bodyPr/>
          <a:lstStyle/>
          <a:p>
            <a:fld id="{0CB25C7D-DA1D-470A-9386-174DD2BAFF50}" type="slidenum">
              <a:rPr lang="en-US" smtClean="0"/>
              <a:t>49</a:t>
            </a:fld>
            <a:endParaRPr lang="en-US"/>
          </a:p>
        </p:txBody>
      </p:sp>
      <p:sp>
        <p:nvSpPr>
          <p:cNvPr id="26" name="Footer Placeholder 3">
            <a:extLst>
              <a:ext uri="{FF2B5EF4-FFF2-40B4-BE49-F238E27FC236}">
                <a16:creationId xmlns:a16="http://schemas.microsoft.com/office/drawing/2014/main" id="{38B076AC-4EA2-4B38-BE13-6D1189423151}"/>
              </a:ext>
            </a:extLst>
          </p:cNvPr>
          <p:cNvSpPr>
            <a:spLocks noGrp="1"/>
          </p:cNvSpPr>
          <p:nvPr>
            <p:ph type="ftr" sz="quarter" idx="11"/>
          </p:nvPr>
        </p:nvSpPr>
        <p:spPr>
          <a:xfrm>
            <a:off x="4038600" y="6169553"/>
            <a:ext cx="4114800" cy="365125"/>
          </a:xfrm>
        </p:spPr>
        <p:txBody>
          <a:bodyPr/>
          <a:lstStyle/>
          <a:p>
            <a:r>
              <a:rPr lang="en-US"/>
              <a:t>Center for Prevention Programs and Partnerships</a:t>
            </a:r>
          </a:p>
        </p:txBody>
      </p:sp>
      <p:sp>
        <p:nvSpPr>
          <p:cNvPr id="6" name="Content Placeholder 5">
            <a:extLst>
              <a:ext uri="{FF2B5EF4-FFF2-40B4-BE49-F238E27FC236}">
                <a16:creationId xmlns:a16="http://schemas.microsoft.com/office/drawing/2014/main" id="{348D6702-FEBE-4F50-A39D-C3E9FCEB5C2D}"/>
              </a:ext>
            </a:extLst>
          </p:cNvPr>
          <p:cNvSpPr>
            <a:spLocks noGrp="1"/>
          </p:cNvSpPr>
          <p:nvPr>
            <p:ph sz="half" idx="1"/>
          </p:nvPr>
        </p:nvSpPr>
        <p:spPr>
          <a:xfrm>
            <a:off x="342900" y="1924769"/>
            <a:ext cx="11506200" cy="4351338"/>
          </a:xfrm>
        </p:spPr>
        <p:txBody>
          <a:bodyPr>
            <a:norm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Are you aware of any other people or groups we should contact that are undertaking related work in this field or using similar methods to address a societal problem?</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Do you know of any other existing prevention and intervention programs we can connect with that are designed to stop violence or promote community resilience? </a:t>
            </a:r>
          </a:p>
          <a:p>
            <a:pPr marL="1028634" lvl="1" indent="-342900"/>
            <a:r>
              <a:rPr lang="en-US" sz="2000" i="1" dirty="0">
                <a:latin typeface="Arial" panose="020B0604020202020204" pitchFamily="34" charset="0"/>
                <a:cs typeface="Arial" panose="020B0604020202020204" pitchFamily="34" charset="0"/>
              </a:rPr>
              <a:t>Examples Include: Threat management programs, school safety programs, local intervention networks to help youth, and gang intervention programs</a:t>
            </a:r>
            <a:endParaRPr lang="en-US" sz="2800" dirty="0">
              <a:latin typeface="Arial" panose="020B0604020202020204" pitchFamily="34" charset="0"/>
              <a:cs typeface="Arial" panose="020B0604020202020204" pitchFamily="34" charset="0"/>
            </a:endParaRPr>
          </a:p>
        </p:txBody>
      </p:sp>
      <p:sp>
        <p:nvSpPr>
          <p:cNvPr id="27" name="Footer Placeholder 3">
            <a:extLst>
              <a:ext uri="{FF2B5EF4-FFF2-40B4-BE49-F238E27FC236}">
                <a16:creationId xmlns:a16="http://schemas.microsoft.com/office/drawing/2014/main" id="{C8A99C25-D753-4AF4-9FDE-75FBCBB93FD0}"/>
              </a:ext>
            </a:extLst>
          </p:cNvPr>
          <p:cNvSpPr txBox="1">
            <a:spLocks/>
          </p:cNvSpPr>
          <p:nvPr/>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Prevention Programs and Partnerships</a:t>
            </a:r>
            <a:endParaRPr lang="en-US" dirty="0"/>
          </a:p>
        </p:txBody>
      </p:sp>
      <p:sp>
        <p:nvSpPr>
          <p:cNvPr id="28" name="Date Placeholder 2">
            <a:extLst>
              <a:ext uri="{FF2B5EF4-FFF2-40B4-BE49-F238E27FC236}">
                <a16:creationId xmlns:a16="http://schemas.microsoft.com/office/drawing/2014/main" id="{837BF266-48D5-4BC8-B0DC-02BEFABFAE8E}"/>
              </a:ext>
            </a:extLst>
          </p:cNvPr>
          <p:cNvSpPr>
            <a:spLocks noGrp="1"/>
          </p:cNvSpPr>
          <p:nvPr>
            <p:ph type="dt" sz="half" idx="10"/>
          </p:nvPr>
        </p:nvSpPr>
        <p:spPr>
          <a:xfrm>
            <a:off x="342898" y="6544291"/>
            <a:ext cx="3238500" cy="365125"/>
          </a:xfrm>
        </p:spPr>
        <p:txBody>
          <a:bodyPr/>
          <a:lstStyle/>
          <a:p>
            <a:fld id="{89FF7EB4-17EE-44B2-8680-B1AAB6964142}" type="datetime1">
              <a:rPr lang="en-US" smtClean="0"/>
              <a:t>9/26/2022</a:t>
            </a:fld>
            <a:endParaRPr lang="en-US" dirty="0"/>
          </a:p>
        </p:txBody>
      </p:sp>
    </p:spTree>
    <p:extLst>
      <p:ext uri="{BB962C8B-B14F-4D97-AF65-F5344CB8AC3E}">
        <p14:creationId xmlns:p14="http://schemas.microsoft.com/office/powerpoint/2010/main" val="220069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171D6-10F1-4525-BE84-52ECBD402439}"/>
              </a:ext>
            </a:extLst>
          </p:cNvPr>
          <p:cNvSpPr>
            <a:spLocks noGrp="1"/>
          </p:cNvSpPr>
          <p:nvPr>
            <p:ph type="title"/>
          </p:nvPr>
        </p:nvSpPr>
        <p:spPr/>
        <p:txBody>
          <a:bodyPr>
            <a:normAutofit fontScale="90000"/>
          </a:bodyPr>
          <a:lstStyle/>
          <a:p>
            <a:r>
              <a:rPr lang="en-US" dirty="0"/>
              <a:t>Field Staff Locations: Regional Prevention Coordinators</a:t>
            </a:r>
          </a:p>
        </p:txBody>
      </p:sp>
      <p:sp>
        <p:nvSpPr>
          <p:cNvPr id="3" name="Date Placeholder 2">
            <a:extLst>
              <a:ext uri="{FF2B5EF4-FFF2-40B4-BE49-F238E27FC236}">
                <a16:creationId xmlns:a16="http://schemas.microsoft.com/office/drawing/2014/main" id="{F681C53D-994A-431F-B1F9-08D4AC841B35}"/>
              </a:ext>
            </a:extLst>
          </p:cNvPr>
          <p:cNvSpPr>
            <a:spLocks noGrp="1"/>
          </p:cNvSpPr>
          <p:nvPr>
            <p:ph type="dt" sz="half" idx="10"/>
          </p:nvPr>
        </p:nvSpPr>
        <p:spPr/>
        <p:txBody>
          <a:bodyPr/>
          <a:lstStyle/>
          <a:p>
            <a:fld id="{89FF7EB4-17EE-44B2-8680-B1AAB6964142}" type="datetime1">
              <a:rPr lang="en-US" smtClean="0"/>
              <a:pPr/>
              <a:t>9/26/2022</a:t>
            </a:fld>
            <a:endParaRPr lang="en-US"/>
          </a:p>
        </p:txBody>
      </p:sp>
      <p:sp>
        <p:nvSpPr>
          <p:cNvPr id="4" name="Slide Number Placeholder 3">
            <a:extLst>
              <a:ext uri="{FF2B5EF4-FFF2-40B4-BE49-F238E27FC236}">
                <a16:creationId xmlns:a16="http://schemas.microsoft.com/office/drawing/2014/main" id="{225F48C4-E9C6-49EA-9767-36070E7190C2}"/>
              </a:ext>
            </a:extLst>
          </p:cNvPr>
          <p:cNvSpPr>
            <a:spLocks noGrp="1"/>
          </p:cNvSpPr>
          <p:nvPr>
            <p:ph type="sldNum" sz="quarter" idx="12"/>
          </p:nvPr>
        </p:nvSpPr>
        <p:spPr/>
        <p:txBody>
          <a:bodyPr/>
          <a:lstStyle/>
          <a:p>
            <a:fld id="{0CB25C7D-DA1D-470A-9386-174DD2BAFF50}" type="slidenum">
              <a:rPr lang="en-US" smtClean="0"/>
              <a:pPr/>
              <a:t>5</a:t>
            </a:fld>
            <a:endParaRPr lang="en-US"/>
          </a:p>
        </p:txBody>
      </p:sp>
      <p:pic>
        <p:nvPicPr>
          <p:cNvPr id="9" name="Content Placeholder 8">
            <a:extLst>
              <a:ext uri="{FF2B5EF4-FFF2-40B4-BE49-F238E27FC236}">
                <a16:creationId xmlns:a16="http://schemas.microsoft.com/office/drawing/2014/main" id="{96CDF23A-04F9-40D4-88DC-724CD89D2EE1}"/>
              </a:ext>
            </a:extLst>
          </p:cNvPr>
          <p:cNvPicPr>
            <a:picLocks noGrp="1" noChangeAspect="1"/>
          </p:cNvPicPr>
          <p:nvPr>
            <p:ph sz="half" idx="1"/>
          </p:nvPr>
        </p:nvPicPr>
        <p:blipFill>
          <a:blip r:embed="rId3"/>
          <a:stretch>
            <a:fillRect/>
          </a:stretch>
        </p:blipFill>
        <p:spPr>
          <a:xfrm>
            <a:off x="9264509" y="1794074"/>
            <a:ext cx="2731245" cy="4273666"/>
          </a:xfrm>
        </p:spPr>
      </p:pic>
      <p:sp>
        <p:nvSpPr>
          <p:cNvPr id="6" name="Footer Placeholder 5">
            <a:extLst>
              <a:ext uri="{FF2B5EF4-FFF2-40B4-BE49-F238E27FC236}">
                <a16:creationId xmlns:a16="http://schemas.microsoft.com/office/drawing/2014/main" id="{36088F10-7313-4376-82B3-313CFD7967BF}"/>
              </a:ext>
            </a:extLst>
          </p:cNvPr>
          <p:cNvSpPr>
            <a:spLocks noGrp="1"/>
          </p:cNvSpPr>
          <p:nvPr>
            <p:ph type="ftr" sz="quarter" idx="11"/>
          </p:nvPr>
        </p:nvSpPr>
        <p:spPr/>
        <p:txBody>
          <a:bodyPr/>
          <a:lstStyle/>
          <a:p>
            <a:r>
              <a:rPr lang="en-US"/>
              <a:t>Center for Prevention Programs and Partnerships</a:t>
            </a:r>
          </a:p>
        </p:txBody>
      </p:sp>
      <p:pic>
        <p:nvPicPr>
          <p:cNvPr id="7" name="Picture 6">
            <a:extLst>
              <a:ext uri="{FF2B5EF4-FFF2-40B4-BE49-F238E27FC236}">
                <a16:creationId xmlns:a16="http://schemas.microsoft.com/office/drawing/2014/main" id="{B1165D0B-7456-4E0D-B8EE-68AD032C07B8}"/>
              </a:ext>
            </a:extLst>
          </p:cNvPr>
          <p:cNvPicPr>
            <a:picLocks noChangeAspect="1"/>
          </p:cNvPicPr>
          <p:nvPr/>
        </p:nvPicPr>
        <p:blipFill>
          <a:blip r:embed="rId4"/>
          <a:stretch>
            <a:fillRect/>
          </a:stretch>
        </p:blipFill>
        <p:spPr>
          <a:xfrm>
            <a:off x="272183" y="1597108"/>
            <a:ext cx="8705020" cy="4593101"/>
          </a:xfrm>
          <a:prstGeom prst="rect">
            <a:avLst/>
          </a:prstGeom>
        </p:spPr>
      </p:pic>
    </p:spTree>
    <p:extLst>
      <p:ext uri="{BB962C8B-B14F-4D97-AF65-F5344CB8AC3E}">
        <p14:creationId xmlns:p14="http://schemas.microsoft.com/office/powerpoint/2010/main" val="3255261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B0CA-0EE0-4BAC-9B4C-5F901837AFA9}"/>
              </a:ext>
            </a:extLst>
          </p:cNvPr>
          <p:cNvSpPr>
            <a:spLocks noGrp="1"/>
          </p:cNvSpPr>
          <p:nvPr>
            <p:ph type="title"/>
          </p:nvPr>
        </p:nvSpPr>
        <p:spPr/>
        <p:txBody>
          <a:bodyPr/>
          <a:lstStyle/>
          <a:p>
            <a:r>
              <a:rPr lang="en-US" dirty="0"/>
              <a:t>More CP3 Information</a:t>
            </a:r>
          </a:p>
        </p:txBody>
      </p:sp>
      <p:sp>
        <p:nvSpPr>
          <p:cNvPr id="6" name="Content Placeholder 5">
            <a:extLst>
              <a:ext uri="{FF2B5EF4-FFF2-40B4-BE49-F238E27FC236}">
                <a16:creationId xmlns:a16="http://schemas.microsoft.com/office/drawing/2014/main" id="{2E5AC9B9-8F14-489A-9B85-D987915FC6C0}"/>
              </a:ext>
            </a:extLst>
          </p:cNvPr>
          <p:cNvSpPr>
            <a:spLocks noGrp="1"/>
          </p:cNvSpPr>
          <p:nvPr>
            <p:ph sz="half" idx="1"/>
          </p:nvPr>
        </p:nvSpPr>
        <p:spPr>
          <a:xfrm>
            <a:off x="342900" y="1441703"/>
            <a:ext cx="11506200" cy="4780783"/>
          </a:xfrm>
        </p:spPr>
        <p:txBody>
          <a:bodyPr>
            <a:normAutofit lnSpcReduction="10000"/>
          </a:bodyPr>
          <a:lstStyle/>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Robert F. Mahoney</a:t>
            </a:r>
            <a:r>
              <a:rPr lang="en-US" sz="1800">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617-519-3791 </a:t>
            </a:r>
            <a:r>
              <a:rPr lang="en-US" sz="1800" dirty="0">
                <a:effectLst/>
                <a:latin typeface="Arial" panose="020B0604020202020204" pitchFamily="34" charset="0"/>
                <a:ea typeface="Times New Roman" panose="02020603050405020304" pitchFamily="18" charset="0"/>
                <a:cs typeface="Arial" panose="020B0604020202020204" pitchFamily="34" charset="0"/>
              </a:rPr>
              <a:t>(mobile)	</a:t>
            </a:r>
            <a:r>
              <a:rPr lang="en-US" sz="180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robert.mahoney@hq.dhs.gov</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CP3 Field Requests: 	</a:t>
            </a:r>
            <a:r>
              <a:rPr lang="en-US" dirty="0">
                <a:latin typeface="Arial" panose="020B0604020202020204" pitchFamily="34" charset="0"/>
                <a:cs typeface="Arial" panose="020B0604020202020204" pitchFamily="34" charset="0"/>
                <a:hlinkClick r:id="rId4"/>
              </a:rPr>
              <a:t>CP3Field@hq.dhs,gov</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Education Request(s):	</a:t>
            </a:r>
            <a:r>
              <a:rPr lang="en-US" dirty="0">
                <a:latin typeface="Arial" panose="020B0604020202020204" pitchFamily="34" charset="0"/>
                <a:cs typeface="Arial" panose="020B0604020202020204" pitchFamily="34" charset="0"/>
                <a:hlinkClick r:id="rId5"/>
              </a:rPr>
              <a:t>cabbriefingrequests@hq.dhs.gov</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Website:			</a:t>
            </a:r>
            <a:r>
              <a:rPr lang="en-US" dirty="0">
                <a:latin typeface="Arial" panose="020B0604020202020204" pitchFamily="34" charset="0"/>
                <a:cs typeface="Arial" panose="020B0604020202020204" pitchFamily="34" charset="0"/>
                <a:hlinkClick r:id="rId6"/>
              </a:rPr>
              <a:t>www.dhs.gov/cp3</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TVTP Grants Information: 	</a:t>
            </a:r>
            <a:r>
              <a:rPr lang="en-US" dirty="0">
                <a:latin typeface="Arial" panose="020B0604020202020204" pitchFamily="34" charset="0"/>
                <a:cs typeface="Arial" panose="020B0604020202020204" pitchFamily="34" charset="0"/>
                <a:hlinkClick r:id="rId7"/>
              </a:rPr>
              <a:t>https://www.dhs.gov/tvtpgrants</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Subscribe to CP3 Listserv: </a:t>
            </a:r>
            <a:r>
              <a:rPr lang="en-US" dirty="0">
                <a:latin typeface="Arial" panose="020B0604020202020204" pitchFamily="34" charset="0"/>
                <a:cs typeface="Arial" panose="020B0604020202020204" pitchFamily="34" charset="0"/>
                <a:hlinkClick r:id="rId8"/>
              </a:rPr>
              <a:t>https://public.govdelivery.com/accounts/USDHS/subscriber/new</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Prevention Resources:	</a:t>
            </a:r>
            <a:r>
              <a:rPr lang="en-US" dirty="0">
                <a:latin typeface="Arial" panose="020B0604020202020204" pitchFamily="34" charset="0"/>
                <a:cs typeface="Arial" panose="020B0604020202020204" pitchFamily="34" charset="0"/>
                <a:hlinkClick r:id="rId9"/>
              </a:rPr>
              <a:t>https://www.dhs.gov/publications-library/preventing-terrorism</a:t>
            </a:r>
            <a:r>
              <a:rPr lang="en-US" dirty="0">
                <a:latin typeface="Arial" panose="020B0604020202020204" pitchFamily="34" charset="0"/>
                <a:cs typeface="Arial" panose="020B0604020202020204" pitchFamily="34" charset="0"/>
              </a:rPr>
              <a:t> </a:t>
            </a:r>
          </a:p>
          <a:p>
            <a:endParaRPr lang="en-US" dirty="0"/>
          </a:p>
        </p:txBody>
      </p:sp>
      <p:sp>
        <p:nvSpPr>
          <p:cNvPr id="8" name="Date Placeholder 2">
            <a:extLst>
              <a:ext uri="{FF2B5EF4-FFF2-40B4-BE49-F238E27FC236}">
                <a16:creationId xmlns:a16="http://schemas.microsoft.com/office/drawing/2014/main" id="{5C533347-5FDF-47C1-A9D8-EBE6A03468C7}"/>
              </a:ext>
            </a:extLst>
          </p:cNvPr>
          <p:cNvSpPr>
            <a:spLocks noGrp="1"/>
          </p:cNvSpPr>
          <p:nvPr>
            <p:ph type="dt" sz="half" idx="10"/>
          </p:nvPr>
        </p:nvSpPr>
        <p:spPr>
          <a:xfrm>
            <a:off x="342898" y="6544291"/>
            <a:ext cx="3238500" cy="365125"/>
          </a:xfrm>
        </p:spPr>
        <p:txBody>
          <a:bodyPr/>
          <a:lstStyle/>
          <a:p>
            <a:fld id="{89FF7EB4-17EE-44B2-8680-B1AAB6964142}" type="datetime1">
              <a:rPr lang="en-US" smtClean="0"/>
              <a:t>9/26/2022</a:t>
            </a:fld>
            <a:endParaRPr lang="en-US"/>
          </a:p>
        </p:txBody>
      </p:sp>
      <p:sp>
        <p:nvSpPr>
          <p:cNvPr id="9" name="Footer Placeholder 3">
            <a:extLst>
              <a:ext uri="{FF2B5EF4-FFF2-40B4-BE49-F238E27FC236}">
                <a16:creationId xmlns:a16="http://schemas.microsoft.com/office/drawing/2014/main" id="{94936DB1-E523-4A00-B1E8-6EE429B852A2}"/>
              </a:ext>
            </a:extLst>
          </p:cNvPr>
          <p:cNvSpPr>
            <a:spLocks noGrp="1"/>
          </p:cNvSpPr>
          <p:nvPr>
            <p:ph type="ftr" sz="quarter" idx="11"/>
          </p:nvPr>
        </p:nvSpPr>
        <p:spPr>
          <a:xfrm>
            <a:off x="4038600" y="6526235"/>
            <a:ext cx="4114800" cy="365125"/>
          </a:xfrm>
        </p:spPr>
        <p:txBody>
          <a:bodyPr/>
          <a:lstStyle/>
          <a:p>
            <a:r>
              <a:rPr lang="en-US"/>
              <a:t>Center for Prevention Programs and Partnerships</a:t>
            </a:r>
          </a:p>
        </p:txBody>
      </p:sp>
      <p:sp>
        <p:nvSpPr>
          <p:cNvPr id="10" name="Slide Number Placeholder 4">
            <a:extLst>
              <a:ext uri="{FF2B5EF4-FFF2-40B4-BE49-F238E27FC236}">
                <a16:creationId xmlns:a16="http://schemas.microsoft.com/office/drawing/2014/main" id="{DAABA63F-6117-48DE-B194-7E1E3CF5C2C0}"/>
              </a:ext>
            </a:extLst>
          </p:cNvPr>
          <p:cNvSpPr>
            <a:spLocks noGrp="1"/>
          </p:cNvSpPr>
          <p:nvPr>
            <p:ph type="sldNum" sz="quarter" idx="12"/>
          </p:nvPr>
        </p:nvSpPr>
        <p:spPr>
          <a:xfrm>
            <a:off x="8901266" y="6544290"/>
            <a:ext cx="3238500" cy="365125"/>
          </a:xfrm>
        </p:spPr>
        <p:txBody>
          <a:bodyPr/>
          <a:lstStyle/>
          <a:p>
            <a:fld id="{0CB25C7D-DA1D-470A-9386-174DD2BAFF50}" type="slidenum">
              <a:rPr lang="en-US" smtClean="0"/>
              <a:t>50</a:t>
            </a:fld>
            <a:endParaRPr lang="en-US"/>
          </a:p>
        </p:txBody>
      </p:sp>
    </p:spTree>
    <p:extLst>
      <p:ext uri="{BB962C8B-B14F-4D97-AF65-F5344CB8AC3E}">
        <p14:creationId xmlns:p14="http://schemas.microsoft.com/office/powerpoint/2010/main" val="3115841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9258CD-26C2-4A49-8769-36F7B0D0CA0A}"/>
              </a:ext>
            </a:extLst>
          </p:cNvPr>
          <p:cNvSpPr>
            <a:spLocks noGrp="1"/>
          </p:cNvSpPr>
          <p:nvPr>
            <p:ph type="title"/>
          </p:nvPr>
        </p:nvSpPr>
        <p:spPr/>
        <p:txBody>
          <a:bodyPr>
            <a:noAutofit/>
          </a:bodyPr>
          <a:lstStyle/>
          <a:p>
            <a:r>
              <a:rPr lang="en-US" dirty="0">
                <a:cs typeface="Segoe UI Light" panose="020B0502040204020203" pitchFamily="34" charset="0"/>
              </a:rPr>
              <a:t>CP3 Mission: Prevention</a:t>
            </a:r>
          </a:p>
        </p:txBody>
      </p:sp>
      <p:sp>
        <p:nvSpPr>
          <p:cNvPr id="12" name="Rectangle 11">
            <a:extLst>
              <a:ext uri="{FF2B5EF4-FFF2-40B4-BE49-F238E27FC236}">
                <a16:creationId xmlns:a16="http://schemas.microsoft.com/office/drawing/2014/main" id="{D1F03458-73CA-4E7A-89C4-BFE193CD5E32}"/>
              </a:ext>
            </a:extLst>
          </p:cNvPr>
          <p:cNvSpPr/>
          <p:nvPr/>
        </p:nvSpPr>
        <p:spPr>
          <a:xfrm>
            <a:off x="8389197" y="5414628"/>
            <a:ext cx="1722468" cy="619934"/>
          </a:xfrm>
          <a:prstGeom prst="rect">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97AE56-EBAC-46F4-A966-1F07742546C8}"/>
              </a:ext>
            </a:extLst>
          </p:cNvPr>
          <p:cNvSpPr/>
          <p:nvPr/>
        </p:nvSpPr>
        <p:spPr>
          <a:xfrm>
            <a:off x="6536233" y="5408532"/>
            <a:ext cx="1722468" cy="619934"/>
          </a:xfrm>
          <a:prstGeom prst="rect">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E90A5E-5230-4F55-B358-383DE0E576FD}"/>
              </a:ext>
            </a:extLst>
          </p:cNvPr>
          <p:cNvSpPr/>
          <p:nvPr/>
        </p:nvSpPr>
        <p:spPr>
          <a:xfrm>
            <a:off x="1457349" y="5414628"/>
            <a:ext cx="4905828" cy="613838"/>
          </a:xfrm>
          <a:prstGeom prst="rect">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E737B381-1325-4979-B985-CB95819C62B0}"/>
              </a:ext>
            </a:extLst>
          </p:cNvPr>
          <p:cNvGrpSpPr/>
          <p:nvPr/>
        </p:nvGrpSpPr>
        <p:grpSpPr>
          <a:xfrm>
            <a:off x="1266828" y="1381744"/>
            <a:ext cx="9055531" cy="4590086"/>
            <a:chOff x="-180263" y="1666210"/>
            <a:chExt cx="9055531" cy="4590086"/>
          </a:xfrm>
        </p:grpSpPr>
        <p:grpSp>
          <p:nvGrpSpPr>
            <p:cNvPr id="16" name="Google Shape;1431;p150">
              <a:extLst>
                <a:ext uri="{FF2B5EF4-FFF2-40B4-BE49-F238E27FC236}">
                  <a16:creationId xmlns:a16="http://schemas.microsoft.com/office/drawing/2014/main" id="{F15ABE57-814D-4383-8881-8C1AEF822A6B}"/>
                </a:ext>
              </a:extLst>
            </p:cNvPr>
            <p:cNvGrpSpPr/>
            <p:nvPr/>
          </p:nvGrpSpPr>
          <p:grpSpPr>
            <a:xfrm>
              <a:off x="57052" y="2170211"/>
              <a:ext cx="8484444" cy="1761991"/>
              <a:chOff x="1091325" y="2666781"/>
              <a:chExt cx="7055637" cy="1436465"/>
            </a:xfrm>
          </p:grpSpPr>
          <p:grpSp>
            <p:nvGrpSpPr>
              <p:cNvPr id="32" name="Google Shape;1432;p150">
                <a:extLst>
                  <a:ext uri="{FF2B5EF4-FFF2-40B4-BE49-F238E27FC236}">
                    <a16:creationId xmlns:a16="http://schemas.microsoft.com/office/drawing/2014/main" id="{AEF71571-E94E-48C5-B559-F3181B74047D}"/>
                  </a:ext>
                </a:extLst>
              </p:cNvPr>
              <p:cNvGrpSpPr/>
              <p:nvPr/>
            </p:nvGrpSpPr>
            <p:grpSpPr>
              <a:xfrm>
                <a:off x="1091325" y="2666781"/>
                <a:ext cx="7055637" cy="1436465"/>
                <a:chOff x="1666848" y="2694492"/>
                <a:chExt cx="7055642" cy="1436466"/>
              </a:xfrm>
            </p:grpSpPr>
            <p:grpSp>
              <p:nvGrpSpPr>
                <p:cNvPr id="39" name="Google Shape;1433;p150">
                  <a:extLst>
                    <a:ext uri="{FF2B5EF4-FFF2-40B4-BE49-F238E27FC236}">
                      <a16:creationId xmlns:a16="http://schemas.microsoft.com/office/drawing/2014/main" id="{B648C9C7-CC30-4EF3-AD63-B8B919A11202}"/>
                    </a:ext>
                  </a:extLst>
                </p:cNvPr>
                <p:cNvGrpSpPr/>
                <p:nvPr/>
              </p:nvGrpSpPr>
              <p:grpSpPr>
                <a:xfrm>
                  <a:off x="1666848" y="2694492"/>
                  <a:ext cx="1189198" cy="1373372"/>
                  <a:chOff x="13441866" y="7632738"/>
                  <a:chExt cx="3000754" cy="3465489"/>
                </a:xfrm>
              </p:grpSpPr>
              <p:sp>
                <p:nvSpPr>
                  <p:cNvPr id="56" name="Google Shape;1434;p150">
                    <a:extLst>
                      <a:ext uri="{FF2B5EF4-FFF2-40B4-BE49-F238E27FC236}">
                        <a16:creationId xmlns:a16="http://schemas.microsoft.com/office/drawing/2014/main" id="{21B4F882-DFFF-441B-8812-DDCC9D226AEE}"/>
                      </a:ext>
                    </a:extLst>
                  </p:cNvPr>
                  <p:cNvSpPr/>
                  <p:nvPr/>
                </p:nvSpPr>
                <p:spPr>
                  <a:xfrm>
                    <a:off x="13441866" y="7632738"/>
                    <a:ext cx="3000754" cy="3465489"/>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000">
                      <a:solidFill>
                        <a:srgbClr val="FFFFFF"/>
                      </a:solidFill>
                      <a:latin typeface="Franklin Gothic Book" panose="020B0503020102020204" pitchFamily="34" charset="0"/>
                      <a:ea typeface="Lato"/>
                      <a:cs typeface="Lato"/>
                      <a:sym typeface="Lato"/>
                    </a:endParaRPr>
                  </a:p>
                </p:txBody>
              </p:sp>
              <p:sp>
                <p:nvSpPr>
                  <p:cNvPr id="57" name="Google Shape;1435;p150">
                    <a:extLst>
                      <a:ext uri="{FF2B5EF4-FFF2-40B4-BE49-F238E27FC236}">
                        <a16:creationId xmlns:a16="http://schemas.microsoft.com/office/drawing/2014/main" id="{41F6AFB6-E1B7-4F27-BEA6-CD075BB353A9}"/>
                      </a:ext>
                    </a:extLst>
                  </p:cNvPr>
                  <p:cNvSpPr/>
                  <p:nvPr/>
                </p:nvSpPr>
                <p:spPr>
                  <a:xfrm>
                    <a:off x="13982014" y="8989327"/>
                    <a:ext cx="2460533" cy="1993575"/>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6">
                      <a:lumMod val="60000"/>
                      <a:lumOff val="40000"/>
                    </a:scheme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600">
                      <a:solidFill>
                        <a:schemeClr val="dk1"/>
                      </a:solidFill>
                      <a:latin typeface="Franklin Gothic Book" panose="020B0503020102020204" pitchFamily="34" charset="0"/>
                      <a:ea typeface="Calibri"/>
                      <a:cs typeface="Calibri"/>
                      <a:sym typeface="Calibri"/>
                    </a:endParaRPr>
                  </a:p>
                </p:txBody>
              </p:sp>
              <p:sp>
                <p:nvSpPr>
                  <p:cNvPr id="58" name="Google Shape;1436;p150">
                    <a:extLst>
                      <a:ext uri="{FF2B5EF4-FFF2-40B4-BE49-F238E27FC236}">
                        <a16:creationId xmlns:a16="http://schemas.microsoft.com/office/drawing/2014/main" id="{36853449-3D2A-4EBD-AD6E-A10F6FE6BE4E}"/>
                      </a:ext>
                    </a:extLst>
                  </p:cNvPr>
                  <p:cNvSpPr/>
                  <p:nvPr/>
                </p:nvSpPr>
                <p:spPr>
                  <a:xfrm>
                    <a:off x="13908983" y="8172411"/>
                    <a:ext cx="2066519" cy="2386143"/>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6"/>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00">
                      <a:solidFill>
                        <a:srgbClr val="FFFFFF"/>
                      </a:solidFill>
                      <a:latin typeface="Franklin Gothic Book" panose="020B0503020102020204" pitchFamily="34" charset="0"/>
                      <a:ea typeface="Lato"/>
                      <a:cs typeface="Lato"/>
                      <a:sym typeface="Lato"/>
                    </a:endParaRPr>
                  </a:p>
                </p:txBody>
              </p:sp>
            </p:grpSp>
            <p:grpSp>
              <p:nvGrpSpPr>
                <p:cNvPr id="40" name="Google Shape;1437;p150">
                  <a:extLst>
                    <a:ext uri="{FF2B5EF4-FFF2-40B4-BE49-F238E27FC236}">
                      <a16:creationId xmlns:a16="http://schemas.microsoft.com/office/drawing/2014/main" id="{48123D7F-47FC-4412-8D26-375FA21464BB}"/>
                    </a:ext>
                  </a:extLst>
                </p:cNvPr>
                <p:cNvGrpSpPr/>
                <p:nvPr/>
              </p:nvGrpSpPr>
              <p:grpSpPr>
                <a:xfrm>
                  <a:off x="7510337" y="2749028"/>
                  <a:ext cx="1212153" cy="1381930"/>
                  <a:chOff x="442682" y="3356188"/>
                  <a:chExt cx="1988464" cy="2266977"/>
                </a:xfrm>
              </p:grpSpPr>
              <p:sp>
                <p:nvSpPr>
                  <p:cNvPr id="53" name="Google Shape;1438;p150">
                    <a:extLst>
                      <a:ext uri="{FF2B5EF4-FFF2-40B4-BE49-F238E27FC236}">
                        <a16:creationId xmlns:a16="http://schemas.microsoft.com/office/drawing/2014/main" id="{7B9950F5-1233-4EC1-868D-4C8AF9817E97}"/>
                      </a:ext>
                    </a:extLst>
                  </p:cNvPr>
                  <p:cNvSpPr/>
                  <p:nvPr/>
                </p:nvSpPr>
                <p:spPr>
                  <a:xfrm>
                    <a:off x="442682" y="3356188"/>
                    <a:ext cx="1962966" cy="2266977"/>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3"/>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000">
                      <a:solidFill>
                        <a:srgbClr val="FFFFFF"/>
                      </a:solidFill>
                      <a:latin typeface="Franklin Gothic Book" panose="020B0503020102020204" pitchFamily="34" charset="0"/>
                      <a:ea typeface="Lato"/>
                      <a:cs typeface="Lato"/>
                      <a:sym typeface="Lato"/>
                    </a:endParaRPr>
                  </a:p>
                </p:txBody>
              </p:sp>
              <p:sp>
                <p:nvSpPr>
                  <p:cNvPr id="54" name="Google Shape;1439;p150">
                    <a:extLst>
                      <a:ext uri="{FF2B5EF4-FFF2-40B4-BE49-F238E27FC236}">
                        <a16:creationId xmlns:a16="http://schemas.microsoft.com/office/drawing/2014/main" id="{E4D5CC51-14F9-4F33-B138-9311A5B6C8E6}"/>
                      </a:ext>
                    </a:extLst>
                  </p:cNvPr>
                  <p:cNvSpPr/>
                  <p:nvPr/>
                </p:nvSpPr>
                <p:spPr>
                  <a:xfrm>
                    <a:off x="725804" y="4260971"/>
                    <a:ext cx="1705342" cy="1294782"/>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4">
                      <a:lumMod val="40000"/>
                      <a:lumOff val="60000"/>
                      <a:alpha val="74901"/>
                    </a:scheme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600">
                      <a:solidFill>
                        <a:schemeClr val="dk1"/>
                      </a:solidFill>
                      <a:latin typeface="Franklin Gothic Book" panose="020B0503020102020204" pitchFamily="34" charset="0"/>
                      <a:ea typeface="Calibri"/>
                      <a:cs typeface="Calibri"/>
                      <a:sym typeface="Calibri"/>
                    </a:endParaRPr>
                  </a:p>
                </p:txBody>
              </p:sp>
              <p:sp>
                <p:nvSpPr>
                  <p:cNvPr id="55" name="Google Shape;1440;p150">
                    <a:extLst>
                      <a:ext uri="{FF2B5EF4-FFF2-40B4-BE49-F238E27FC236}">
                        <a16:creationId xmlns:a16="http://schemas.microsoft.com/office/drawing/2014/main" id="{C6E8FD97-FA69-4678-9691-A2E20A758468}"/>
                      </a:ext>
                    </a:extLst>
                  </p:cNvPr>
                  <p:cNvSpPr/>
                  <p:nvPr/>
                </p:nvSpPr>
                <p:spPr>
                  <a:xfrm>
                    <a:off x="725804" y="3744944"/>
                    <a:ext cx="1351829" cy="1560915"/>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4">
                      <a:lumMod val="75000"/>
                    </a:schemeClr>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00">
                      <a:solidFill>
                        <a:srgbClr val="FFFFFF"/>
                      </a:solidFill>
                      <a:latin typeface="Franklin Gothic Book" panose="020B0503020102020204" pitchFamily="34" charset="0"/>
                      <a:ea typeface="Lato"/>
                      <a:cs typeface="Lato"/>
                      <a:sym typeface="Lato"/>
                    </a:endParaRPr>
                  </a:p>
                </p:txBody>
              </p:sp>
            </p:grpSp>
            <p:grpSp>
              <p:nvGrpSpPr>
                <p:cNvPr id="41" name="Google Shape;1441;p150">
                  <a:extLst>
                    <a:ext uri="{FF2B5EF4-FFF2-40B4-BE49-F238E27FC236}">
                      <a16:creationId xmlns:a16="http://schemas.microsoft.com/office/drawing/2014/main" id="{3C0AB702-45BF-464B-917A-C8A12049B669}"/>
                    </a:ext>
                  </a:extLst>
                </p:cNvPr>
                <p:cNvGrpSpPr/>
                <p:nvPr/>
              </p:nvGrpSpPr>
              <p:grpSpPr>
                <a:xfrm>
                  <a:off x="5998550" y="2716493"/>
                  <a:ext cx="1183972" cy="1367337"/>
                  <a:chOff x="17459244" y="7562551"/>
                  <a:chExt cx="3000754" cy="3465489"/>
                </a:xfrm>
              </p:grpSpPr>
              <p:sp>
                <p:nvSpPr>
                  <p:cNvPr id="50" name="Google Shape;1442;p150">
                    <a:extLst>
                      <a:ext uri="{FF2B5EF4-FFF2-40B4-BE49-F238E27FC236}">
                        <a16:creationId xmlns:a16="http://schemas.microsoft.com/office/drawing/2014/main" id="{5D86665B-4794-458E-970D-4E9C4C52EBEA}"/>
                      </a:ext>
                    </a:extLst>
                  </p:cNvPr>
                  <p:cNvSpPr/>
                  <p:nvPr/>
                </p:nvSpPr>
                <p:spPr>
                  <a:xfrm>
                    <a:off x="17459244" y="7562551"/>
                    <a:ext cx="3000754" cy="3465489"/>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000">
                      <a:solidFill>
                        <a:srgbClr val="FFFFFF"/>
                      </a:solidFill>
                      <a:latin typeface="Franklin Gothic Book" panose="020B0503020102020204" pitchFamily="34" charset="0"/>
                      <a:ea typeface="Lato"/>
                      <a:cs typeface="Lato"/>
                      <a:sym typeface="Lato"/>
                    </a:endParaRPr>
                  </a:p>
                </p:txBody>
              </p:sp>
              <p:sp>
                <p:nvSpPr>
                  <p:cNvPr id="51" name="Google Shape;1443;p150">
                    <a:extLst>
                      <a:ext uri="{FF2B5EF4-FFF2-40B4-BE49-F238E27FC236}">
                        <a16:creationId xmlns:a16="http://schemas.microsoft.com/office/drawing/2014/main" id="{CA8376AB-9871-4F8F-AB2A-ACCE95C6D6F2}"/>
                      </a:ext>
                    </a:extLst>
                  </p:cNvPr>
                  <p:cNvSpPr/>
                  <p:nvPr/>
                </p:nvSpPr>
                <p:spPr>
                  <a:xfrm>
                    <a:off x="17999394" y="8919140"/>
                    <a:ext cx="2460533" cy="1993575"/>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rgbClr val="323F4F">
                      <a:alpha val="74901"/>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600">
                      <a:solidFill>
                        <a:schemeClr val="dk1"/>
                      </a:solidFill>
                      <a:latin typeface="Franklin Gothic Book" panose="020B0503020102020204" pitchFamily="34" charset="0"/>
                      <a:ea typeface="Calibri"/>
                      <a:cs typeface="Calibri"/>
                      <a:sym typeface="Calibri"/>
                    </a:endParaRPr>
                  </a:p>
                </p:txBody>
              </p:sp>
              <p:sp>
                <p:nvSpPr>
                  <p:cNvPr id="52" name="Google Shape;1444;p150">
                    <a:extLst>
                      <a:ext uri="{FF2B5EF4-FFF2-40B4-BE49-F238E27FC236}">
                        <a16:creationId xmlns:a16="http://schemas.microsoft.com/office/drawing/2014/main" id="{DE4BC46B-4FF2-46B8-B196-583946DCA727}"/>
                      </a:ext>
                    </a:extLst>
                  </p:cNvPr>
                  <p:cNvSpPr/>
                  <p:nvPr/>
                </p:nvSpPr>
                <p:spPr>
                  <a:xfrm>
                    <a:off x="17926363" y="8102224"/>
                    <a:ext cx="2066519" cy="2386143"/>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lt2"/>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00">
                      <a:solidFill>
                        <a:srgbClr val="FFFFFF"/>
                      </a:solidFill>
                      <a:latin typeface="Franklin Gothic Book" panose="020B0503020102020204" pitchFamily="34" charset="0"/>
                      <a:ea typeface="Lato"/>
                      <a:cs typeface="Lato"/>
                      <a:sym typeface="Lato"/>
                    </a:endParaRPr>
                  </a:p>
                </p:txBody>
              </p:sp>
            </p:grpSp>
            <p:grpSp>
              <p:nvGrpSpPr>
                <p:cNvPr id="42" name="Google Shape;1445;p150">
                  <a:extLst>
                    <a:ext uri="{FF2B5EF4-FFF2-40B4-BE49-F238E27FC236}">
                      <a16:creationId xmlns:a16="http://schemas.microsoft.com/office/drawing/2014/main" id="{18F768DF-393C-4864-AE46-FD3E06EC329A}"/>
                    </a:ext>
                  </a:extLst>
                </p:cNvPr>
                <p:cNvGrpSpPr/>
                <p:nvPr/>
              </p:nvGrpSpPr>
              <p:grpSpPr>
                <a:xfrm>
                  <a:off x="3069341" y="2710458"/>
                  <a:ext cx="1189198" cy="1373372"/>
                  <a:chOff x="13441866" y="7632738"/>
                  <a:chExt cx="3000754" cy="3465489"/>
                </a:xfrm>
              </p:grpSpPr>
              <p:sp>
                <p:nvSpPr>
                  <p:cNvPr id="47" name="Google Shape;1446;p150">
                    <a:extLst>
                      <a:ext uri="{FF2B5EF4-FFF2-40B4-BE49-F238E27FC236}">
                        <a16:creationId xmlns:a16="http://schemas.microsoft.com/office/drawing/2014/main" id="{AD55AB0B-4B19-4A03-99C2-EBEA5CE8B131}"/>
                      </a:ext>
                    </a:extLst>
                  </p:cNvPr>
                  <p:cNvSpPr/>
                  <p:nvPr/>
                </p:nvSpPr>
                <p:spPr>
                  <a:xfrm>
                    <a:off x="13441866" y="7632738"/>
                    <a:ext cx="3000754" cy="3465489"/>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000">
                      <a:solidFill>
                        <a:srgbClr val="FFFFFF"/>
                      </a:solidFill>
                      <a:latin typeface="Franklin Gothic Book" panose="020B0503020102020204" pitchFamily="34" charset="0"/>
                      <a:ea typeface="Lato"/>
                      <a:cs typeface="Lato"/>
                      <a:sym typeface="Lato"/>
                    </a:endParaRPr>
                  </a:p>
                </p:txBody>
              </p:sp>
              <p:sp>
                <p:nvSpPr>
                  <p:cNvPr id="48" name="Google Shape;1447;p150">
                    <a:extLst>
                      <a:ext uri="{FF2B5EF4-FFF2-40B4-BE49-F238E27FC236}">
                        <a16:creationId xmlns:a16="http://schemas.microsoft.com/office/drawing/2014/main" id="{36FB77F9-B536-4C31-B7B2-DB344693F611}"/>
                      </a:ext>
                    </a:extLst>
                  </p:cNvPr>
                  <p:cNvSpPr/>
                  <p:nvPr/>
                </p:nvSpPr>
                <p:spPr>
                  <a:xfrm>
                    <a:off x="13982014" y="8989327"/>
                    <a:ext cx="2460533" cy="1993575"/>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6">
                      <a:lumMod val="60000"/>
                      <a:lumOff val="40000"/>
                    </a:scheme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600">
                      <a:solidFill>
                        <a:schemeClr val="dk1"/>
                      </a:solidFill>
                      <a:latin typeface="Franklin Gothic Book" panose="020B0503020102020204" pitchFamily="34" charset="0"/>
                      <a:ea typeface="Calibri"/>
                      <a:cs typeface="Calibri"/>
                      <a:sym typeface="Calibri"/>
                    </a:endParaRPr>
                  </a:p>
                </p:txBody>
              </p:sp>
              <p:sp>
                <p:nvSpPr>
                  <p:cNvPr id="49" name="Google Shape;1448;p150">
                    <a:extLst>
                      <a:ext uri="{FF2B5EF4-FFF2-40B4-BE49-F238E27FC236}">
                        <a16:creationId xmlns:a16="http://schemas.microsoft.com/office/drawing/2014/main" id="{49DEE01D-E4DA-4CAC-8AA6-82330F04A033}"/>
                      </a:ext>
                    </a:extLst>
                  </p:cNvPr>
                  <p:cNvSpPr/>
                  <p:nvPr/>
                </p:nvSpPr>
                <p:spPr>
                  <a:xfrm>
                    <a:off x="13908983" y="8172411"/>
                    <a:ext cx="2066519" cy="2386143"/>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6"/>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00">
                      <a:solidFill>
                        <a:srgbClr val="FFFFFF"/>
                      </a:solidFill>
                      <a:latin typeface="Franklin Gothic Book" panose="020B0503020102020204" pitchFamily="34" charset="0"/>
                      <a:ea typeface="Lato"/>
                      <a:cs typeface="Lato"/>
                      <a:sym typeface="Lato"/>
                    </a:endParaRPr>
                  </a:p>
                </p:txBody>
              </p:sp>
            </p:grpSp>
            <p:grpSp>
              <p:nvGrpSpPr>
                <p:cNvPr id="43" name="Google Shape;1449;p150">
                  <a:extLst>
                    <a:ext uri="{FF2B5EF4-FFF2-40B4-BE49-F238E27FC236}">
                      <a16:creationId xmlns:a16="http://schemas.microsoft.com/office/drawing/2014/main" id="{AD48BED1-4C32-41B5-8DB9-2C49B919B2AC}"/>
                    </a:ext>
                  </a:extLst>
                </p:cNvPr>
                <p:cNvGrpSpPr/>
                <p:nvPr/>
              </p:nvGrpSpPr>
              <p:grpSpPr>
                <a:xfrm>
                  <a:off x="4471834" y="2716493"/>
                  <a:ext cx="1189198" cy="1373372"/>
                  <a:chOff x="13441866" y="7632738"/>
                  <a:chExt cx="3000754" cy="3465489"/>
                </a:xfrm>
              </p:grpSpPr>
              <p:sp>
                <p:nvSpPr>
                  <p:cNvPr id="44" name="Google Shape;1450;p150">
                    <a:extLst>
                      <a:ext uri="{FF2B5EF4-FFF2-40B4-BE49-F238E27FC236}">
                        <a16:creationId xmlns:a16="http://schemas.microsoft.com/office/drawing/2014/main" id="{D049FB4D-9D90-4BB4-9920-B2CE3B13DC0E}"/>
                      </a:ext>
                    </a:extLst>
                  </p:cNvPr>
                  <p:cNvSpPr/>
                  <p:nvPr/>
                </p:nvSpPr>
                <p:spPr>
                  <a:xfrm>
                    <a:off x="13441866" y="7632738"/>
                    <a:ext cx="3000754" cy="3465489"/>
                  </a:xfrm>
                  <a:custGeom>
                    <a:avLst/>
                    <a:gdLst/>
                    <a:ahLst/>
                    <a:cxnLst/>
                    <a:rect l="l" t="t" r="r" b="b"/>
                    <a:pathLst>
                      <a:path w="21600" h="21600" extrusionOk="0">
                        <a:moveTo>
                          <a:pt x="10800" y="0"/>
                        </a:moveTo>
                        <a:lnTo>
                          <a:pt x="21600" y="5400"/>
                        </a:lnTo>
                        <a:lnTo>
                          <a:pt x="21599" y="16200"/>
                        </a:lnTo>
                        <a:lnTo>
                          <a:pt x="10799" y="21599"/>
                        </a:lnTo>
                        <a:lnTo>
                          <a:pt x="0" y="16199"/>
                        </a:lnTo>
                        <a:lnTo>
                          <a:pt x="0" y="5400"/>
                        </a:lnTo>
                        <a:close/>
                      </a:path>
                    </a:pathLst>
                  </a:custGeom>
                  <a:solidFill>
                    <a:schemeClr val="accent5"/>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000">
                      <a:solidFill>
                        <a:srgbClr val="FFFFFF"/>
                      </a:solidFill>
                      <a:latin typeface="Franklin Gothic Book" panose="020B0503020102020204" pitchFamily="34" charset="0"/>
                      <a:ea typeface="Lato"/>
                      <a:cs typeface="Lato"/>
                      <a:sym typeface="Lato"/>
                    </a:endParaRPr>
                  </a:p>
                </p:txBody>
              </p:sp>
              <p:sp>
                <p:nvSpPr>
                  <p:cNvPr id="45" name="Google Shape;1451;p150">
                    <a:extLst>
                      <a:ext uri="{FF2B5EF4-FFF2-40B4-BE49-F238E27FC236}">
                        <a16:creationId xmlns:a16="http://schemas.microsoft.com/office/drawing/2014/main" id="{8D21EE7F-FFB7-40D5-9B16-83BCB09A4E2A}"/>
                      </a:ext>
                    </a:extLst>
                  </p:cNvPr>
                  <p:cNvSpPr/>
                  <p:nvPr/>
                </p:nvSpPr>
                <p:spPr>
                  <a:xfrm>
                    <a:off x="13982014" y="8989327"/>
                    <a:ext cx="2460533" cy="1993575"/>
                  </a:xfrm>
                  <a:custGeom>
                    <a:avLst/>
                    <a:gdLst/>
                    <a:ahLst/>
                    <a:cxnLst/>
                    <a:rect l="l" t="t" r="r" b="b"/>
                    <a:pathLst>
                      <a:path w="4275688" h="3464251" extrusionOk="0">
                        <a:moveTo>
                          <a:pt x="3473094" y="0"/>
                        </a:moveTo>
                        <a:lnTo>
                          <a:pt x="4275688" y="698308"/>
                        </a:lnTo>
                        <a:lnTo>
                          <a:pt x="4275572" y="2159151"/>
                        </a:lnTo>
                        <a:lnTo>
                          <a:pt x="2014990" y="3464251"/>
                        </a:lnTo>
                        <a:lnTo>
                          <a:pt x="0" y="1702349"/>
                        </a:lnTo>
                        <a:close/>
                      </a:path>
                    </a:pathLst>
                  </a:custGeom>
                  <a:solidFill>
                    <a:schemeClr val="accent6">
                      <a:lumMod val="60000"/>
                      <a:lumOff val="40000"/>
                    </a:scheme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600">
                      <a:solidFill>
                        <a:schemeClr val="dk1"/>
                      </a:solidFill>
                      <a:latin typeface="Franklin Gothic Book" panose="020B0503020102020204" pitchFamily="34" charset="0"/>
                      <a:ea typeface="Calibri"/>
                      <a:cs typeface="Calibri"/>
                      <a:sym typeface="Calibri"/>
                    </a:endParaRPr>
                  </a:p>
                </p:txBody>
              </p:sp>
              <p:sp>
                <p:nvSpPr>
                  <p:cNvPr id="46" name="Google Shape;1452;p150">
                    <a:extLst>
                      <a:ext uri="{FF2B5EF4-FFF2-40B4-BE49-F238E27FC236}">
                        <a16:creationId xmlns:a16="http://schemas.microsoft.com/office/drawing/2014/main" id="{F2E6B1E1-FA87-4F1B-855A-81F1B8A7B3DB}"/>
                      </a:ext>
                    </a:extLst>
                  </p:cNvPr>
                  <p:cNvSpPr/>
                  <p:nvPr/>
                </p:nvSpPr>
                <p:spPr>
                  <a:xfrm>
                    <a:off x="13908983" y="8172411"/>
                    <a:ext cx="2066519" cy="2386143"/>
                  </a:xfrm>
                  <a:custGeom>
                    <a:avLst/>
                    <a:gdLst/>
                    <a:ahLst/>
                    <a:cxnLst/>
                    <a:rect l="l" t="t" r="r" b="b"/>
                    <a:pathLst>
                      <a:path w="21600" h="21600" extrusionOk="0">
                        <a:moveTo>
                          <a:pt x="10800" y="0"/>
                        </a:moveTo>
                        <a:lnTo>
                          <a:pt x="21600" y="5400"/>
                        </a:lnTo>
                        <a:lnTo>
                          <a:pt x="21599" y="16200"/>
                        </a:lnTo>
                        <a:lnTo>
                          <a:pt x="10799" y="21600"/>
                        </a:lnTo>
                        <a:lnTo>
                          <a:pt x="0" y="16199"/>
                        </a:lnTo>
                        <a:lnTo>
                          <a:pt x="0" y="5400"/>
                        </a:lnTo>
                        <a:close/>
                      </a:path>
                    </a:pathLst>
                  </a:custGeom>
                  <a:solidFill>
                    <a:schemeClr val="accent6"/>
                  </a:solidFill>
                  <a:ln w="25400" cap="flat" cmpd="sng">
                    <a:solidFill>
                      <a:srgbClr val="000000">
                        <a:alpha val="0"/>
                      </a:srgbClr>
                    </a:solidFill>
                    <a:prstDash val="solid"/>
                    <a:miter lim="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00">
                      <a:solidFill>
                        <a:srgbClr val="FFFFFF"/>
                      </a:solidFill>
                      <a:latin typeface="Franklin Gothic Book" panose="020B0503020102020204" pitchFamily="34" charset="0"/>
                      <a:ea typeface="Lato"/>
                      <a:cs typeface="Lato"/>
                      <a:sym typeface="Lato"/>
                    </a:endParaRPr>
                  </a:p>
                </p:txBody>
              </p:sp>
            </p:grpSp>
          </p:grpSp>
          <p:grpSp>
            <p:nvGrpSpPr>
              <p:cNvPr id="33" name="Google Shape;1453;p150">
                <a:extLst>
                  <a:ext uri="{FF2B5EF4-FFF2-40B4-BE49-F238E27FC236}">
                    <a16:creationId xmlns:a16="http://schemas.microsoft.com/office/drawing/2014/main" id="{D356817F-82AD-47FD-A133-083404324970}"/>
                  </a:ext>
                </a:extLst>
              </p:cNvPr>
              <p:cNvGrpSpPr/>
              <p:nvPr/>
            </p:nvGrpSpPr>
            <p:grpSpPr>
              <a:xfrm>
                <a:off x="1328134" y="2963851"/>
                <a:ext cx="715578" cy="653758"/>
                <a:chOff x="0" y="0"/>
                <a:chExt cx="741" cy="677"/>
              </a:xfrm>
            </p:grpSpPr>
            <p:sp>
              <p:nvSpPr>
                <p:cNvPr id="37" name="Google Shape;1454;p150">
                  <a:extLst>
                    <a:ext uri="{FF2B5EF4-FFF2-40B4-BE49-F238E27FC236}">
                      <a16:creationId xmlns:a16="http://schemas.microsoft.com/office/drawing/2014/main" id="{76C2F613-CD72-47FD-8B12-85759A273CF7}"/>
                    </a:ext>
                  </a:extLst>
                </p:cNvPr>
                <p:cNvSpPr/>
                <p:nvPr/>
              </p:nvSpPr>
              <p:spPr>
                <a:xfrm>
                  <a:off x="0" y="356"/>
                  <a:ext cx="741" cy="321"/>
                </a:xfrm>
                <a:custGeom>
                  <a:avLst/>
                  <a:gdLst/>
                  <a:ahLst/>
                  <a:cxnLst/>
                  <a:rect l="l" t="t" r="r" b="b"/>
                  <a:pathLst>
                    <a:path w="21600" h="21600" extrusionOk="0">
                      <a:moveTo>
                        <a:pt x="20977" y="16800"/>
                      </a:moveTo>
                      <a:cubicBezTo>
                        <a:pt x="19731" y="16800"/>
                        <a:pt x="19731" y="16800"/>
                        <a:pt x="19731" y="16800"/>
                      </a:cubicBezTo>
                      <a:cubicBezTo>
                        <a:pt x="19731" y="9120"/>
                        <a:pt x="19731" y="9120"/>
                        <a:pt x="19731" y="9120"/>
                      </a:cubicBezTo>
                      <a:cubicBezTo>
                        <a:pt x="19731" y="8640"/>
                        <a:pt x="19523" y="7680"/>
                        <a:pt x="19315" y="7680"/>
                      </a:cubicBezTo>
                      <a:cubicBezTo>
                        <a:pt x="17654" y="7680"/>
                        <a:pt x="17654" y="7680"/>
                        <a:pt x="17654" y="7680"/>
                      </a:cubicBezTo>
                      <a:cubicBezTo>
                        <a:pt x="17654" y="7680"/>
                        <a:pt x="17654" y="7680"/>
                        <a:pt x="17654" y="7680"/>
                      </a:cubicBezTo>
                      <a:cubicBezTo>
                        <a:pt x="17654" y="3360"/>
                        <a:pt x="17654" y="3360"/>
                        <a:pt x="17654" y="3360"/>
                      </a:cubicBezTo>
                      <a:cubicBezTo>
                        <a:pt x="18069" y="3360"/>
                        <a:pt x="18069" y="3360"/>
                        <a:pt x="18069" y="3360"/>
                      </a:cubicBezTo>
                      <a:cubicBezTo>
                        <a:pt x="18277" y="3360"/>
                        <a:pt x="18692" y="2880"/>
                        <a:pt x="18692" y="2400"/>
                      </a:cubicBezTo>
                      <a:cubicBezTo>
                        <a:pt x="18692" y="1440"/>
                        <a:pt x="18692" y="1440"/>
                        <a:pt x="18692" y="1440"/>
                      </a:cubicBezTo>
                      <a:cubicBezTo>
                        <a:pt x="18692" y="480"/>
                        <a:pt x="18277" y="0"/>
                        <a:pt x="18069" y="0"/>
                      </a:cubicBezTo>
                      <a:cubicBezTo>
                        <a:pt x="2700" y="0"/>
                        <a:pt x="2700" y="0"/>
                        <a:pt x="2700" y="0"/>
                      </a:cubicBezTo>
                      <a:cubicBezTo>
                        <a:pt x="2285" y="0"/>
                        <a:pt x="2077" y="480"/>
                        <a:pt x="2077" y="1440"/>
                      </a:cubicBezTo>
                      <a:cubicBezTo>
                        <a:pt x="2077" y="2400"/>
                        <a:pt x="2077" y="2400"/>
                        <a:pt x="2077" y="2400"/>
                      </a:cubicBezTo>
                      <a:cubicBezTo>
                        <a:pt x="2077" y="2880"/>
                        <a:pt x="2285" y="3360"/>
                        <a:pt x="2700" y="3360"/>
                      </a:cubicBezTo>
                      <a:cubicBezTo>
                        <a:pt x="3531" y="3360"/>
                        <a:pt x="3531" y="3360"/>
                        <a:pt x="3531" y="3360"/>
                      </a:cubicBezTo>
                      <a:cubicBezTo>
                        <a:pt x="3531" y="7680"/>
                        <a:pt x="3531" y="7680"/>
                        <a:pt x="3531" y="7680"/>
                      </a:cubicBezTo>
                      <a:cubicBezTo>
                        <a:pt x="3531" y="7680"/>
                        <a:pt x="3531" y="7680"/>
                        <a:pt x="3531" y="7680"/>
                      </a:cubicBezTo>
                      <a:cubicBezTo>
                        <a:pt x="2285" y="7680"/>
                        <a:pt x="2285" y="7680"/>
                        <a:pt x="2285" y="7680"/>
                      </a:cubicBezTo>
                      <a:cubicBezTo>
                        <a:pt x="2077" y="7680"/>
                        <a:pt x="1869" y="8640"/>
                        <a:pt x="1869" y="9120"/>
                      </a:cubicBezTo>
                      <a:cubicBezTo>
                        <a:pt x="1869" y="16800"/>
                        <a:pt x="1869" y="16800"/>
                        <a:pt x="1869" y="16800"/>
                      </a:cubicBezTo>
                      <a:cubicBezTo>
                        <a:pt x="623" y="16800"/>
                        <a:pt x="623" y="16800"/>
                        <a:pt x="623" y="16800"/>
                      </a:cubicBezTo>
                      <a:cubicBezTo>
                        <a:pt x="415" y="16800"/>
                        <a:pt x="0" y="17280"/>
                        <a:pt x="0" y="17760"/>
                      </a:cubicBezTo>
                      <a:cubicBezTo>
                        <a:pt x="0" y="20160"/>
                        <a:pt x="0" y="20160"/>
                        <a:pt x="0" y="20160"/>
                      </a:cubicBezTo>
                      <a:cubicBezTo>
                        <a:pt x="0" y="20640"/>
                        <a:pt x="415" y="21600"/>
                        <a:pt x="623" y="21600"/>
                      </a:cubicBezTo>
                      <a:cubicBezTo>
                        <a:pt x="1869" y="21600"/>
                        <a:pt x="1869" y="21600"/>
                        <a:pt x="1869" y="21600"/>
                      </a:cubicBezTo>
                      <a:cubicBezTo>
                        <a:pt x="3946" y="21600"/>
                        <a:pt x="3946" y="21600"/>
                        <a:pt x="3946" y="21600"/>
                      </a:cubicBezTo>
                      <a:cubicBezTo>
                        <a:pt x="3946" y="14400"/>
                        <a:pt x="3946" y="14400"/>
                        <a:pt x="3946" y="14400"/>
                      </a:cubicBezTo>
                      <a:cubicBezTo>
                        <a:pt x="3946" y="13920"/>
                        <a:pt x="4154" y="13440"/>
                        <a:pt x="4569" y="13440"/>
                      </a:cubicBezTo>
                      <a:cubicBezTo>
                        <a:pt x="4985" y="13440"/>
                        <a:pt x="4985" y="13440"/>
                        <a:pt x="4985" y="13440"/>
                      </a:cubicBezTo>
                      <a:cubicBezTo>
                        <a:pt x="5192" y="13440"/>
                        <a:pt x="5608" y="13920"/>
                        <a:pt x="5608" y="14400"/>
                      </a:cubicBezTo>
                      <a:cubicBezTo>
                        <a:pt x="5608" y="21600"/>
                        <a:pt x="5608" y="21600"/>
                        <a:pt x="5608" y="21600"/>
                      </a:cubicBezTo>
                      <a:cubicBezTo>
                        <a:pt x="8100" y="21600"/>
                        <a:pt x="8100" y="21600"/>
                        <a:pt x="8100" y="21600"/>
                      </a:cubicBezTo>
                      <a:cubicBezTo>
                        <a:pt x="8100" y="14400"/>
                        <a:pt x="8100" y="14400"/>
                        <a:pt x="8100" y="14400"/>
                      </a:cubicBezTo>
                      <a:cubicBezTo>
                        <a:pt x="8100" y="13920"/>
                        <a:pt x="8308" y="13440"/>
                        <a:pt x="8515" y="13440"/>
                      </a:cubicBezTo>
                      <a:cubicBezTo>
                        <a:pt x="9138" y="13440"/>
                        <a:pt x="9138" y="13440"/>
                        <a:pt x="9138" y="13440"/>
                      </a:cubicBezTo>
                      <a:cubicBezTo>
                        <a:pt x="9346" y="13440"/>
                        <a:pt x="9554" y="13920"/>
                        <a:pt x="9554" y="14400"/>
                      </a:cubicBezTo>
                      <a:cubicBezTo>
                        <a:pt x="9554" y="21600"/>
                        <a:pt x="9554" y="21600"/>
                        <a:pt x="9554" y="21600"/>
                      </a:cubicBezTo>
                      <a:cubicBezTo>
                        <a:pt x="12046" y="21600"/>
                        <a:pt x="12046" y="21600"/>
                        <a:pt x="12046" y="21600"/>
                      </a:cubicBezTo>
                      <a:cubicBezTo>
                        <a:pt x="12046" y="14400"/>
                        <a:pt x="12046" y="14400"/>
                        <a:pt x="12046" y="14400"/>
                      </a:cubicBezTo>
                      <a:cubicBezTo>
                        <a:pt x="12046" y="13920"/>
                        <a:pt x="12462" y="13440"/>
                        <a:pt x="12669" y="13440"/>
                      </a:cubicBezTo>
                      <a:cubicBezTo>
                        <a:pt x="13085" y="13440"/>
                        <a:pt x="13085" y="13440"/>
                        <a:pt x="13085" y="13440"/>
                      </a:cubicBezTo>
                      <a:cubicBezTo>
                        <a:pt x="13500" y="13440"/>
                        <a:pt x="13708" y="13920"/>
                        <a:pt x="13708" y="14400"/>
                      </a:cubicBezTo>
                      <a:cubicBezTo>
                        <a:pt x="13708" y="21600"/>
                        <a:pt x="13708" y="21600"/>
                        <a:pt x="13708" y="21600"/>
                      </a:cubicBezTo>
                      <a:cubicBezTo>
                        <a:pt x="15992" y="21600"/>
                        <a:pt x="15992" y="21600"/>
                        <a:pt x="15992" y="21600"/>
                      </a:cubicBezTo>
                      <a:cubicBezTo>
                        <a:pt x="15992" y="14400"/>
                        <a:pt x="15992" y="14400"/>
                        <a:pt x="15992" y="14400"/>
                      </a:cubicBezTo>
                      <a:cubicBezTo>
                        <a:pt x="15992" y="13920"/>
                        <a:pt x="16408" y="13440"/>
                        <a:pt x="16615" y="13440"/>
                      </a:cubicBezTo>
                      <a:cubicBezTo>
                        <a:pt x="17031" y="13440"/>
                        <a:pt x="17031" y="13440"/>
                        <a:pt x="17031" y="13440"/>
                      </a:cubicBezTo>
                      <a:cubicBezTo>
                        <a:pt x="17446" y="13440"/>
                        <a:pt x="17654" y="13920"/>
                        <a:pt x="17654" y="14400"/>
                      </a:cubicBezTo>
                      <a:cubicBezTo>
                        <a:pt x="17654" y="21600"/>
                        <a:pt x="17654" y="21600"/>
                        <a:pt x="17654" y="21600"/>
                      </a:cubicBezTo>
                      <a:cubicBezTo>
                        <a:pt x="19731" y="21600"/>
                        <a:pt x="19731" y="21600"/>
                        <a:pt x="19731" y="21600"/>
                      </a:cubicBezTo>
                      <a:cubicBezTo>
                        <a:pt x="20977" y="21600"/>
                        <a:pt x="20977" y="21600"/>
                        <a:pt x="20977" y="21600"/>
                      </a:cubicBezTo>
                      <a:cubicBezTo>
                        <a:pt x="21392" y="21600"/>
                        <a:pt x="21600" y="20640"/>
                        <a:pt x="21600" y="20160"/>
                      </a:cubicBezTo>
                      <a:cubicBezTo>
                        <a:pt x="21600" y="17760"/>
                        <a:pt x="21600" y="17760"/>
                        <a:pt x="21600" y="17760"/>
                      </a:cubicBezTo>
                      <a:cubicBezTo>
                        <a:pt x="21600" y="17280"/>
                        <a:pt x="21392" y="16800"/>
                        <a:pt x="20977" y="16800"/>
                      </a:cubicBezTo>
                      <a:close/>
                      <a:moveTo>
                        <a:pt x="9762" y="3360"/>
                      </a:moveTo>
                      <a:cubicBezTo>
                        <a:pt x="11215" y="3360"/>
                        <a:pt x="11215" y="3360"/>
                        <a:pt x="11215" y="3360"/>
                      </a:cubicBezTo>
                      <a:cubicBezTo>
                        <a:pt x="11215" y="7680"/>
                        <a:pt x="11215" y="7680"/>
                        <a:pt x="11215" y="7680"/>
                      </a:cubicBezTo>
                      <a:cubicBezTo>
                        <a:pt x="11215" y="7680"/>
                        <a:pt x="11215" y="7680"/>
                        <a:pt x="11215" y="7680"/>
                      </a:cubicBezTo>
                      <a:cubicBezTo>
                        <a:pt x="9762" y="7680"/>
                        <a:pt x="9762" y="7680"/>
                        <a:pt x="9762" y="7680"/>
                      </a:cubicBezTo>
                      <a:cubicBezTo>
                        <a:pt x="9762" y="7680"/>
                        <a:pt x="9762" y="7680"/>
                        <a:pt x="9762" y="7680"/>
                      </a:cubicBezTo>
                      <a:lnTo>
                        <a:pt x="9762" y="3360"/>
                      </a:lnTo>
                      <a:close/>
                      <a:moveTo>
                        <a:pt x="5815" y="7680"/>
                      </a:moveTo>
                      <a:cubicBezTo>
                        <a:pt x="5815" y="3360"/>
                        <a:pt x="5815" y="3360"/>
                        <a:pt x="5815" y="3360"/>
                      </a:cubicBezTo>
                      <a:cubicBezTo>
                        <a:pt x="7269" y="3360"/>
                        <a:pt x="7269" y="3360"/>
                        <a:pt x="7269" y="3360"/>
                      </a:cubicBezTo>
                      <a:cubicBezTo>
                        <a:pt x="7269" y="7680"/>
                        <a:pt x="7269" y="7680"/>
                        <a:pt x="7269" y="7680"/>
                      </a:cubicBezTo>
                      <a:cubicBezTo>
                        <a:pt x="7269" y="7680"/>
                        <a:pt x="7269" y="7680"/>
                        <a:pt x="7269" y="7680"/>
                      </a:cubicBezTo>
                      <a:cubicBezTo>
                        <a:pt x="5815" y="7680"/>
                        <a:pt x="5815" y="7680"/>
                        <a:pt x="5815" y="7680"/>
                      </a:cubicBezTo>
                      <a:close/>
                      <a:moveTo>
                        <a:pt x="13708" y="7680"/>
                      </a:moveTo>
                      <a:cubicBezTo>
                        <a:pt x="13708" y="7680"/>
                        <a:pt x="13708" y="7680"/>
                        <a:pt x="13708" y="7680"/>
                      </a:cubicBezTo>
                      <a:cubicBezTo>
                        <a:pt x="13708" y="3360"/>
                        <a:pt x="13708" y="3360"/>
                        <a:pt x="13708" y="3360"/>
                      </a:cubicBezTo>
                      <a:cubicBezTo>
                        <a:pt x="15162" y="3360"/>
                        <a:pt x="15162" y="3360"/>
                        <a:pt x="15162" y="3360"/>
                      </a:cubicBezTo>
                      <a:cubicBezTo>
                        <a:pt x="15162" y="7680"/>
                        <a:pt x="15162" y="7680"/>
                        <a:pt x="15162" y="7680"/>
                      </a:cubicBezTo>
                      <a:cubicBezTo>
                        <a:pt x="15162" y="7680"/>
                        <a:pt x="15162" y="7680"/>
                        <a:pt x="15162" y="7680"/>
                      </a:cubicBezTo>
                      <a:lnTo>
                        <a:pt x="13708" y="7680"/>
                      </a:lnTo>
                      <a:close/>
                      <a:moveTo>
                        <a:pt x="13708" y="7680"/>
                      </a:moveTo>
                    </a:path>
                  </a:pathLst>
                </a:custGeom>
                <a:solidFill>
                  <a:srgbClr val="FFFE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Franklin Gothic Book" panose="020B0503020102020204" pitchFamily="34" charset="0"/>
                    <a:ea typeface="Calibri"/>
                    <a:cs typeface="Calibri"/>
                    <a:sym typeface="Calibri"/>
                  </a:endParaRPr>
                </a:p>
              </p:txBody>
            </p:sp>
            <p:sp>
              <p:nvSpPr>
                <p:cNvPr id="38" name="Google Shape;1455;p150">
                  <a:extLst>
                    <a:ext uri="{FF2B5EF4-FFF2-40B4-BE49-F238E27FC236}">
                      <a16:creationId xmlns:a16="http://schemas.microsoft.com/office/drawing/2014/main" id="{8905D4B4-CB3A-4F12-A696-FDD8B00421C6}"/>
                    </a:ext>
                  </a:extLst>
                </p:cNvPr>
                <p:cNvSpPr/>
                <p:nvPr/>
              </p:nvSpPr>
              <p:spPr>
                <a:xfrm>
                  <a:off x="121" y="0"/>
                  <a:ext cx="484" cy="320"/>
                </a:xfrm>
                <a:custGeom>
                  <a:avLst/>
                  <a:gdLst/>
                  <a:ahLst/>
                  <a:cxnLst/>
                  <a:rect l="l" t="t" r="r" b="b"/>
                  <a:pathLst>
                    <a:path w="21600" h="21600" extrusionOk="0">
                      <a:moveTo>
                        <a:pt x="635" y="21600"/>
                      </a:moveTo>
                      <a:cubicBezTo>
                        <a:pt x="20647" y="21600"/>
                        <a:pt x="20647" y="21600"/>
                        <a:pt x="20647" y="21600"/>
                      </a:cubicBezTo>
                      <a:cubicBezTo>
                        <a:pt x="21282" y="21600"/>
                        <a:pt x="21600" y="21120"/>
                        <a:pt x="21600" y="20160"/>
                      </a:cubicBezTo>
                      <a:cubicBezTo>
                        <a:pt x="21600" y="19200"/>
                        <a:pt x="21600" y="19200"/>
                        <a:pt x="21600" y="19200"/>
                      </a:cubicBezTo>
                      <a:cubicBezTo>
                        <a:pt x="21600" y="18720"/>
                        <a:pt x="21282" y="18240"/>
                        <a:pt x="20647" y="18240"/>
                      </a:cubicBezTo>
                      <a:cubicBezTo>
                        <a:pt x="20012" y="18240"/>
                        <a:pt x="20012" y="18240"/>
                        <a:pt x="20012" y="18240"/>
                      </a:cubicBezTo>
                      <a:cubicBezTo>
                        <a:pt x="18741" y="13440"/>
                        <a:pt x="15882" y="10080"/>
                        <a:pt x="12388" y="9600"/>
                      </a:cubicBezTo>
                      <a:cubicBezTo>
                        <a:pt x="12388" y="5760"/>
                        <a:pt x="12388" y="5760"/>
                        <a:pt x="12388" y="5760"/>
                      </a:cubicBezTo>
                      <a:cubicBezTo>
                        <a:pt x="12388" y="4800"/>
                        <a:pt x="12071" y="4320"/>
                        <a:pt x="11753" y="4320"/>
                      </a:cubicBezTo>
                      <a:cubicBezTo>
                        <a:pt x="11753" y="4320"/>
                        <a:pt x="11753" y="4320"/>
                        <a:pt x="11753" y="4320"/>
                      </a:cubicBezTo>
                      <a:cubicBezTo>
                        <a:pt x="11753" y="960"/>
                        <a:pt x="11753" y="960"/>
                        <a:pt x="11753" y="960"/>
                      </a:cubicBezTo>
                      <a:cubicBezTo>
                        <a:pt x="11753" y="480"/>
                        <a:pt x="11435" y="0"/>
                        <a:pt x="10800" y="0"/>
                      </a:cubicBezTo>
                      <a:cubicBezTo>
                        <a:pt x="10482" y="0"/>
                        <a:pt x="10482" y="0"/>
                        <a:pt x="10482" y="0"/>
                      </a:cubicBezTo>
                      <a:cubicBezTo>
                        <a:pt x="10165" y="0"/>
                        <a:pt x="9529" y="480"/>
                        <a:pt x="9529" y="960"/>
                      </a:cubicBezTo>
                      <a:cubicBezTo>
                        <a:pt x="9529" y="4320"/>
                        <a:pt x="9529" y="4320"/>
                        <a:pt x="9529" y="4320"/>
                      </a:cubicBezTo>
                      <a:cubicBezTo>
                        <a:pt x="9529" y="4320"/>
                        <a:pt x="9529" y="4320"/>
                        <a:pt x="9529" y="4320"/>
                      </a:cubicBezTo>
                      <a:cubicBezTo>
                        <a:pt x="9212" y="4320"/>
                        <a:pt x="8894" y="4800"/>
                        <a:pt x="8894" y="5760"/>
                      </a:cubicBezTo>
                      <a:cubicBezTo>
                        <a:pt x="8894" y="9600"/>
                        <a:pt x="8894" y="9600"/>
                        <a:pt x="8894" y="9600"/>
                      </a:cubicBezTo>
                      <a:cubicBezTo>
                        <a:pt x="5718" y="10080"/>
                        <a:pt x="2859" y="13440"/>
                        <a:pt x="1271" y="18240"/>
                      </a:cubicBezTo>
                      <a:cubicBezTo>
                        <a:pt x="635" y="18240"/>
                        <a:pt x="635" y="18240"/>
                        <a:pt x="635" y="18240"/>
                      </a:cubicBezTo>
                      <a:cubicBezTo>
                        <a:pt x="318" y="18240"/>
                        <a:pt x="0" y="18720"/>
                        <a:pt x="0" y="19200"/>
                      </a:cubicBezTo>
                      <a:cubicBezTo>
                        <a:pt x="0" y="20160"/>
                        <a:pt x="0" y="20160"/>
                        <a:pt x="0" y="20160"/>
                      </a:cubicBezTo>
                      <a:cubicBezTo>
                        <a:pt x="0" y="21120"/>
                        <a:pt x="318" y="21600"/>
                        <a:pt x="635" y="21600"/>
                      </a:cubicBezTo>
                      <a:close/>
                      <a:moveTo>
                        <a:pt x="10165" y="6720"/>
                      </a:moveTo>
                      <a:cubicBezTo>
                        <a:pt x="10165" y="6240"/>
                        <a:pt x="10482" y="5760"/>
                        <a:pt x="10800" y="5760"/>
                      </a:cubicBezTo>
                      <a:cubicBezTo>
                        <a:pt x="11118" y="5760"/>
                        <a:pt x="11118" y="6240"/>
                        <a:pt x="11118" y="6720"/>
                      </a:cubicBezTo>
                      <a:cubicBezTo>
                        <a:pt x="11118" y="7680"/>
                        <a:pt x="11118" y="7680"/>
                        <a:pt x="11118" y="7680"/>
                      </a:cubicBezTo>
                      <a:cubicBezTo>
                        <a:pt x="11118" y="8160"/>
                        <a:pt x="11118" y="8640"/>
                        <a:pt x="10800" y="8640"/>
                      </a:cubicBezTo>
                      <a:cubicBezTo>
                        <a:pt x="10482" y="8640"/>
                        <a:pt x="10165" y="8160"/>
                        <a:pt x="10165" y="7680"/>
                      </a:cubicBezTo>
                      <a:lnTo>
                        <a:pt x="10165" y="6720"/>
                      </a:lnTo>
                      <a:close/>
                      <a:moveTo>
                        <a:pt x="10165" y="6720"/>
                      </a:moveTo>
                    </a:path>
                  </a:pathLst>
                </a:custGeom>
                <a:solidFill>
                  <a:srgbClr val="FFFE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Franklin Gothic Book" panose="020B0503020102020204" pitchFamily="34" charset="0"/>
                    <a:ea typeface="Calibri"/>
                    <a:cs typeface="Calibri"/>
                    <a:sym typeface="Calibri"/>
                  </a:endParaRPr>
                </a:p>
              </p:txBody>
            </p:sp>
          </p:grpSp>
          <p:sp>
            <p:nvSpPr>
              <p:cNvPr id="34" name="Google Shape;1456;p150">
                <a:extLst>
                  <a:ext uri="{FF2B5EF4-FFF2-40B4-BE49-F238E27FC236}">
                    <a16:creationId xmlns:a16="http://schemas.microsoft.com/office/drawing/2014/main" id="{574F952B-D936-40E3-A0B5-CAC77A30BA70}"/>
                  </a:ext>
                </a:extLst>
              </p:cNvPr>
              <p:cNvSpPr/>
              <p:nvPr/>
            </p:nvSpPr>
            <p:spPr>
              <a:xfrm>
                <a:off x="2652338" y="3015718"/>
                <a:ext cx="819607" cy="675500"/>
              </a:xfrm>
              <a:custGeom>
                <a:avLst/>
                <a:gdLst/>
                <a:ahLst/>
                <a:cxnLst/>
                <a:rect l="l" t="t" r="r" b="b"/>
                <a:pathLst>
                  <a:path w="21600" h="21600" extrusionOk="0">
                    <a:moveTo>
                      <a:pt x="17645" y="18553"/>
                    </a:moveTo>
                    <a:cubicBezTo>
                      <a:pt x="16844" y="18553"/>
                      <a:pt x="16195" y="17763"/>
                      <a:pt x="16195" y="16789"/>
                    </a:cubicBezTo>
                    <a:cubicBezTo>
                      <a:pt x="16195" y="15814"/>
                      <a:pt x="16844" y="15024"/>
                      <a:pt x="17645" y="15024"/>
                    </a:cubicBezTo>
                    <a:cubicBezTo>
                      <a:pt x="18446" y="15024"/>
                      <a:pt x="19095" y="15814"/>
                      <a:pt x="19095" y="16789"/>
                    </a:cubicBezTo>
                    <a:cubicBezTo>
                      <a:pt x="19095" y="17763"/>
                      <a:pt x="18446" y="18553"/>
                      <a:pt x="17645" y="18553"/>
                    </a:cubicBezTo>
                    <a:close/>
                    <a:moveTo>
                      <a:pt x="21600" y="17437"/>
                    </a:moveTo>
                    <a:lnTo>
                      <a:pt x="21600" y="16141"/>
                    </a:lnTo>
                    <a:lnTo>
                      <a:pt x="21024" y="15892"/>
                    </a:lnTo>
                    <a:cubicBezTo>
                      <a:pt x="20805" y="15797"/>
                      <a:pt x="20628" y="15593"/>
                      <a:pt x="20539" y="15332"/>
                    </a:cubicBezTo>
                    <a:lnTo>
                      <a:pt x="20539" y="15331"/>
                    </a:lnTo>
                    <a:cubicBezTo>
                      <a:pt x="20450" y="15069"/>
                      <a:pt x="20456" y="14772"/>
                      <a:pt x="20556" y="14516"/>
                    </a:cubicBezTo>
                    <a:lnTo>
                      <a:pt x="20818" y="13845"/>
                    </a:lnTo>
                    <a:lnTo>
                      <a:pt x="20065" y="12929"/>
                    </a:lnTo>
                    <a:lnTo>
                      <a:pt x="19513" y="13247"/>
                    </a:lnTo>
                    <a:cubicBezTo>
                      <a:pt x="19303" y="13369"/>
                      <a:pt x="19059" y="13377"/>
                      <a:pt x="18843" y="13269"/>
                    </a:cubicBezTo>
                    <a:cubicBezTo>
                      <a:pt x="18628" y="13159"/>
                      <a:pt x="18460" y="12945"/>
                      <a:pt x="18382" y="12678"/>
                    </a:cubicBezTo>
                    <a:lnTo>
                      <a:pt x="18178" y="11978"/>
                    </a:lnTo>
                    <a:lnTo>
                      <a:pt x="17112" y="11978"/>
                    </a:lnTo>
                    <a:lnTo>
                      <a:pt x="16907" y="12678"/>
                    </a:lnTo>
                    <a:cubicBezTo>
                      <a:pt x="16830" y="12945"/>
                      <a:pt x="16662" y="13159"/>
                      <a:pt x="16447" y="13269"/>
                    </a:cubicBezTo>
                    <a:lnTo>
                      <a:pt x="16446" y="13269"/>
                    </a:lnTo>
                    <a:cubicBezTo>
                      <a:pt x="16231" y="13377"/>
                      <a:pt x="15987" y="13369"/>
                      <a:pt x="15776" y="13247"/>
                    </a:cubicBezTo>
                    <a:lnTo>
                      <a:pt x="15225" y="12929"/>
                    </a:lnTo>
                    <a:lnTo>
                      <a:pt x="14472" y="13845"/>
                    </a:lnTo>
                    <a:lnTo>
                      <a:pt x="14734" y="14516"/>
                    </a:lnTo>
                    <a:cubicBezTo>
                      <a:pt x="14834" y="14772"/>
                      <a:pt x="14840" y="15069"/>
                      <a:pt x="14751" y="15331"/>
                    </a:cubicBezTo>
                    <a:lnTo>
                      <a:pt x="14751" y="15332"/>
                    </a:lnTo>
                    <a:cubicBezTo>
                      <a:pt x="14662" y="15594"/>
                      <a:pt x="14485" y="15797"/>
                      <a:pt x="14266" y="15892"/>
                    </a:cubicBezTo>
                    <a:lnTo>
                      <a:pt x="13690" y="16141"/>
                    </a:lnTo>
                    <a:lnTo>
                      <a:pt x="13690" y="17437"/>
                    </a:lnTo>
                    <a:lnTo>
                      <a:pt x="14266" y="17686"/>
                    </a:lnTo>
                    <a:cubicBezTo>
                      <a:pt x="14485" y="17781"/>
                      <a:pt x="14662" y="17985"/>
                      <a:pt x="14751" y="18247"/>
                    </a:cubicBezTo>
                    <a:cubicBezTo>
                      <a:pt x="14840" y="18509"/>
                      <a:pt x="14834" y="18805"/>
                      <a:pt x="14734" y="19062"/>
                    </a:cubicBezTo>
                    <a:lnTo>
                      <a:pt x="14472" y="19733"/>
                    </a:lnTo>
                    <a:lnTo>
                      <a:pt x="15225" y="20649"/>
                    </a:lnTo>
                    <a:lnTo>
                      <a:pt x="15776" y="20330"/>
                    </a:lnTo>
                    <a:cubicBezTo>
                      <a:pt x="15987" y="20208"/>
                      <a:pt x="16231" y="20201"/>
                      <a:pt x="16447" y="20310"/>
                    </a:cubicBezTo>
                    <a:cubicBezTo>
                      <a:pt x="16662" y="20418"/>
                      <a:pt x="16829" y="20633"/>
                      <a:pt x="16907" y="20900"/>
                    </a:cubicBezTo>
                    <a:lnTo>
                      <a:pt x="17112" y="21600"/>
                    </a:lnTo>
                    <a:lnTo>
                      <a:pt x="18178" y="21600"/>
                    </a:lnTo>
                    <a:lnTo>
                      <a:pt x="18381" y="20905"/>
                    </a:lnTo>
                    <a:cubicBezTo>
                      <a:pt x="18460" y="20635"/>
                      <a:pt x="18629" y="20418"/>
                      <a:pt x="18846" y="20308"/>
                    </a:cubicBezTo>
                    <a:cubicBezTo>
                      <a:pt x="19060" y="20200"/>
                      <a:pt x="19301" y="20208"/>
                      <a:pt x="19510" y="20329"/>
                    </a:cubicBezTo>
                    <a:lnTo>
                      <a:pt x="20065" y="20649"/>
                    </a:lnTo>
                    <a:lnTo>
                      <a:pt x="20818" y="19733"/>
                    </a:lnTo>
                    <a:lnTo>
                      <a:pt x="20556" y="19061"/>
                    </a:lnTo>
                    <a:cubicBezTo>
                      <a:pt x="20456" y="18805"/>
                      <a:pt x="20450" y="18509"/>
                      <a:pt x="20539" y="18247"/>
                    </a:cubicBezTo>
                    <a:cubicBezTo>
                      <a:pt x="20628" y="17985"/>
                      <a:pt x="20805" y="17781"/>
                      <a:pt x="21025" y="17685"/>
                    </a:cubicBezTo>
                    <a:cubicBezTo>
                      <a:pt x="21025" y="17685"/>
                      <a:pt x="21600" y="17437"/>
                      <a:pt x="21600" y="17437"/>
                    </a:cubicBezTo>
                    <a:close/>
                    <a:moveTo>
                      <a:pt x="7440" y="12370"/>
                    </a:moveTo>
                    <a:cubicBezTo>
                      <a:pt x="5933" y="12370"/>
                      <a:pt x="4711" y="10883"/>
                      <a:pt x="4711" y="9051"/>
                    </a:cubicBezTo>
                    <a:cubicBezTo>
                      <a:pt x="4711" y="7217"/>
                      <a:pt x="5933" y="5732"/>
                      <a:pt x="7440" y="5732"/>
                    </a:cubicBezTo>
                    <a:cubicBezTo>
                      <a:pt x="8947" y="5732"/>
                      <a:pt x="10168" y="7217"/>
                      <a:pt x="10168" y="9051"/>
                    </a:cubicBezTo>
                    <a:cubicBezTo>
                      <a:pt x="10168" y="10884"/>
                      <a:pt x="8947" y="12370"/>
                      <a:pt x="7440" y="12370"/>
                    </a:cubicBezTo>
                    <a:close/>
                    <a:moveTo>
                      <a:pt x="14880" y="10270"/>
                    </a:moveTo>
                    <a:lnTo>
                      <a:pt x="14880" y="7832"/>
                    </a:lnTo>
                    <a:lnTo>
                      <a:pt x="13797" y="7363"/>
                    </a:lnTo>
                    <a:cubicBezTo>
                      <a:pt x="13384" y="7185"/>
                      <a:pt x="13052" y="6801"/>
                      <a:pt x="12884" y="6309"/>
                    </a:cubicBezTo>
                    <a:cubicBezTo>
                      <a:pt x="12716" y="5815"/>
                      <a:pt x="12727" y="5258"/>
                      <a:pt x="12916" y="4775"/>
                    </a:cubicBezTo>
                    <a:lnTo>
                      <a:pt x="13409" y="3513"/>
                    </a:lnTo>
                    <a:lnTo>
                      <a:pt x="11992" y="1789"/>
                    </a:lnTo>
                    <a:lnTo>
                      <a:pt x="10955" y="2389"/>
                    </a:lnTo>
                    <a:cubicBezTo>
                      <a:pt x="10558" y="2618"/>
                      <a:pt x="10100" y="2633"/>
                      <a:pt x="9694" y="2428"/>
                    </a:cubicBezTo>
                    <a:cubicBezTo>
                      <a:pt x="9694" y="2427"/>
                      <a:pt x="9694" y="2427"/>
                      <a:pt x="9694" y="2427"/>
                    </a:cubicBezTo>
                    <a:cubicBezTo>
                      <a:pt x="9288" y="2223"/>
                      <a:pt x="8974" y="1820"/>
                      <a:pt x="8827" y="1318"/>
                    </a:cubicBezTo>
                    <a:lnTo>
                      <a:pt x="8442" y="0"/>
                    </a:lnTo>
                    <a:lnTo>
                      <a:pt x="6438" y="0"/>
                    </a:lnTo>
                    <a:lnTo>
                      <a:pt x="6053" y="1318"/>
                    </a:lnTo>
                    <a:cubicBezTo>
                      <a:pt x="5906" y="1820"/>
                      <a:pt x="5591" y="2224"/>
                      <a:pt x="5186" y="2427"/>
                    </a:cubicBezTo>
                    <a:lnTo>
                      <a:pt x="5185" y="2428"/>
                    </a:lnTo>
                    <a:cubicBezTo>
                      <a:pt x="4780" y="2633"/>
                      <a:pt x="4321" y="2618"/>
                      <a:pt x="3925" y="2389"/>
                    </a:cubicBezTo>
                    <a:lnTo>
                      <a:pt x="2888" y="1789"/>
                    </a:lnTo>
                    <a:lnTo>
                      <a:pt x="1471" y="3513"/>
                    </a:lnTo>
                    <a:lnTo>
                      <a:pt x="1964" y="4775"/>
                    </a:lnTo>
                    <a:cubicBezTo>
                      <a:pt x="2152" y="5257"/>
                      <a:pt x="2164" y="5815"/>
                      <a:pt x="1996" y="6309"/>
                    </a:cubicBezTo>
                    <a:cubicBezTo>
                      <a:pt x="1996" y="6309"/>
                      <a:pt x="1996" y="6309"/>
                      <a:pt x="1995" y="6309"/>
                    </a:cubicBezTo>
                    <a:cubicBezTo>
                      <a:pt x="1828" y="6802"/>
                      <a:pt x="1496" y="7185"/>
                      <a:pt x="1083" y="7363"/>
                    </a:cubicBezTo>
                    <a:lnTo>
                      <a:pt x="0" y="7832"/>
                    </a:lnTo>
                    <a:lnTo>
                      <a:pt x="0" y="10270"/>
                    </a:lnTo>
                    <a:lnTo>
                      <a:pt x="1083" y="10739"/>
                    </a:lnTo>
                    <a:cubicBezTo>
                      <a:pt x="1495" y="10917"/>
                      <a:pt x="1828" y="11300"/>
                      <a:pt x="1996" y="11793"/>
                    </a:cubicBezTo>
                    <a:cubicBezTo>
                      <a:pt x="2164" y="12287"/>
                      <a:pt x="2152" y="12844"/>
                      <a:pt x="1964" y="13327"/>
                    </a:cubicBezTo>
                    <a:lnTo>
                      <a:pt x="1471" y="14589"/>
                    </a:lnTo>
                    <a:lnTo>
                      <a:pt x="2888" y="16312"/>
                    </a:lnTo>
                    <a:lnTo>
                      <a:pt x="3925" y="15713"/>
                    </a:lnTo>
                    <a:cubicBezTo>
                      <a:pt x="4321" y="15483"/>
                      <a:pt x="4780" y="15469"/>
                      <a:pt x="5186" y="15673"/>
                    </a:cubicBezTo>
                    <a:lnTo>
                      <a:pt x="5186" y="15674"/>
                    </a:lnTo>
                    <a:cubicBezTo>
                      <a:pt x="5591" y="15878"/>
                      <a:pt x="5906" y="16281"/>
                      <a:pt x="6053" y="16784"/>
                    </a:cubicBezTo>
                    <a:lnTo>
                      <a:pt x="6438" y="18101"/>
                    </a:lnTo>
                    <a:lnTo>
                      <a:pt x="8442" y="18101"/>
                    </a:lnTo>
                    <a:lnTo>
                      <a:pt x="8824" y="16792"/>
                    </a:lnTo>
                    <a:cubicBezTo>
                      <a:pt x="8973" y="16286"/>
                      <a:pt x="9291" y="15878"/>
                      <a:pt x="9699" y="15671"/>
                    </a:cubicBezTo>
                    <a:cubicBezTo>
                      <a:pt x="9699" y="15671"/>
                      <a:pt x="9699" y="15671"/>
                      <a:pt x="9700" y="15671"/>
                    </a:cubicBezTo>
                    <a:cubicBezTo>
                      <a:pt x="10101" y="15468"/>
                      <a:pt x="10555" y="15481"/>
                      <a:pt x="10948" y="15709"/>
                    </a:cubicBezTo>
                    <a:lnTo>
                      <a:pt x="11992" y="16312"/>
                    </a:lnTo>
                    <a:lnTo>
                      <a:pt x="13409" y="14589"/>
                    </a:lnTo>
                    <a:lnTo>
                      <a:pt x="12916" y="13326"/>
                    </a:lnTo>
                    <a:cubicBezTo>
                      <a:pt x="12727" y="12844"/>
                      <a:pt x="12716" y="12287"/>
                      <a:pt x="12884" y="11794"/>
                    </a:cubicBezTo>
                    <a:lnTo>
                      <a:pt x="12884" y="11793"/>
                    </a:lnTo>
                    <a:cubicBezTo>
                      <a:pt x="13052" y="11300"/>
                      <a:pt x="13384" y="10917"/>
                      <a:pt x="13798" y="10738"/>
                    </a:cubicBezTo>
                    <a:cubicBezTo>
                      <a:pt x="13798" y="10738"/>
                      <a:pt x="14880" y="10270"/>
                      <a:pt x="14880" y="10270"/>
                    </a:cubicBezTo>
                    <a:close/>
                    <a:moveTo>
                      <a:pt x="14880" y="10270"/>
                    </a:moveTo>
                  </a:path>
                </a:pathLst>
              </a:custGeom>
              <a:solidFill>
                <a:srgbClr val="FFFE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Franklin Gothic Book" panose="020B0503020102020204" pitchFamily="34" charset="0"/>
                  <a:ea typeface="Calibri"/>
                  <a:cs typeface="Calibri"/>
                  <a:sym typeface="Calibri"/>
                </a:endParaRPr>
              </a:p>
            </p:txBody>
          </p:sp>
          <p:sp>
            <p:nvSpPr>
              <p:cNvPr id="35" name="Google Shape;1457;p150">
                <a:extLst>
                  <a:ext uri="{FF2B5EF4-FFF2-40B4-BE49-F238E27FC236}">
                    <a16:creationId xmlns:a16="http://schemas.microsoft.com/office/drawing/2014/main" id="{42A63251-BB4E-4CDA-81CC-6F6954C55B08}"/>
                  </a:ext>
                </a:extLst>
              </p:cNvPr>
              <p:cNvSpPr/>
              <p:nvPr/>
            </p:nvSpPr>
            <p:spPr>
              <a:xfrm>
                <a:off x="4241748" y="3012553"/>
                <a:ext cx="498321" cy="719797"/>
              </a:xfrm>
              <a:custGeom>
                <a:avLst/>
                <a:gdLst/>
                <a:ahLst/>
                <a:cxnLst/>
                <a:rect l="l" t="t" r="r" b="b"/>
                <a:pathLst>
                  <a:path w="18667" h="19834" extrusionOk="0">
                    <a:moveTo>
                      <a:pt x="6503" y="6749"/>
                    </a:moveTo>
                    <a:lnTo>
                      <a:pt x="2803" y="1321"/>
                    </a:lnTo>
                    <a:cubicBezTo>
                      <a:pt x="1303" y="1911"/>
                      <a:pt x="-2933" y="3281"/>
                      <a:pt x="3297" y="12419"/>
                    </a:cubicBezTo>
                    <a:cubicBezTo>
                      <a:pt x="9555" y="21600"/>
                      <a:pt x="13430" y="19901"/>
                      <a:pt x="15082" y="19335"/>
                    </a:cubicBezTo>
                    <a:lnTo>
                      <a:pt x="11385" y="13912"/>
                    </a:lnTo>
                    <a:cubicBezTo>
                      <a:pt x="9011" y="14777"/>
                      <a:pt x="4174" y="7679"/>
                      <a:pt x="6503" y="6749"/>
                    </a:cubicBezTo>
                    <a:close/>
                    <a:moveTo>
                      <a:pt x="15023" y="12666"/>
                    </a:moveTo>
                    <a:lnTo>
                      <a:pt x="12788" y="13492"/>
                    </a:lnTo>
                    <a:lnTo>
                      <a:pt x="16433" y="18838"/>
                    </a:lnTo>
                    <a:lnTo>
                      <a:pt x="18667" y="18012"/>
                    </a:lnTo>
                    <a:cubicBezTo>
                      <a:pt x="18667" y="18012"/>
                      <a:pt x="15023" y="12666"/>
                      <a:pt x="15023" y="12666"/>
                    </a:cubicBezTo>
                    <a:close/>
                    <a:moveTo>
                      <a:pt x="10033" y="5346"/>
                    </a:moveTo>
                    <a:lnTo>
                      <a:pt x="7799" y="6173"/>
                    </a:lnTo>
                    <a:lnTo>
                      <a:pt x="4155" y="826"/>
                    </a:lnTo>
                    <a:lnTo>
                      <a:pt x="6389" y="0"/>
                    </a:lnTo>
                    <a:cubicBezTo>
                      <a:pt x="6389" y="0"/>
                      <a:pt x="10033" y="5346"/>
                      <a:pt x="10033" y="5346"/>
                    </a:cubicBezTo>
                    <a:close/>
                    <a:moveTo>
                      <a:pt x="10033" y="5346"/>
                    </a:moveTo>
                  </a:path>
                </a:pathLst>
              </a:custGeom>
              <a:solidFill>
                <a:srgbClr val="FFFE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Franklin Gothic Book" panose="020B0503020102020204" pitchFamily="34" charset="0"/>
                  <a:ea typeface="Calibri"/>
                  <a:cs typeface="Calibri"/>
                  <a:sym typeface="Calibri"/>
                </a:endParaRPr>
              </a:p>
            </p:txBody>
          </p:sp>
          <p:sp>
            <p:nvSpPr>
              <p:cNvPr id="36" name="Google Shape;1458;p150">
                <a:extLst>
                  <a:ext uri="{FF2B5EF4-FFF2-40B4-BE49-F238E27FC236}">
                    <a16:creationId xmlns:a16="http://schemas.microsoft.com/office/drawing/2014/main" id="{306DCF5E-C7C5-473B-8398-21B787FADE52}"/>
                  </a:ext>
                </a:extLst>
              </p:cNvPr>
              <p:cNvSpPr/>
              <p:nvPr/>
            </p:nvSpPr>
            <p:spPr>
              <a:xfrm>
                <a:off x="7224883" y="3072075"/>
                <a:ext cx="589107" cy="658280"/>
              </a:xfrm>
              <a:custGeom>
                <a:avLst/>
                <a:gdLst/>
                <a:ahLst/>
                <a:cxnLst/>
                <a:rect l="l" t="t" r="r" b="b"/>
                <a:pathLst>
                  <a:path w="21600" h="21600" extrusionOk="0">
                    <a:moveTo>
                      <a:pt x="4065" y="0"/>
                    </a:moveTo>
                    <a:lnTo>
                      <a:pt x="4065" y="15962"/>
                    </a:lnTo>
                    <a:lnTo>
                      <a:pt x="0" y="19358"/>
                    </a:lnTo>
                    <a:lnTo>
                      <a:pt x="2509" y="21600"/>
                    </a:lnTo>
                    <a:lnTo>
                      <a:pt x="4065" y="20117"/>
                    </a:lnTo>
                    <a:lnTo>
                      <a:pt x="4065" y="20348"/>
                    </a:lnTo>
                    <a:lnTo>
                      <a:pt x="21600" y="20348"/>
                    </a:lnTo>
                    <a:lnTo>
                      <a:pt x="21600" y="5933"/>
                    </a:lnTo>
                    <a:cubicBezTo>
                      <a:pt x="21600" y="5933"/>
                      <a:pt x="15208" y="0"/>
                      <a:pt x="15208" y="0"/>
                    </a:cubicBezTo>
                    <a:lnTo>
                      <a:pt x="4065" y="0"/>
                    </a:lnTo>
                    <a:close/>
                    <a:moveTo>
                      <a:pt x="5906" y="1651"/>
                    </a:moveTo>
                    <a:lnTo>
                      <a:pt x="14126" y="1651"/>
                    </a:lnTo>
                    <a:lnTo>
                      <a:pt x="14126" y="6686"/>
                    </a:lnTo>
                    <a:lnTo>
                      <a:pt x="19752" y="6686"/>
                    </a:lnTo>
                    <a:cubicBezTo>
                      <a:pt x="19752" y="6686"/>
                      <a:pt x="19752" y="18697"/>
                      <a:pt x="19752" y="18697"/>
                    </a:cubicBezTo>
                    <a:lnTo>
                      <a:pt x="5906" y="18697"/>
                    </a:lnTo>
                    <a:lnTo>
                      <a:pt x="5906" y="18350"/>
                    </a:lnTo>
                    <a:lnTo>
                      <a:pt x="11896" y="12631"/>
                    </a:lnTo>
                    <a:lnTo>
                      <a:pt x="13134" y="13743"/>
                    </a:lnTo>
                    <a:lnTo>
                      <a:pt x="16602" y="10644"/>
                    </a:lnTo>
                    <a:lnTo>
                      <a:pt x="12265" y="6762"/>
                    </a:lnTo>
                    <a:lnTo>
                      <a:pt x="8797" y="9867"/>
                    </a:lnTo>
                    <a:lnTo>
                      <a:pt x="10029" y="10974"/>
                    </a:lnTo>
                    <a:lnTo>
                      <a:pt x="5906" y="14421"/>
                    </a:lnTo>
                    <a:lnTo>
                      <a:pt x="5906" y="1651"/>
                    </a:lnTo>
                    <a:close/>
                    <a:moveTo>
                      <a:pt x="15506" y="2654"/>
                    </a:moveTo>
                    <a:lnTo>
                      <a:pt x="18521" y="5446"/>
                    </a:lnTo>
                    <a:lnTo>
                      <a:pt x="15506" y="5446"/>
                    </a:lnTo>
                    <a:cubicBezTo>
                      <a:pt x="15506" y="5446"/>
                      <a:pt x="15506" y="2654"/>
                      <a:pt x="15506" y="2654"/>
                    </a:cubicBezTo>
                    <a:close/>
                    <a:moveTo>
                      <a:pt x="11157" y="5933"/>
                    </a:moveTo>
                    <a:cubicBezTo>
                      <a:pt x="11026" y="5933"/>
                      <a:pt x="10894" y="5976"/>
                      <a:pt x="10794" y="6066"/>
                    </a:cubicBezTo>
                    <a:lnTo>
                      <a:pt x="7617" y="8905"/>
                    </a:lnTo>
                    <a:cubicBezTo>
                      <a:pt x="7420" y="9087"/>
                      <a:pt x="7414" y="9375"/>
                      <a:pt x="7617" y="9560"/>
                    </a:cubicBezTo>
                    <a:cubicBezTo>
                      <a:pt x="7814" y="9735"/>
                      <a:pt x="8145" y="9734"/>
                      <a:pt x="8343" y="9554"/>
                    </a:cubicBezTo>
                    <a:lnTo>
                      <a:pt x="11520" y="6715"/>
                    </a:lnTo>
                    <a:cubicBezTo>
                      <a:pt x="11721" y="6535"/>
                      <a:pt x="11721" y="6244"/>
                      <a:pt x="11520" y="6066"/>
                    </a:cubicBezTo>
                    <a:cubicBezTo>
                      <a:pt x="11419" y="5976"/>
                      <a:pt x="11288" y="5933"/>
                      <a:pt x="11157" y="5933"/>
                    </a:cubicBezTo>
                    <a:close/>
                    <a:moveTo>
                      <a:pt x="16965" y="10754"/>
                    </a:moveTo>
                    <a:cubicBezTo>
                      <a:pt x="16834" y="10754"/>
                      <a:pt x="16703" y="10798"/>
                      <a:pt x="16602" y="10887"/>
                    </a:cubicBezTo>
                    <a:lnTo>
                      <a:pt x="13425" y="13726"/>
                    </a:lnTo>
                    <a:cubicBezTo>
                      <a:pt x="13224" y="13907"/>
                      <a:pt x="13224" y="14198"/>
                      <a:pt x="13425" y="14375"/>
                    </a:cubicBezTo>
                    <a:cubicBezTo>
                      <a:pt x="13627" y="14555"/>
                      <a:pt x="13952" y="14552"/>
                      <a:pt x="14152" y="14375"/>
                    </a:cubicBezTo>
                    <a:lnTo>
                      <a:pt x="17328" y="11536"/>
                    </a:lnTo>
                    <a:cubicBezTo>
                      <a:pt x="17531" y="11356"/>
                      <a:pt x="17529" y="11067"/>
                      <a:pt x="17328" y="10887"/>
                    </a:cubicBezTo>
                    <a:cubicBezTo>
                      <a:pt x="17229" y="10798"/>
                      <a:pt x="17096" y="10754"/>
                      <a:pt x="16965" y="10754"/>
                    </a:cubicBezTo>
                    <a:close/>
                    <a:moveTo>
                      <a:pt x="16965" y="10754"/>
                    </a:moveTo>
                  </a:path>
                </a:pathLst>
              </a:custGeom>
              <a:solidFill>
                <a:srgbClr val="FFFE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Franklin Gothic Book" panose="020B0503020102020204" pitchFamily="34" charset="0"/>
                  <a:ea typeface="Calibri"/>
                  <a:cs typeface="Calibri"/>
                  <a:sym typeface="Calibri"/>
                </a:endParaRPr>
              </a:p>
            </p:txBody>
          </p:sp>
        </p:grpSp>
        <p:sp>
          <p:nvSpPr>
            <p:cNvPr id="17" name="Google Shape;1468;p150">
              <a:extLst>
                <a:ext uri="{FF2B5EF4-FFF2-40B4-BE49-F238E27FC236}">
                  <a16:creationId xmlns:a16="http://schemas.microsoft.com/office/drawing/2014/main" id="{55400BA5-147C-496E-8DF3-280BA61F918E}"/>
                </a:ext>
              </a:extLst>
            </p:cNvPr>
            <p:cNvSpPr txBox="1"/>
            <p:nvPr/>
          </p:nvSpPr>
          <p:spPr>
            <a:xfrm>
              <a:off x="6974997" y="1712753"/>
              <a:ext cx="1566498" cy="245018"/>
            </a:xfrm>
            <a:prstGeom prst="rect">
              <a:avLst/>
            </a:prstGeom>
            <a:noFill/>
            <a:ln>
              <a:noFill/>
            </a:ln>
          </p:spPr>
          <p:txBody>
            <a:bodyPr spcFirstLastPara="1" wrap="square" lIns="45700" tIns="22850" rIns="45700" bIns="22850" anchor="t" anchorCtr="0">
              <a:noAutofit/>
            </a:bodyPr>
            <a:lstStyle/>
            <a:p>
              <a:pPr marL="0" marR="0" lvl="0" indent="0" algn="ctr" rtl="0">
                <a:spcBef>
                  <a:spcPts val="0"/>
                </a:spcBef>
                <a:spcAft>
                  <a:spcPts val="0"/>
                </a:spcAft>
                <a:buNone/>
              </a:pPr>
              <a:r>
                <a:rPr lang="en-US" sz="1600" b="1">
                  <a:solidFill>
                    <a:schemeClr val="accent1">
                      <a:lumMod val="75000"/>
                    </a:schemeClr>
                  </a:solidFill>
                  <a:latin typeface="Franklin Gothic Book" panose="020B0503020102020204" pitchFamily="34" charset="0"/>
                  <a:cs typeface="Calibri"/>
                  <a:sym typeface="Calibri"/>
                </a:rPr>
                <a:t>Re-Entry</a:t>
              </a:r>
              <a:endParaRPr sz="1600" b="1">
                <a:solidFill>
                  <a:schemeClr val="accent1">
                    <a:lumMod val="75000"/>
                  </a:schemeClr>
                </a:solidFill>
                <a:latin typeface="Franklin Gothic Book" panose="020B0503020102020204" pitchFamily="34" charset="0"/>
                <a:cs typeface="Calibri"/>
              </a:endParaRPr>
            </a:p>
          </p:txBody>
        </p:sp>
        <p:sp>
          <p:nvSpPr>
            <p:cNvPr id="18" name="Google Shape;1469;p150">
              <a:extLst>
                <a:ext uri="{FF2B5EF4-FFF2-40B4-BE49-F238E27FC236}">
                  <a16:creationId xmlns:a16="http://schemas.microsoft.com/office/drawing/2014/main" id="{4483E10E-B11E-4DB9-95FF-C3D17BC5929D}"/>
                </a:ext>
              </a:extLst>
            </p:cNvPr>
            <p:cNvSpPr txBox="1"/>
            <p:nvPr/>
          </p:nvSpPr>
          <p:spPr>
            <a:xfrm>
              <a:off x="1630754" y="1691130"/>
              <a:ext cx="1695332" cy="292386"/>
            </a:xfrm>
            <a:prstGeom prst="rect">
              <a:avLst/>
            </a:prstGeom>
            <a:noFill/>
            <a:ln>
              <a:noFill/>
            </a:ln>
          </p:spPr>
          <p:txBody>
            <a:bodyPr spcFirstLastPara="1" wrap="square" lIns="45700" tIns="22850" rIns="45700" bIns="22850" anchor="t" anchorCtr="0">
              <a:noAutofit/>
            </a:bodyPr>
            <a:lstStyle/>
            <a:p>
              <a:pPr marL="0" marR="0" lvl="0" indent="0" algn="ctr" rtl="0">
                <a:spcBef>
                  <a:spcPts val="0"/>
                </a:spcBef>
                <a:spcAft>
                  <a:spcPts val="0"/>
                </a:spcAft>
                <a:buNone/>
              </a:pPr>
              <a:r>
                <a:rPr lang="en-US" sz="1600" b="1">
                  <a:solidFill>
                    <a:schemeClr val="accent1">
                      <a:lumMod val="75000"/>
                    </a:schemeClr>
                  </a:solidFill>
                  <a:latin typeface="Franklin Gothic Book" panose="020B0503020102020204" pitchFamily="34" charset="0"/>
                  <a:ea typeface="Calibri"/>
                  <a:cs typeface="Calibri"/>
                  <a:sym typeface="Calibri"/>
                </a:rPr>
                <a:t>Increasing Awareness</a:t>
              </a:r>
              <a:endParaRPr>
                <a:solidFill>
                  <a:schemeClr val="accent1">
                    <a:lumMod val="75000"/>
                  </a:schemeClr>
                </a:solidFill>
                <a:latin typeface="Franklin Gothic Book" panose="020B0503020102020204" pitchFamily="34" charset="0"/>
              </a:endParaRPr>
            </a:p>
          </p:txBody>
        </p:sp>
        <p:sp>
          <p:nvSpPr>
            <p:cNvPr id="19" name="Google Shape;1470;p150">
              <a:extLst>
                <a:ext uri="{FF2B5EF4-FFF2-40B4-BE49-F238E27FC236}">
                  <a16:creationId xmlns:a16="http://schemas.microsoft.com/office/drawing/2014/main" id="{0B6B1F44-F2C6-4B86-99C7-F5AACE48D8A0}"/>
                </a:ext>
              </a:extLst>
            </p:cNvPr>
            <p:cNvSpPr txBox="1"/>
            <p:nvPr/>
          </p:nvSpPr>
          <p:spPr>
            <a:xfrm>
              <a:off x="3405904" y="1699319"/>
              <a:ext cx="1411352" cy="366709"/>
            </a:xfrm>
            <a:prstGeom prst="rect">
              <a:avLst/>
            </a:prstGeom>
            <a:noFill/>
            <a:ln>
              <a:noFill/>
            </a:ln>
          </p:spPr>
          <p:txBody>
            <a:bodyPr spcFirstLastPara="1" wrap="square" lIns="45700" tIns="22850" rIns="45700" bIns="22850" anchor="t" anchorCtr="0">
              <a:noAutofit/>
            </a:bodyPr>
            <a:lstStyle/>
            <a:p>
              <a:pPr marL="0" marR="0" lvl="0" indent="0" algn="ctr" rtl="0">
                <a:spcBef>
                  <a:spcPts val="0"/>
                </a:spcBef>
                <a:spcAft>
                  <a:spcPts val="0"/>
                </a:spcAft>
                <a:buNone/>
              </a:pPr>
              <a:r>
                <a:rPr lang="en-US" sz="1600" b="1">
                  <a:solidFill>
                    <a:schemeClr val="accent1">
                      <a:lumMod val="75000"/>
                    </a:schemeClr>
                  </a:solidFill>
                  <a:latin typeface="Franklin Gothic Book" panose="020B0503020102020204" pitchFamily="34" charset="0"/>
                  <a:ea typeface="Calibri"/>
                  <a:cs typeface="Calibri"/>
                  <a:sym typeface="Calibri"/>
                </a:rPr>
                <a:t>Instituting Intervention</a:t>
              </a:r>
              <a:endParaRPr>
                <a:solidFill>
                  <a:schemeClr val="accent1">
                    <a:lumMod val="75000"/>
                  </a:schemeClr>
                </a:solidFill>
                <a:latin typeface="Franklin Gothic Book" panose="020B0503020102020204" pitchFamily="34" charset="0"/>
              </a:endParaRPr>
            </a:p>
          </p:txBody>
        </p:sp>
        <p:sp>
          <p:nvSpPr>
            <p:cNvPr id="20" name="Google Shape;1471;p150">
              <a:extLst>
                <a:ext uri="{FF2B5EF4-FFF2-40B4-BE49-F238E27FC236}">
                  <a16:creationId xmlns:a16="http://schemas.microsoft.com/office/drawing/2014/main" id="{22879425-BE3D-4FA7-8964-31948DB89C30}"/>
                </a:ext>
              </a:extLst>
            </p:cNvPr>
            <p:cNvSpPr txBox="1"/>
            <p:nvPr/>
          </p:nvSpPr>
          <p:spPr>
            <a:xfrm>
              <a:off x="-180263" y="1666210"/>
              <a:ext cx="1904643" cy="217795"/>
            </a:xfrm>
            <a:prstGeom prst="rect">
              <a:avLst/>
            </a:prstGeom>
            <a:noFill/>
            <a:ln>
              <a:noFill/>
            </a:ln>
          </p:spPr>
          <p:txBody>
            <a:bodyPr spcFirstLastPara="1" wrap="square" lIns="45700" tIns="22850" rIns="45700" bIns="22850" anchor="t" anchorCtr="0">
              <a:noAutofit/>
            </a:bodyPr>
            <a:lstStyle/>
            <a:p>
              <a:pPr marL="0" marR="0" lvl="0" indent="0" algn="ctr" rtl="0">
                <a:spcBef>
                  <a:spcPts val="0"/>
                </a:spcBef>
                <a:spcAft>
                  <a:spcPts val="0"/>
                </a:spcAft>
                <a:buNone/>
              </a:pPr>
              <a:r>
                <a:rPr lang="en-US" sz="1600" b="1" dirty="0">
                  <a:solidFill>
                    <a:schemeClr val="accent1">
                      <a:lumMod val="75000"/>
                    </a:schemeClr>
                  </a:solidFill>
                  <a:latin typeface="Franklin Gothic Book" panose="020B0503020102020204" pitchFamily="34" charset="0"/>
                  <a:ea typeface="Calibri"/>
                  <a:cs typeface="Calibri"/>
                  <a:sym typeface="Calibri"/>
                </a:rPr>
                <a:t>Build Partnerships &amp; Trust</a:t>
              </a:r>
            </a:p>
          </p:txBody>
        </p:sp>
        <p:sp>
          <p:nvSpPr>
            <p:cNvPr id="21" name="Google Shape;1474;p150">
              <a:extLst>
                <a:ext uri="{FF2B5EF4-FFF2-40B4-BE49-F238E27FC236}">
                  <a16:creationId xmlns:a16="http://schemas.microsoft.com/office/drawing/2014/main" id="{A2582AFD-51D0-4BA8-9072-51A815D0DE3C}"/>
                </a:ext>
              </a:extLst>
            </p:cNvPr>
            <p:cNvSpPr txBox="1"/>
            <p:nvPr/>
          </p:nvSpPr>
          <p:spPr>
            <a:xfrm>
              <a:off x="5404628" y="3990760"/>
              <a:ext cx="1184846" cy="486218"/>
            </a:xfrm>
            <a:prstGeom prst="rect">
              <a:avLst/>
            </a:prstGeom>
            <a:noFill/>
            <a:ln>
              <a:noFill/>
            </a:ln>
          </p:spPr>
          <p:txBody>
            <a:bodyPr spcFirstLastPara="1" wrap="square" lIns="45700" tIns="22850" rIns="45700" bIns="22850" anchor="t" anchorCtr="0">
              <a:noAutofit/>
            </a:bodyPr>
            <a:lstStyle/>
            <a:p>
              <a:pPr marL="0" marR="0" lvl="0" indent="0" algn="ctr" rtl="0">
                <a:spcBef>
                  <a:spcPts val="0"/>
                </a:spcBef>
                <a:spcAft>
                  <a:spcPts val="0"/>
                </a:spcAft>
                <a:buNone/>
              </a:pPr>
              <a:r>
                <a:rPr lang="en-US" sz="1400" b="1">
                  <a:latin typeface="Franklin Gothic Book" panose="020B0503020102020204" pitchFamily="34" charset="0"/>
                  <a:ea typeface="Calibri"/>
                  <a:cs typeface="Calibri"/>
                  <a:sym typeface="Calibri"/>
                </a:rPr>
                <a:t>Investigations</a:t>
              </a:r>
              <a:br>
                <a:rPr lang="en-US" sz="1400" b="1">
                  <a:latin typeface="Franklin Gothic Book" panose="020B0503020102020204" pitchFamily="34" charset="0"/>
                  <a:ea typeface="Calibri"/>
                  <a:cs typeface="Calibri"/>
                  <a:sym typeface="Calibri"/>
                </a:rPr>
              </a:br>
              <a:r>
                <a:rPr lang="en-US" sz="1400" b="1">
                  <a:latin typeface="Franklin Gothic Book" panose="020B0503020102020204" pitchFamily="34" charset="0"/>
                  <a:ea typeface="Calibri"/>
                  <a:cs typeface="Calibri"/>
                  <a:sym typeface="Calibri"/>
                </a:rPr>
                <a:t>&amp; Arrests</a:t>
              </a:r>
              <a:endParaRPr sz="1400">
                <a:latin typeface="Franklin Gothic Book" panose="020B0503020102020204" pitchFamily="34" charset="0"/>
              </a:endParaRPr>
            </a:p>
          </p:txBody>
        </p:sp>
        <p:sp>
          <p:nvSpPr>
            <p:cNvPr id="22" name="Google Shape;1476;p150">
              <a:extLst>
                <a:ext uri="{FF2B5EF4-FFF2-40B4-BE49-F238E27FC236}">
                  <a16:creationId xmlns:a16="http://schemas.microsoft.com/office/drawing/2014/main" id="{D58F92AC-D8CA-47EB-BB5A-5DF65846A39D}"/>
                </a:ext>
              </a:extLst>
            </p:cNvPr>
            <p:cNvSpPr txBox="1"/>
            <p:nvPr/>
          </p:nvSpPr>
          <p:spPr>
            <a:xfrm>
              <a:off x="5463285" y="1712753"/>
              <a:ext cx="989009" cy="292386"/>
            </a:xfrm>
            <a:prstGeom prst="rect">
              <a:avLst/>
            </a:prstGeom>
            <a:noFill/>
            <a:ln>
              <a:noFill/>
            </a:ln>
          </p:spPr>
          <p:txBody>
            <a:bodyPr spcFirstLastPara="1" wrap="square" lIns="45700" tIns="22850" rIns="45700" bIns="22850" anchor="t" anchorCtr="0">
              <a:noAutofit/>
            </a:bodyPr>
            <a:lstStyle/>
            <a:p>
              <a:pPr marL="0" marR="0" lvl="0" indent="0" algn="ctr" rtl="0">
                <a:spcBef>
                  <a:spcPts val="0"/>
                </a:spcBef>
                <a:spcAft>
                  <a:spcPts val="0"/>
                </a:spcAft>
                <a:buNone/>
              </a:pPr>
              <a:r>
                <a:rPr lang="en-US" sz="1600" b="1">
                  <a:solidFill>
                    <a:schemeClr val="accent1">
                      <a:lumMod val="75000"/>
                    </a:schemeClr>
                  </a:solidFill>
                  <a:latin typeface="Franklin Gothic Book" panose="020B0503020102020204" pitchFamily="34" charset="0"/>
                  <a:ea typeface="Calibri"/>
                  <a:cs typeface="Calibri"/>
                  <a:sym typeface="Calibri"/>
                </a:rPr>
                <a:t>Disruption</a:t>
              </a:r>
              <a:endParaRPr>
                <a:solidFill>
                  <a:schemeClr val="accent1">
                    <a:lumMod val="75000"/>
                  </a:schemeClr>
                </a:solidFill>
                <a:latin typeface="Franklin Gothic Book" panose="020B0503020102020204" pitchFamily="34" charset="0"/>
              </a:endParaRPr>
            </a:p>
          </p:txBody>
        </p:sp>
        <p:sp>
          <p:nvSpPr>
            <p:cNvPr id="24" name="Google Shape;1474;p150">
              <a:extLst>
                <a:ext uri="{FF2B5EF4-FFF2-40B4-BE49-F238E27FC236}">
                  <a16:creationId xmlns:a16="http://schemas.microsoft.com/office/drawing/2014/main" id="{331FCAD1-2CC5-4852-B34F-53BA840E6053}"/>
                </a:ext>
              </a:extLst>
            </p:cNvPr>
            <p:cNvSpPr txBox="1"/>
            <p:nvPr/>
          </p:nvSpPr>
          <p:spPr>
            <a:xfrm>
              <a:off x="146611" y="3944871"/>
              <a:ext cx="1233475" cy="1684598"/>
            </a:xfrm>
            <a:prstGeom prst="rect">
              <a:avLst/>
            </a:prstGeom>
            <a:noFill/>
            <a:ln>
              <a:noFill/>
            </a:ln>
          </p:spPr>
          <p:txBody>
            <a:bodyPr spcFirstLastPara="1" wrap="square" lIns="45700" tIns="22850" rIns="45700" bIns="22850" anchor="t" anchorCtr="0">
              <a:noAutofit/>
            </a:bodyPr>
            <a:lstStyle/>
            <a:p>
              <a:pPr marL="0" marR="0" lvl="0" indent="0" algn="ctr" rtl="0">
                <a:spcBef>
                  <a:spcPts val="0"/>
                </a:spcBef>
                <a:spcAft>
                  <a:spcPts val="0"/>
                </a:spcAft>
                <a:buNone/>
              </a:pPr>
              <a:r>
                <a:rPr lang="en-US" sz="1400" b="1" dirty="0">
                  <a:latin typeface="Franklin Gothic Book" panose="020B0503020102020204" pitchFamily="34" charset="0"/>
                  <a:cs typeface="Calibri"/>
                  <a:sym typeface="Calibri"/>
                </a:rPr>
                <a:t>Conducting Stakeholder Engagement &amp; Convening Prevention-Focused Networks in Communities</a:t>
              </a:r>
            </a:p>
            <a:p>
              <a:pPr marL="0" marR="0" lvl="0" indent="0" algn="ctr" rtl="0">
                <a:spcBef>
                  <a:spcPts val="0"/>
                </a:spcBef>
                <a:spcAft>
                  <a:spcPts val="0"/>
                </a:spcAft>
                <a:buNone/>
              </a:pPr>
              <a:endParaRPr dirty="0">
                <a:latin typeface="Franklin Gothic Book" panose="020B0503020102020204" pitchFamily="34" charset="0"/>
              </a:endParaRPr>
            </a:p>
          </p:txBody>
        </p:sp>
        <p:sp>
          <p:nvSpPr>
            <p:cNvPr id="25" name="Google Shape;1474;p150">
              <a:extLst>
                <a:ext uri="{FF2B5EF4-FFF2-40B4-BE49-F238E27FC236}">
                  <a16:creationId xmlns:a16="http://schemas.microsoft.com/office/drawing/2014/main" id="{F2560190-3409-4548-807F-FA23AB8A0972}"/>
                </a:ext>
              </a:extLst>
            </p:cNvPr>
            <p:cNvSpPr txBox="1"/>
            <p:nvPr/>
          </p:nvSpPr>
          <p:spPr>
            <a:xfrm>
              <a:off x="1880256" y="3990760"/>
              <a:ext cx="1173326" cy="486218"/>
            </a:xfrm>
            <a:prstGeom prst="rect">
              <a:avLst/>
            </a:prstGeom>
            <a:noFill/>
            <a:ln>
              <a:noFill/>
            </a:ln>
          </p:spPr>
          <p:txBody>
            <a:bodyPr spcFirstLastPara="1" wrap="square" lIns="45700" tIns="22850" rIns="45700" bIns="22850" anchor="t" anchorCtr="0">
              <a:noAutofit/>
            </a:bodyPr>
            <a:lstStyle/>
            <a:p>
              <a:pPr marL="0" marR="0" lvl="0" indent="0" algn="ctr" rtl="0">
                <a:spcBef>
                  <a:spcPts val="0"/>
                </a:spcBef>
                <a:spcAft>
                  <a:spcPts val="0"/>
                </a:spcAft>
                <a:buNone/>
              </a:pPr>
              <a:r>
                <a:rPr lang="en-US" sz="1400" b="1">
                  <a:latin typeface="Franklin Gothic Book" panose="020B0503020102020204" pitchFamily="34" charset="0"/>
                  <a:cs typeface="Calibri"/>
                  <a:sym typeface="Calibri"/>
                </a:rPr>
                <a:t>Delivering Awareness Briefings &amp; Conducting Tabletop Exercises</a:t>
              </a:r>
            </a:p>
          </p:txBody>
        </p:sp>
        <p:sp>
          <p:nvSpPr>
            <p:cNvPr id="26" name="Google Shape;1474;p150">
              <a:extLst>
                <a:ext uri="{FF2B5EF4-FFF2-40B4-BE49-F238E27FC236}">
                  <a16:creationId xmlns:a16="http://schemas.microsoft.com/office/drawing/2014/main" id="{504C0DE9-9409-420B-B56F-795BFBC6D90A}"/>
                </a:ext>
              </a:extLst>
            </p:cNvPr>
            <p:cNvSpPr txBox="1"/>
            <p:nvPr/>
          </p:nvSpPr>
          <p:spPr>
            <a:xfrm>
              <a:off x="3542121" y="3990760"/>
              <a:ext cx="1173326" cy="486218"/>
            </a:xfrm>
            <a:prstGeom prst="rect">
              <a:avLst/>
            </a:prstGeom>
            <a:noFill/>
            <a:ln>
              <a:noFill/>
            </a:ln>
          </p:spPr>
          <p:txBody>
            <a:bodyPr spcFirstLastPara="1" wrap="square" lIns="45700" tIns="22850" rIns="45700" bIns="22850" anchor="t" anchorCtr="0">
              <a:noAutofit/>
            </a:bodyPr>
            <a:lstStyle/>
            <a:p>
              <a:pPr marL="0" marR="0" lvl="0" indent="0" algn="ctr" rtl="0">
                <a:spcBef>
                  <a:spcPts val="0"/>
                </a:spcBef>
                <a:spcAft>
                  <a:spcPts val="0"/>
                </a:spcAft>
                <a:buNone/>
              </a:pPr>
              <a:r>
                <a:rPr lang="en-US" sz="1400" b="1" dirty="0">
                  <a:latin typeface="Franklin Gothic Book" panose="020B0503020102020204" pitchFamily="34" charset="0"/>
                  <a:ea typeface="Calibri"/>
                  <a:cs typeface="Calibri"/>
                  <a:sym typeface="Calibri"/>
                </a:rPr>
                <a:t>Coordinating &amp; Supporting Local  Intervention Programs</a:t>
              </a:r>
              <a:endParaRPr sz="1400" dirty="0">
                <a:latin typeface="Franklin Gothic Book" panose="020B0503020102020204" pitchFamily="34" charset="0"/>
              </a:endParaRPr>
            </a:p>
          </p:txBody>
        </p:sp>
        <p:sp>
          <p:nvSpPr>
            <p:cNvPr id="27" name="Google Shape;1474;p150">
              <a:extLst>
                <a:ext uri="{FF2B5EF4-FFF2-40B4-BE49-F238E27FC236}">
                  <a16:creationId xmlns:a16="http://schemas.microsoft.com/office/drawing/2014/main" id="{4FFAB68C-475B-4D76-806C-A6876C69F246}"/>
                </a:ext>
              </a:extLst>
            </p:cNvPr>
            <p:cNvSpPr txBox="1"/>
            <p:nvPr/>
          </p:nvSpPr>
          <p:spPr>
            <a:xfrm>
              <a:off x="6905309" y="4011083"/>
              <a:ext cx="1802530" cy="1735975"/>
            </a:xfrm>
            <a:prstGeom prst="rect">
              <a:avLst/>
            </a:prstGeom>
            <a:noFill/>
            <a:ln>
              <a:noFill/>
            </a:ln>
          </p:spPr>
          <p:txBody>
            <a:bodyPr spcFirstLastPara="1" wrap="square" lIns="45700" tIns="22850" rIns="45700" bIns="22850" anchor="t" anchorCtr="0">
              <a:noAutofit/>
            </a:bodyPr>
            <a:lstStyle/>
            <a:p>
              <a:pPr marL="0" marR="0" lvl="0" indent="0" algn="ctr" rtl="0">
                <a:spcBef>
                  <a:spcPts val="0"/>
                </a:spcBef>
                <a:spcAft>
                  <a:spcPts val="0"/>
                </a:spcAft>
                <a:buNone/>
              </a:pPr>
              <a:r>
                <a:rPr lang="en-US" sz="1400" b="1" dirty="0">
                  <a:latin typeface="Franklin Gothic Book" panose="020B0503020102020204" pitchFamily="34" charset="0"/>
                  <a:ea typeface="Calibri"/>
                  <a:cs typeface="Calibri"/>
                  <a:sym typeface="Calibri"/>
                </a:rPr>
                <a:t>Specialized Correctional</a:t>
              </a:r>
            </a:p>
            <a:p>
              <a:pPr marL="0" marR="0" lvl="0" indent="0" algn="ctr" rtl="0">
                <a:spcBef>
                  <a:spcPts val="0"/>
                </a:spcBef>
                <a:spcAft>
                  <a:spcPts val="0"/>
                </a:spcAft>
                <a:buNone/>
              </a:pPr>
              <a:r>
                <a:rPr lang="en-US" sz="1400" b="1" dirty="0">
                  <a:latin typeface="Franklin Gothic Book" panose="020B0503020102020204" pitchFamily="34" charset="0"/>
                  <a:cs typeface="Calibri"/>
                  <a:sym typeface="Calibri"/>
                </a:rPr>
                <a:t>Programming</a:t>
              </a:r>
            </a:p>
            <a:p>
              <a:pPr marL="0" marR="0" lvl="0" indent="0" algn="ctr" rtl="0">
                <a:spcBef>
                  <a:spcPts val="0"/>
                </a:spcBef>
                <a:spcAft>
                  <a:spcPts val="0"/>
                </a:spcAft>
                <a:buNone/>
              </a:pPr>
              <a:r>
                <a:rPr lang="en-US" sz="1400" b="1" dirty="0">
                  <a:latin typeface="Franklin Gothic Book" panose="020B0503020102020204" pitchFamily="34" charset="0"/>
                  <a:cs typeface="Calibri"/>
                  <a:sym typeface="Calibri"/>
                </a:rPr>
                <a:t>&amp;</a:t>
              </a:r>
            </a:p>
            <a:p>
              <a:pPr marL="0" marR="0" lvl="0" indent="0" algn="ctr" rtl="0">
                <a:spcBef>
                  <a:spcPts val="0"/>
                </a:spcBef>
                <a:spcAft>
                  <a:spcPts val="0"/>
                </a:spcAft>
                <a:buNone/>
              </a:pPr>
              <a:r>
                <a:rPr lang="en-US" sz="1400" b="1" dirty="0">
                  <a:latin typeface="Franklin Gothic Book" panose="020B0503020102020204" pitchFamily="34" charset="0"/>
                  <a:cs typeface="Calibri"/>
                  <a:sym typeface="Calibri"/>
                </a:rPr>
                <a:t>Access to Local Prevention</a:t>
              </a:r>
            </a:p>
            <a:p>
              <a:pPr marL="0" marR="0" lvl="0" indent="0" algn="ctr" rtl="0">
                <a:spcBef>
                  <a:spcPts val="0"/>
                </a:spcBef>
                <a:spcAft>
                  <a:spcPts val="0"/>
                </a:spcAft>
                <a:buNone/>
              </a:pPr>
              <a:r>
                <a:rPr lang="en-US" sz="1400" b="1" dirty="0">
                  <a:latin typeface="Franklin Gothic Book" panose="020B0503020102020204" pitchFamily="34" charset="0"/>
                  <a:cs typeface="Calibri"/>
                  <a:sym typeface="Calibri"/>
                </a:rPr>
                <a:t>Programs</a:t>
              </a:r>
            </a:p>
            <a:p>
              <a:pPr marL="0" marR="0" lvl="0" indent="0" algn="ctr" rtl="0">
                <a:spcBef>
                  <a:spcPts val="0"/>
                </a:spcBef>
                <a:spcAft>
                  <a:spcPts val="0"/>
                </a:spcAft>
                <a:buNone/>
              </a:pPr>
              <a:endParaRPr dirty="0">
                <a:latin typeface="Franklin Gothic Book" panose="020B0503020102020204" pitchFamily="34" charset="0"/>
              </a:endParaRPr>
            </a:p>
          </p:txBody>
        </p:sp>
        <p:sp>
          <p:nvSpPr>
            <p:cNvPr id="28" name="TextBox 27">
              <a:extLst>
                <a:ext uri="{FF2B5EF4-FFF2-40B4-BE49-F238E27FC236}">
                  <a16:creationId xmlns:a16="http://schemas.microsoft.com/office/drawing/2014/main" id="{60358DB8-016C-4C6F-BAE5-89EF618EA0A0}"/>
                </a:ext>
              </a:extLst>
            </p:cNvPr>
            <p:cNvSpPr txBox="1"/>
            <p:nvPr/>
          </p:nvSpPr>
          <p:spPr>
            <a:xfrm>
              <a:off x="14717" y="5834277"/>
              <a:ext cx="4817455" cy="338554"/>
            </a:xfrm>
            <a:prstGeom prst="rect">
              <a:avLst/>
            </a:prstGeom>
            <a:noFill/>
          </p:spPr>
          <p:txBody>
            <a:bodyPr wrap="square" rtlCol="0">
              <a:spAutoFit/>
            </a:bodyPr>
            <a:lstStyle/>
            <a:p>
              <a:pPr algn="ctr"/>
              <a:r>
                <a:rPr lang="en-US" sz="1600" b="1" dirty="0">
                  <a:solidFill>
                    <a:schemeClr val="bg1"/>
                  </a:solidFill>
                  <a:latin typeface="Franklin Gothic Book" panose="020B0503020102020204" pitchFamily="34" charset="0"/>
                </a:rPr>
                <a:t>Prevention</a:t>
              </a:r>
            </a:p>
          </p:txBody>
        </p:sp>
        <p:sp>
          <p:nvSpPr>
            <p:cNvPr id="29" name="TextBox 28">
              <a:extLst>
                <a:ext uri="{FF2B5EF4-FFF2-40B4-BE49-F238E27FC236}">
                  <a16:creationId xmlns:a16="http://schemas.microsoft.com/office/drawing/2014/main" id="{D7DC61EF-F30A-4C60-87C3-4A83AD58DB39}"/>
                </a:ext>
              </a:extLst>
            </p:cNvPr>
            <p:cNvSpPr txBox="1"/>
            <p:nvPr/>
          </p:nvSpPr>
          <p:spPr>
            <a:xfrm>
              <a:off x="5172966" y="5733076"/>
              <a:ext cx="1491947" cy="523220"/>
            </a:xfrm>
            <a:prstGeom prst="rect">
              <a:avLst/>
            </a:prstGeom>
            <a:noFill/>
          </p:spPr>
          <p:txBody>
            <a:bodyPr wrap="none" rtlCol="0">
              <a:spAutoFit/>
            </a:bodyPr>
            <a:lstStyle/>
            <a:p>
              <a:pPr algn="ctr"/>
              <a:r>
                <a:rPr lang="en-US" sz="1400" b="1">
                  <a:solidFill>
                    <a:schemeClr val="bg1"/>
                  </a:solidFill>
                  <a:latin typeface="Franklin Gothic Book" panose="020B0503020102020204" pitchFamily="34" charset="0"/>
                </a:rPr>
                <a:t>Law Enforcement</a:t>
              </a:r>
            </a:p>
            <a:p>
              <a:pPr algn="ctr"/>
              <a:r>
                <a:rPr lang="en-US" sz="1400" b="1">
                  <a:solidFill>
                    <a:schemeClr val="bg1"/>
                  </a:solidFill>
                  <a:latin typeface="Franklin Gothic Book" panose="020B0503020102020204" pitchFamily="34" charset="0"/>
                </a:rPr>
                <a:t>Prosecutors</a:t>
              </a:r>
            </a:p>
          </p:txBody>
        </p:sp>
        <p:sp>
          <p:nvSpPr>
            <p:cNvPr id="30" name="TextBox 29">
              <a:extLst>
                <a:ext uri="{FF2B5EF4-FFF2-40B4-BE49-F238E27FC236}">
                  <a16:creationId xmlns:a16="http://schemas.microsoft.com/office/drawing/2014/main" id="{6276CAF2-A608-4460-912B-C559B2B44A7A}"/>
                </a:ext>
              </a:extLst>
            </p:cNvPr>
            <p:cNvSpPr txBox="1"/>
            <p:nvPr/>
          </p:nvSpPr>
          <p:spPr>
            <a:xfrm>
              <a:off x="6760808" y="5733076"/>
              <a:ext cx="2114460" cy="523220"/>
            </a:xfrm>
            <a:prstGeom prst="rect">
              <a:avLst/>
            </a:prstGeom>
            <a:noFill/>
          </p:spPr>
          <p:txBody>
            <a:bodyPr wrap="square" rtlCol="0">
              <a:spAutoFit/>
            </a:bodyPr>
            <a:lstStyle/>
            <a:p>
              <a:pPr algn="ctr"/>
              <a:r>
                <a:rPr lang="en-US" sz="1400" b="1">
                  <a:solidFill>
                    <a:schemeClr val="bg1"/>
                  </a:solidFill>
                  <a:latin typeface="Franklin Gothic Book" panose="020B0503020102020204" pitchFamily="34" charset="0"/>
                </a:rPr>
                <a:t>Corrections Probation</a:t>
              </a:r>
            </a:p>
            <a:p>
              <a:pPr algn="ctr"/>
              <a:r>
                <a:rPr lang="en-US" sz="1400" b="1">
                  <a:solidFill>
                    <a:schemeClr val="bg1"/>
                  </a:solidFill>
                  <a:latin typeface="Franklin Gothic Book" panose="020B0503020102020204" pitchFamily="34" charset="0"/>
                </a:rPr>
                <a:t>Parole</a:t>
              </a:r>
            </a:p>
          </p:txBody>
        </p:sp>
        <p:pic>
          <p:nvPicPr>
            <p:cNvPr id="31" name="Graphic 30" descr="Police">
              <a:extLst>
                <a:ext uri="{FF2B5EF4-FFF2-40B4-BE49-F238E27FC236}">
                  <a16:creationId xmlns:a16="http://schemas.microsoft.com/office/drawing/2014/main" id="{BF5BDC19-F390-43E5-9D98-7ED4DF7F5B0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9178" y="2582295"/>
              <a:ext cx="914400" cy="914400"/>
            </a:xfrm>
            <a:prstGeom prst="rect">
              <a:avLst/>
            </a:prstGeom>
          </p:spPr>
        </p:pic>
      </p:grpSp>
      <p:cxnSp>
        <p:nvCxnSpPr>
          <p:cNvPr id="59" name="Google Shape;1460;p150">
            <a:extLst>
              <a:ext uri="{FF2B5EF4-FFF2-40B4-BE49-F238E27FC236}">
                <a16:creationId xmlns:a16="http://schemas.microsoft.com/office/drawing/2014/main" id="{F9C4DA2C-C3F3-48E0-BD7E-AD195ACC1CAC}"/>
              </a:ext>
            </a:extLst>
          </p:cNvPr>
          <p:cNvCxnSpPr>
            <a:cxnSpLocks/>
          </p:cNvCxnSpPr>
          <p:nvPr/>
        </p:nvCxnSpPr>
        <p:spPr>
          <a:xfrm>
            <a:off x="8313399" y="1781562"/>
            <a:ext cx="0" cy="4246904"/>
          </a:xfrm>
          <a:prstGeom prst="straightConnector1">
            <a:avLst/>
          </a:prstGeom>
          <a:blipFill rotWithShape="1">
            <a:blip r:embed="rId5">
              <a:alphaModFix/>
            </a:blip>
            <a:tile tx="0" ty="0" sx="100000" sy="100000" flip="none" algn="tl"/>
          </a:blipFill>
          <a:ln w="25400" cap="flat" cmpd="sng">
            <a:solidFill>
              <a:srgbClr val="AA0F2D"/>
            </a:solidFill>
            <a:prstDash val="dash"/>
            <a:miter lim="0"/>
            <a:headEnd type="none" w="sm" len="sm"/>
            <a:tailEnd type="none" w="sm" len="sm"/>
          </a:ln>
          <a:effectLst>
            <a:outerShdw blurRad="38100" dist="25400" dir="5400000" algn="ctr" rotWithShape="0">
              <a:srgbClr val="000000">
                <a:alpha val="49803"/>
              </a:srgbClr>
            </a:outerShdw>
          </a:effectLst>
        </p:spPr>
      </p:cxnSp>
      <p:cxnSp>
        <p:nvCxnSpPr>
          <p:cNvPr id="60" name="Google Shape;1460;p150">
            <a:extLst>
              <a:ext uri="{FF2B5EF4-FFF2-40B4-BE49-F238E27FC236}">
                <a16:creationId xmlns:a16="http://schemas.microsoft.com/office/drawing/2014/main" id="{92F33403-1AD4-4DE0-B5CF-12DACC311F26}"/>
              </a:ext>
            </a:extLst>
          </p:cNvPr>
          <p:cNvCxnSpPr>
            <a:cxnSpLocks/>
          </p:cNvCxnSpPr>
          <p:nvPr/>
        </p:nvCxnSpPr>
        <p:spPr>
          <a:xfrm>
            <a:off x="6471868" y="1767041"/>
            <a:ext cx="0" cy="4261425"/>
          </a:xfrm>
          <a:prstGeom prst="straightConnector1">
            <a:avLst/>
          </a:prstGeom>
          <a:blipFill rotWithShape="1">
            <a:blip r:embed="rId5">
              <a:alphaModFix/>
            </a:blip>
            <a:tile tx="0" ty="0" sx="100000" sy="100000" flip="none" algn="tl"/>
          </a:blipFill>
          <a:ln w="25400" cap="flat" cmpd="sng">
            <a:solidFill>
              <a:srgbClr val="AA0F2D"/>
            </a:solidFill>
            <a:prstDash val="dash"/>
            <a:miter lim="0"/>
            <a:headEnd type="none" w="sm" len="sm"/>
            <a:tailEnd type="none" w="sm" len="sm"/>
          </a:ln>
          <a:effectLst>
            <a:outerShdw blurRad="38100" dist="25400" dir="5400000" algn="ctr" rotWithShape="0">
              <a:srgbClr val="000000">
                <a:alpha val="49803"/>
              </a:srgbClr>
            </a:outerShdw>
          </a:effectLst>
        </p:spPr>
      </p:cxnSp>
      <p:sp>
        <p:nvSpPr>
          <p:cNvPr id="61" name="Footer Placeholder 5">
            <a:extLst>
              <a:ext uri="{FF2B5EF4-FFF2-40B4-BE49-F238E27FC236}">
                <a16:creationId xmlns:a16="http://schemas.microsoft.com/office/drawing/2014/main" id="{A9446180-6394-4EB1-89A8-8A74D7503B2D}"/>
              </a:ext>
            </a:extLst>
          </p:cNvPr>
          <p:cNvSpPr txBox="1">
            <a:spLocks/>
          </p:cNvSpPr>
          <p:nvPr/>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Prevention Programs and Partnerships</a:t>
            </a:r>
          </a:p>
        </p:txBody>
      </p:sp>
      <p:sp>
        <p:nvSpPr>
          <p:cNvPr id="62" name="Date Placeholder 2">
            <a:extLst>
              <a:ext uri="{FF2B5EF4-FFF2-40B4-BE49-F238E27FC236}">
                <a16:creationId xmlns:a16="http://schemas.microsoft.com/office/drawing/2014/main" id="{3F9A3F32-81E3-43E7-8C38-B041D1F6C3D1}"/>
              </a:ext>
            </a:extLst>
          </p:cNvPr>
          <p:cNvSpPr txBox="1">
            <a:spLocks/>
          </p:cNvSpPr>
          <p:nvPr/>
        </p:nvSpPr>
        <p:spPr>
          <a:xfrm>
            <a:off x="342898" y="6544291"/>
            <a:ext cx="3238500" cy="365125"/>
          </a:xfrm>
          <a:prstGeom prst="rect">
            <a:avLst/>
          </a:prstGeom>
        </p:spPr>
        <p:txBody>
          <a:bodyPr vert="horz" lIns="0" tIns="45720" rIns="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9FF7EB4-17EE-44B2-8680-B1AAB6964142}" type="datetime1">
              <a:rPr lang="en-US" smtClean="0">
                <a:solidFill>
                  <a:prstClr val="white"/>
                </a:solidFill>
              </a:rPr>
              <a:pPr>
                <a:defRPr/>
              </a:pPr>
              <a:t>9/26/2022</a:t>
            </a:fld>
            <a:endParaRPr lang="en-US" dirty="0">
              <a:solidFill>
                <a:prstClr val="white"/>
              </a:solidFill>
            </a:endParaRPr>
          </a:p>
        </p:txBody>
      </p:sp>
      <p:sp>
        <p:nvSpPr>
          <p:cNvPr id="63" name="Slide Number Placeholder 4">
            <a:extLst>
              <a:ext uri="{FF2B5EF4-FFF2-40B4-BE49-F238E27FC236}">
                <a16:creationId xmlns:a16="http://schemas.microsoft.com/office/drawing/2014/main" id="{F1CCD1FE-6F74-4C0A-90D1-535FC0994514}"/>
              </a:ext>
            </a:extLst>
          </p:cNvPr>
          <p:cNvSpPr>
            <a:spLocks noGrp="1"/>
          </p:cNvSpPr>
          <p:nvPr>
            <p:ph type="sldNum" sz="quarter" idx="12"/>
          </p:nvPr>
        </p:nvSpPr>
        <p:spPr>
          <a:xfrm>
            <a:off x="8901266" y="6544290"/>
            <a:ext cx="3238500" cy="365125"/>
          </a:xfrm>
        </p:spPr>
        <p:txBody>
          <a:bodyPr/>
          <a:lstStyle/>
          <a:p>
            <a:fld id="{0CB25C7D-DA1D-470A-9386-174DD2BAFF50}" type="slidenum">
              <a:rPr lang="en-US" smtClean="0">
                <a:solidFill>
                  <a:schemeClr val="bg1"/>
                </a:solidFill>
              </a:rPr>
              <a:t>6</a:t>
            </a:fld>
            <a:endParaRPr lang="en-US" dirty="0">
              <a:solidFill>
                <a:schemeClr val="bg1"/>
              </a:solidFill>
            </a:endParaRPr>
          </a:p>
        </p:txBody>
      </p:sp>
    </p:spTree>
    <p:extLst>
      <p:ext uri="{BB962C8B-B14F-4D97-AF65-F5344CB8AC3E}">
        <p14:creationId xmlns:p14="http://schemas.microsoft.com/office/powerpoint/2010/main" val="1234282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A6D26-9B70-4B82-90BF-2F880706AA7B}"/>
              </a:ext>
            </a:extLst>
          </p:cNvPr>
          <p:cNvSpPr>
            <a:spLocks noGrp="1"/>
          </p:cNvSpPr>
          <p:nvPr>
            <p:ph type="title"/>
          </p:nvPr>
        </p:nvSpPr>
        <p:spPr/>
        <p:txBody>
          <a:bodyPr/>
          <a:lstStyle/>
          <a:p>
            <a:r>
              <a:rPr lang="en-US" dirty="0"/>
              <a:t>What is Terrorism?</a:t>
            </a:r>
            <a:endParaRPr lang="en-US" dirty="0">
              <a:cs typeface="Segoe UI Light"/>
            </a:endParaRPr>
          </a:p>
        </p:txBody>
      </p:sp>
      <p:sp>
        <p:nvSpPr>
          <p:cNvPr id="3" name="Date Placeholder 2">
            <a:extLst>
              <a:ext uri="{FF2B5EF4-FFF2-40B4-BE49-F238E27FC236}">
                <a16:creationId xmlns:a16="http://schemas.microsoft.com/office/drawing/2014/main" id="{CA62A44D-FF46-42B1-9894-E4AE7327B267}"/>
              </a:ext>
            </a:extLst>
          </p:cNvPr>
          <p:cNvSpPr>
            <a:spLocks noGrp="1"/>
          </p:cNvSpPr>
          <p:nvPr>
            <p:ph type="dt" sz="half" idx="10"/>
          </p:nvPr>
        </p:nvSpPr>
        <p:spPr/>
        <p:txBody>
          <a:bodyPr/>
          <a:lstStyle/>
          <a:p>
            <a:fld id="{89FF7EB4-17EE-44B2-8680-B1AAB6964142}" type="datetime1">
              <a:rPr lang="en-US" smtClean="0"/>
              <a:t>9/26/2022</a:t>
            </a:fld>
            <a:endParaRPr lang="en-US"/>
          </a:p>
        </p:txBody>
      </p:sp>
      <p:sp>
        <p:nvSpPr>
          <p:cNvPr id="5" name="Slide Number Placeholder 4">
            <a:extLst>
              <a:ext uri="{FF2B5EF4-FFF2-40B4-BE49-F238E27FC236}">
                <a16:creationId xmlns:a16="http://schemas.microsoft.com/office/drawing/2014/main" id="{1F7DB7A5-B966-4E7B-822B-37D67EA9BAA3}"/>
              </a:ext>
            </a:extLst>
          </p:cNvPr>
          <p:cNvSpPr>
            <a:spLocks noGrp="1"/>
          </p:cNvSpPr>
          <p:nvPr>
            <p:ph type="sldNum" sz="quarter" idx="12"/>
          </p:nvPr>
        </p:nvSpPr>
        <p:spPr/>
        <p:txBody>
          <a:bodyPr/>
          <a:lstStyle/>
          <a:p>
            <a:fld id="{0CB25C7D-DA1D-470A-9386-174DD2BAFF50}" type="slidenum">
              <a:rPr lang="en-US" smtClean="0"/>
              <a:t>7</a:t>
            </a:fld>
            <a:endParaRPr lang="en-US" dirty="0"/>
          </a:p>
        </p:txBody>
      </p:sp>
      <p:sp>
        <p:nvSpPr>
          <p:cNvPr id="23" name="Content Placeholder 1">
            <a:extLst>
              <a:ext uri="{FF2B5EF4-FFF2-40B4-BE49-F238E27FC236}">
                <a16:creationId xmlns:a16="http://schemas.microsoft.com/office/drawing/2014/main" id="{9432C486-E71D-4037-B422-D2140711A7D4}"/>
              </a:ext>
            </a:extLst>
          </p:cNvPr>
          <p:cNvSpPr>
            <a:spLocks noGrp="1"/>
          </p:cNvSpPr>
          <p:nvPr>
            <p:ph idx="1"/>
          </p:nvPr>
        </p:nvSpPr>
        <p:spPr>
          <a:xfrm>
            <a:off x="1106606" y="1454281"/>
            <a:ext cx="9808450" cy="602409"/>
          </a:xfrm>
          <a:solidFill>
            <a:schemeClr val="bg1"/>
          </a:solidFill>
          <a:ln>
            <a:solidFill>
              <a:schemeClr val="bg1"/>
            </a:solidFill>
          </a:ln>
        </p:spPr>
        <p:txBody>
          <a:bodyPr vert="horz" lIns="0" tIns="45720" rIns="0" bIns="45720" rtlCol="0" anchor="t">
            <a:noAutofit/>
          </a:bodyPr>
          <a:lstStyle/>
          <a:p>
            <a:pPr marL="625475" indent="0">
              <a:buNone/>
            </a:pPr>
            <a:r>
              <a:rPr lang="en-US" sz="2400" b="1" dirty="0">
                <a:latin typeface="Franklin Gothic Book"/>
                <a:cs typeface="Segoe UI Semilight"/>
              </a:rPr>
              <a:t>“Terrorism” </a:t>
            </a:r>
            <a:r>
              <a:rPr lang="en-US" sz="2400" dirty="0">
                <a:latin typeface="Franklin Gothic Book"/>
                <a:cs typeface="Segoe UI Semilight"/>
              </a:rPr>
              <a:t>refers to violence committed in the name of ideology to further a political or social agenda.</a:t>
            </a:r>
          </a:p>
        </p:txBody>
      </p:sp>
      <p:sp>
        <p:nvSpPr>
          <p:cNvPr id="24" name="TextBox 23">
            <a:extLst>
              <a:ext uri="{FF2B5EF4-FFF2-40B4-BE49-F238E27FC236}">
                <a16:creationId xmlns:a16="http://schemas.microsoft.com/office/drawing/2014/main" id="{EC5400AC-C518-41FE-AEC5-A9040BCAB274}"/>
              </a:ext>
            </a:extLst>
          </p:cNvPr>
          <p:cNvSpPr txBox="1"/>
          <p:nvPr/>
        </p:nvSpPr>
        <p:spPr>
          <a:xfrm>
            <a:off x="1106606" y="2321283"/>
            <a:ext cx="9808450" cy="1200329"/>
          </a:xfrm>
          <a:prstGeom prst="rect">
            <a:avLst/>
          </a:prstGeom>
          <a:solidFill>
            <a:schemeClr val="bg1"/>
          </a:solidFill>
          <a:ln>
            <a:solidFill>
              <a:schemeClr val="bg1"/>
            </a:solidFill>
          </a:ln>
        </p:spPr>
        <p:txBody>
          <a:bodyPr wrap="square" rtlCol="0">
            <a:spAutoFit/>
          </a:bodyPr>
          <a:lstStyle/>
          <a:p>
            <a:pPr marL="625475"/>
            <a:r>
              <a:rPr lang="en-US" sz="2400" dirty="0">
                <a:latin typeface="Franklin Gothic Book" panose="020B0503020102020204" pitchFamily="34" charset="0"/>
                <a:cs typeface="Segoe UI Semilight" panose="020B0402040204020203" pitchFamily="34" charset="0"/>
              </a:rPr>
              <a:t>In the United States, </a:t>
            </a:r>
            <a:r>
              <a:rPr lang="en-US" sz="2400" b="1" dirty="0">
                <a:latin typeface="Franklin Gothic Book" panose="020B0503020102020204" pitchFamily="34" charset="0"/>
                <a:cs typeface="Segoe UI Semilight" panose="020B0402040204020203" pitchFamily="34" charset="0"/>
              </a:rPr>
              <a:t>ideology</a:t>
            </a:r>
            <a:r>
              <a:rPr lang="en-US" sz="2400" dirty="0">
                <a:latin typeface="Franklin Gothic Book" panose="020B0503020102020204" pitchFamily="34" charset="0"/>
                <a:cs typeface="Segoe UI Semilight" panose="020B0402040204020203" pitchFamily="34" charset="0"/>
              </a:rPr>
              <a:t>, regardless of the cause it supports, </a:t>
            </a:r>
            <a:r>
              <a:rPr lang="en-US" sz="2400" b="1" dirty="0">
                <a:latin typeface="Franklin Gothic Book" panose="020B0503020102020204" pitchFamily="34" charset="0"/>
                <a:cs typeface="Segoe UI Semilight" panose="020B0402040204020203" pitchFamily="34" charset="0"/>
              </a:rPr>
              <a:t>is protected</a:t>
            </a:r>
            <a:r>
              <a:rPr lang="en-US" sz="2400" dirty="0">
                <a:latin typeface="Franklin Gothic Book" panose="020B0503020102020204" pitchFamily="34" charset="0"/>
                <a:cs typeface="Segoe UI Semilight" panose="020B0402040204020203" pitchFamily="34" charset="0"/>
              </a:rPr>
              <a:t>. However, </a:t>
            </a:r>
            <a:r>
              <a:rPr lang="en-US" sz="2400" b="1" dirty="0">
                <a:latin typeface="Franklin Gothic Book" panose="020B0503020102020204" pitchFamily="34" charset="0"/>
                <a:cs typeface="Segoe UI Semilight" panose="020B0402040204020203" pitchFamily="34" charset="0"/>
              </a:rPr>
              <a:t>force or violence </a:t>
            </a:r>
            <a:r>
              <a:rPr lang="en-US" sz="2400" dirty="0">
                <a:latin typeface="Franklin Gothic Book" panose="020B0503020102020204" pitchFamily="34" charset="0"/>
                <a:cs typeface="Segoe UI Semilight" panose="020B0402040204020203" pitchFamily="34" charset="0"/>
              </a:rPr>
              <a:t>on behalf of an ideology</a:t>
            </a:r>
            <a:r>
              <a:rPr lang="en-US" sz="2400" b="1" dirty="0">
                <a:latin typeface="Franklin Gothic Book" panose="020B0503020102020204" pitchFamily="34" charset="0"/>
                <a:cs typeface="Segoe UI Semilight" panose="020B0402040204020203" pitchFamily="34" charset="0"/>
              </a:rPr>
              <a:t> is not protected</a:t>
            </a:r>
            <a:r>
              <a:rPr lang="en-US" sz="2400" dirty="0">
                <a:latin typeface="Franklin Gothic Book" panose="020B0503020102020204" pitchFamily="34" charset="0"/>
                <a:cs typeface="Segoe UI Semilight" panose="020B0402040204020203" pitchFamily="34" charset="0"/>
              </a:rPr>
              <a:t>.</a:t>
            </a:r>
          </a:p>
        </p:txBody>
      </p:sp>
      <p:sp>
        <p:nvSpPr>
          <p:cNvPr id="25" name="Shape 4008">
            <a:extLst>
              <a:ext uri="{FF2B5EF4-FFF2-40B4-BE49-F238E27FC236}">
                <a16:creationId xmlns:a16="http://schemas.microsoft.com/office/drawing/2014/main" id="{D43FDBBB-A225-4D10-8CE9-A4D42CDC9BBC}"/>
              </a:ext>
            </a:extLst>
          </p:cNvPr>
          <p:cNvSpPr>
            <a:spLocks noChangeArrowheads="1"/>
          </p:cNvSpPr>
          <p:nvPr/>
        </p:nvSpPr>
        <p:spPr bwMode="auto">
          <a:xfrm>
            <a:off x="2577000" y="3934740"/>
            <a:ext cx="7029450" cy="402336"/>
          </a:xfrm>
          <a:prstGeom prst="rect">
            <a:avLst/>
          </a:prstGeom>
          <a:solidFill>
            <a:schemeClr val="accent1">
              <a:lumMod val="60000"/>
              <a:lumOff val="40000"/>
            </a:schemeClr>
          </a:solidFill>
          <a:ln w="3175">
            <a:solidFill>
              <a:srgbClr val="FFFFFF"/>
            </a:solidFill>
            <a:miter lim="400000"/>
            <a:headEnd/>
            <a:tailEnd/>
          </a:ln>
        </p:spPr>
        <p:txBody>
          <a:bodyPr lIns="38100" tIns="38100" rIns="38100" bIns="38100" anchor="ctr"/>
          <a:lstStyle>
            <a:lvl1pPr>
              <a:lnSpc>
                <a:spcPct val="90000"/>
              </a:lnSpc>
              <a:spcBef>
                <a:spcPts val="1000"/>
              </a:spcBef>
              <a:buFont typeface="Arial" panose="020B0604020202020204" pitchFamily="34" charset="0"/>
              <a:buChar char="•"/>
              <a:defRPr sz="2800">
                <a:solidFill>
                  <a:schemeClr val="tx1"/>
                </a:solidFill>
                <a:latin typeface="Segoe UI Semilight" panose="020B0402040204020203" pitchFamily="34" charset="0"/>
                <a:cs typeface="Segoe UI Semilight" panose="020B04020402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egoe UI Semilight" panose="020B0402040204020203" pitchFamily="34" charset="0"/>
                <a:cs typeface="Segoe UI Semilight" panose="020B04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Semilight" panose="020B0402040204020203" pitchFamily="34" charset="0"/>
                <a:cs typeface="Segoe UI Semilight" panose="020B04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9pPr>
          </a:lstStyle>
          <a:p>
            <a:pPr algn="ctr" eaLnBrk="1" hangingPunct="1">
              <a:lnSpc>
                <a:spcPct val="100000"/>
              </a:lnSpc>
              <a:spcBef>
                <a:spcPct val="0"/>
              </a:spcBef>
              <a:buFontTx/>
              <a:buNone/>
            </a:pPr>
            <a:r>
              <a:rPr lang="en-US" altLang="en-US" sz="1600" b="1">
                <a:solidFill>
                  <a:srgbClr val="FFFFFF"/>
                </a:solidFill>
                <a:latin typeface="Franklin Gothic Book" panose="020B0503020102020204" pitchFamily="34" charset="0"/>
                <a:ea typeface="Helvetica Light"/>
                <a:cs typeface="Segoe UI Semibold" panose="020B0702040204020203" pitchFamily="34" charset="0"/>
                <a:sym typeface="Helvetica Light"/>
              </a:rPr>
              <a:t>RACIALLY/ ETHNICALLY MOTIVATED</a:t>
            </a:r>
          </a:p>
        </p:txBody>
      </p:sp>
      <p:sp>
        <p:nvSpPr>
          <p:cNvPr id="26" name="Shape 3990">
            <a:extLst>
              <a:ext uri="{FF2B5EF4-FFF2-40B4-BE49-F238E27FC236}">
                <a16:creationId xmlns:a16="http://schemas.microsoft.com/office/drawing/2014/main" id="{6F518E0C-8D0A-4776-8DCC-900E9619F325}"/>
              </a:ext>
            </a:extLst>
          </p:cNvPr>
          <p:cNvSpPr>
            <a:spLocks noChangeArrowheads="1"/>
          </p:cNvSpPr>
          <p:nvPr/>
        </p:nvSpPr>
        <p:spPr bwMode="auto">
          <a:xfrm>
            <a:off x="2577000" y="4837380"/>
            <a:ext cx="7029450" cy="402336"/>
          </a:xfrm>
          <a:prstGeom prst="rect">
            <a:avLst/>
          </a:prstGeom>
          <a:solidFill>
            <a:srgbClr val="16A086"/>
          </a:solidFill>
          <a:ln w="3175">
            <a:solidFill>
              <a:srgbClr val="FFFFFF"/>
            </a:solidFill>
            <a:miter lim="400000"/>
            <a:headEnd/>
            <a:tailEnd/>
          </a:ln>
        </p:spPr>
        <p:txBody>
          <a:bodyPr lIns="38100" tIns="38100" rIns="38100" bIns="38100" anchor="ctr"/>
          <a:lstStyle>
            <a:lvl1pPr>
              <a:lnSpc>
                <a:spcPct val="90000"/>
              </a:lnSpc>
              <a:spcBef>
                <a:spcPts val="1000"/>
              </a:spcBef>
              <a:buFont typeface="Arial" panose="020B0604020202020204" pitchFamily="34" charset="0"/>
              <a:buChar char="•"/>
              <a:defRPr sz="2800">
                <a:solidFill>
                  <a:schemeClr val="tx1"/>
                </a:solidFill>
                <a:latin typeface="Segoe UI Semilight" panose="020B0402040204020203" pitchFamily="34" charset="0"/>
                <a:cs typeface="Segoe UI Semilight" panose="020B04020402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egoe UI Semilight" panose="020B0402040204020203" pitchFamily="34" charset="0"/>
                <a:cs typeface="Segoe UI Semilight" panose="020B04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Semilight" panose="020B0402040204020203" pitchFamily="34" charset="0"/>
                <a:cs typeface="Segoe UI Semilight" panose="020B04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9pPr>
          </a:lstStyle>
          <a:p>
            <a:pPr algn="ctr" eaLnBrk="1" hangingPunct="1">
              <a:lnSpc>
                <a:spcPct val="100000"/>
              </a:lnSpc>
              <a:spcBef>
                <a:spcPct val="0"/>
              </a:spcBef>
              <a:buFontTx/>
              <a:buNone/>
            </a:pPr>
            <a:r>
              <a:rPr lang="en-US" altLang="en-US" sz="1600" b="1">
                <a:solidFill>
                  <a:srgbClr val="FFFFFF"/>
                </a:solidFill>
                <a:latin typeface="Franklin Gothic Book" panose="020B0503020102020204" pitchFamily="34" charset="0"/>
                <a:ea typeface="Helvetica Light"/>
                <a:cs typeface="Segoe UI Semibold" panose="020B0702040204020203" pitchFamily="34" charset="0"/>
                <a:sym typeface="Helvetica Light"/>
              </a:rPr>
              <a:t>ANIMAL RIGHTS/ ENVIRONMENTAL</a:t>
            </a:r>
          </a:p>
        </p:txBody>
      </p:sp>
      <p:sp>
        <p:nvSpPr>
          <p:cNvPr id="27" name="Shape 3993">
            <a:extLst>
              <a:ext uri="{FF2B5EF4-FFF2-40B4-BE49-F238E27FC236}">
                <a16:creationId xmlns:a16="http://schemas.microsoft.com/office/drawing/2014/main" id="{43E584FD-51B7-4921-BBBA-4D8E9A980869}"/>
              </a:ext>
            </a:extLst>
          </p:cNvPr>
          <p:cNvSpPr>
            <a:spLocks noChangeArrowheads="1"/>
          </p:cNvSpPr>
          <p:nvPr/>
        </p:nvSpPr>
        <p:spPr bwMode="auto">
          <a:xfrm>
            <a:off x="2581275" y="5288700"/>
            <a:ext cx="7029450" cy="402336"/>
          </a:xfrm>
          <a:prstGeom prst="rect">
            <a:avLst/>
          </a:prstGeom>
          <a:solidFill>
            <a:srgbClr val="297E9F"/>
          </a:solidFill>
          <a:ln w="3175">
            <a:solidFill>
              <a:srgbClr val="FFFFFF"/>
            </a:solidFill>
            <a:miter lim="400000"/>
            <a:headEnd/>
            <a:tailEnd/>
          </a:ln>
        </p:spPr>
        <p:txBody>
          <a:bodyPr lIns="38100" tIns="38100" rIns="38100" bIns="38100" anchor="ctr"/>
          <a:lstStyle>
            <a:lvl1pPr>
              <a:lnSpc>
                <a:spcPct val="90000"/>
              </a:lnSpc>
              <a:spcBef>
                <a:spcPts val="1000"/>
              </a:spcBef>
              <a:buFont typeface="Arial" panose="020B0604020202020204" pitchFamily="34" charset="0"/>
              <a:buChar char="•"/>
              <a:defRPr sz="2800">
                <a:solidFill>
                  <a:schemeClr val="tx1"/>
                </a:solidFill>
                <a:latin typeface="Segoe UI Semilight" panose="020B0402040204020203" pitchFamily="34" charset="0"/>
                <a:cs typeface="Segoe UI Semilight" panose="020B04020402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egoe UI Semilight" panose="020B0402040204020203" pitchFamily="34" charset="0"/>
                <a:cs typeface="Segoe UI Semilight" panose="020B04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Semilight" panose="020B0402040204020203" pitchFamily="34" charset="0"/>
                <a:cs typeface="Segoe UI Semilight" panose="020B04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9pPr>
          </a:lstStyle>
          <a:p>
            <a:pPr algn="ctr" eaLnBrk="1" hangingPunct="1">
              <a:lnSpc>
                <a:spcPct val="100000"/>
              </a:lnSpc>
              <a:spcBef>
                <a:spcPct val="0"/>
              </a:spcBef>
              <a:buFontTx/>
              <a:buNone/>
            </a:pPr>
            <a:r>
              <a:rPr lang="en-US" altLang="en-US" sz="1600" b="1">
                <a:solidFill>
                  <a:srgbClr val="FFFFFF"/>
                </a:solidFill>
                <a:latin typeface="Franklin Gothic Book" panose="020B0503020102020204" pitchFamily="34" charset="0"/>
                <a:ea typeface="Helvetica Light"/>
                <a:cs typeface="Segoe UI Semibold" panose="020B0702040204020203" pitchFamily="34" charset="0"/>
                <a:sym typeface="Helvetica Light"/>
              </a:rPr>
              <a:t>ABORTION-RELATED</a:t>
            </a:r>
          </a:p>
        </p:txBody>
      </p:sp>
      <p:sp>
        <p:nvSpPr>
          <p:cNvPr id="28" name="Shape 3993">
            <a:extLst>
              <a:ext uri="{FF2B5EF4-FFF2-40B4-BE49-F238E27FC236}">
                <a16:creationId xmlns:a16="http://schemas.microsoft.com/office/drawing/2014/main" id="{EBED46A6-B62E-4CF6-BC44-B2C4E9B913F6}"/>
              </a:ext>
            </a:extLst>
          </p:cNvPr>
          <p:cNvSpPr>
            <a:spLocks noChangeArrowheads="1"/>
          </p:cNvSpPr>
          <p:nvPr/>
        </p:nvSpPr>
        <p:spPr bwMode="auto">
          <a:xfrm>
            <a:off x="2577000" y="4386060"/>
            <a:ext cx="7029450" cy="402336"/>
          </a:xfrm>
          <a:prstGeom prst="rect">
            <a:avLst/>
          </a:prstGeom>
          <a:solidFill>
            <a:schemeClr val="accent3">
              <a:lumMod val="60000"/>
              <a:lumOff val="40000"/>
            </a:schemeClr>
          </a:solidFill>
          <a:ln w="3175">
            <a:solidFill>
              <a:srgbClr val="FFFFFF"/>
            </a:solidFill>
            <a:miter lim="400000"/>
            <a:headEnd/>
            <a:tailEnd/>
          </a:ln>
        </p:spPr>
        <p:txBody>
          <a:bodyPr lIns="38100" tIns="38100" rIns="38100" bIns="38100" anchor="ctr"/>
          <a:lstStyle>
            <a:lvl1pPr>
              <a:lnSpc>
                <a:spcPct val="90000"/>
              </a:lnSpc>
              <a:spcBef>
                <a:spcPts val="1000"/>
              </a:spcBef>
              <a:buFont typeface="Arial" panose="020B0604020202020204" pitchFamily="34" charset="0"/>
              <a:buChar char="•"/>
              <a:defRPr sz="2800">
                <a:solidFill>
                  <a:schemeClr val="tx1"/>
                </a:solidFill>
                <a:latin typeface="Segoe UI Semilight" panose="020B0402040204020203" pitchFamily="34" charset="0"/>
                <a:cs typeface="Segoe UI Semilight" panose="020B04020402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egoe UI Semilight" panose="020B0402040204020203" pitchFamily="34" charset="0"/>
                <a:cs typeface="Segoe UI Semilight" panose="020B04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Semilight" panose="020B0402040204020203" pitchFamily="34" charset="0"/>
                <a:cs typeface="Segoe UI Semilight" panose="020B04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9pPr>
          </a:lstStyle>
          <a:p>
            <a:pPr algn="ctr" eaLnBrk="1" hangingPunct="1">
              <a:lnSpc>
                <a:spcPct val="100000"/>
              </a:lnSpc>
              <a:spcBef>
                <a:spcPct val="0"/>
              </a:spcBef>
              <a:buFontTx/>
              <a:buNone/>
            </a:pPr>
            <a:r>
              <a:rPr lang="en-US" altLang="en-US" sz="1600" b="1">
                <a:solidFill>
                  <a:srgbClr val="FFFFFF"/>
                </a:solidFill>
                <a:latin typeface="Franklin Gothic Book" panose="020B0503020102020204" pitchFamily="34" charset="0"/>
                <a:ea typeface="Helvetica Light"/>
                <a:cs typeface="Segoe UI Semibold" panose="020B0702040204020203" pitchFamily="34" charset="0"/>
                <a:sym typeface="Helvetica Light"/>
              </a:rPr>
              <a:t>ANTI-GOVERNMENT/ANTI-AUTHORITY</a:t>
            </a:r>
          </a:p>
        </p:txBody>
      </p:sp>
      <p:sp>
        <p:nvSpPr>
          <p:cNvPr id="29" name="TextBox 28">
            <a:extLst>
              <a:ext uri="{FF2B5EF4-FFF2-40B4-BE49-F238E27FC236}">
                <a16:creationId xmlns:a16="http://schemas.microsoft.com/office/drawing/2014/main" id="{E63E34B6-6609-47DF-8556-34F9C992EEE0}"/>
              </a:ext>
            </a:extLst>
          </p:cNvPr>
          <p:cNvSpPr txBox="1"/>
          <p:nvPr/>
        </p:nvSpPr>
        <p:spPr>
          <a:xfrm>
            <a:off x="523875" y="5581665"/>
            <a:ext cx="7013950" cy="392415"/>
          </a:xfrm>
          <a:prstGeom prst="rect">
            <a:avLst/>
          </a:prstGeom>
          <a:noFill/>
        </p:spPr>
        <p:txBody>
          <a:bodyPr wrap="square" rtlCol="0">
            <a:spAutoFit/>
          </a:bodyPr>
          <a:lstStyle/>
          <a:p>
            <a:pPr algn="ctr"/>
            <a:r>
              <a:rPr lang="en-US" sz="1950" b="1">
                <a:solidFill>
                  <a:schemeClr val="bg1"/>
                </a:solidFill>
              </a:rPr>
              <a:t>ALL OTHER THREATS</a:t>
            </a:r>
          </a:p>
        </p:txBody>
      </p:sp>
      <p:grpSp>
        <p:nvGrpSpPr>
          <p:cNvPr id="30" name="Group 29">
            <a:extLst>
              <a:ext uri="{FF2B5EF4-FFF2-40B4-BE49-F238E27FC236}">
                <a16:creationId xmlns:a16="http://schemas.microsoft.com/office/drawing/2014/main" id="{9435A5B6-C237-4D43-BA6E-6030D9C1BEB5}"/>
              </a:ext>
            </a:extLst>
          </p:cNvPr>
          <p:cNvGrpSpPr/>
          <p:nvPr/>
        </p:nvGrpSpPr>
        <p:grpSpPr>
          <a:xfrm>
            <a:off x="626347" y="1495029"/>
            <a:ext cx="660911" cy="612000"/>
            <a:chOff x="9617181" y="3474401"/>
            <a:chExt cx="612000" cy="612000"/>
          </a:xfrm>
        </p:grpSpPr>
        <p:sp>
          <p:nvSpPr>
            <p:cNvPr id="31" name="Oval 30">
              <a:extLst>
                <a:ext uri="{FF2B5EF4-FFF2-40B4-BE49-F238E27FC236}">
                  <a16:creationId xmlns:a16="http://schemas.microsoft.com/office/drawing/2014/main" id="{75390A88-7C59-4C0A-97EE-52C757A21032}"/>
                </a:ext>
              </a:extLst>
            </p:cNvPr>
            <p:cNvSpPr/>
            <p:nvPr/>
          </p:nvSpPr>
          <p:spPr bwMode="ltGray">
            <a:xfrm>
              <a:off x="9617181" y="3474401"/>
              <a:ext cx="612000" cy="612000"/>
            </a:xfrm>
            <a:prstGeom prst="ellipse">
              <a:avLst/>
            </a:prstGeom>
            <a:solidFill>
              <a:srgbClr val="083282"/>
            </a:solidFill>
            <a:ln w="3175" cap="flat" cmpd="sng" algn="ctr">
              <a:solidFill>
                <a:srgbClr val="083282"/>
              </a:solidFill>
              <a:prstDash val="solid"/>
            </a:ln>
            <a:effectLst/>
          </p:spPr>
          <p:txBody>
            <a:bodyPr rtlCol="0" anchor="ctr"/>
            <a:lstStyle/>
            <a:p>
              <a:pPr marL="0" marR="0" lvl="0" indent="0" algn="ctr" defTabSz="1018824"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err="1">
                <a:ln>
                  <a:noFill/>
                </a:ln>
                <a:solidFill>
                  <a:srgbClr val="FFFFFF"/>
                </a:solidFill>
                <a:effectLst/>
                <a:uLnTx/>
                <a:uFillTx/>
                <a:latin typeface="Georgia" pitchFamily="18" charset="0"/>
                <a:ea typeface="+mn-ea"/>
                <a:cs typeface="+mn-cs"/>
              </a:endParaRPr>
            </a:p>
          </p:txBody>
        </p:sp>
        <p:sp>
          <p:nvSpPr>
            <p:cNvPr id="32" name="Freeform 4848">
              <a:extLst>
                <a:ext uri="{FF2B5EF4-FFF2-40B4-BE49-F238E27FC236}">
                  <a16:creationId xmlns:a16="http://schemas.microsoft.com/office/drawing/2014/main" id="{FA511268-109E-42E8-9AAE-0D0FA8A739F2}"/>
                </a:ext>
              </a:extLst>
            </p:cNvPr>
            <p:cNvSpPr>
              <a:spLocks noEditPoints="1"/>
            </p:cNvSpPr>
            <p:nvPr/>
          </p:nvSpPr>
          <p:spPr bwMode="auto">
            <a:xfrm>
              <a:off x="9707113" y="3558784"/>
              <a:ext cx="431358" cy="382617"/>
            </a:xfrm>
            <a:custGeom>
              <a:avLst/>
              <a:gdLst>
                <a:gd name="T0" fmla="*/ 198 w 354"/>
                <a:gd name="T1" fmla="*/ 12 h 314"/>
                <a:gd name="T2" fmla="*/ 194 w 354"/>
                <a:gd name="T3" fmla="*/ 8 h 314"/>
                <a:gd name="T4" fmla="*/ 184 w 354"/>
                <a:gd name="T5" fmla="*/ 0 h 314"/>
                <a:gd name="T6" fmla="*/ 178 w 354"/>
                <a:gd name="T7" fmla="*/ 0 h 314"/>
                <a:gd name="T8" fmla="*/ 166 w 354"/>
                <a:gd name="T9" fmla="*/ 4 h 314"/>
                <a:gd name="T10" fmla="*/ 158 w 354"/>
                <a:gd name="T11" fmla="*/ 12 h 314"/>
                <a:gd name="T12" fmla="*/ 4 w 354"/>
                <a:gd name="T13" fmla="*/ 278 h 314"/>
                <a:gd name="T14" fmla="*/ 0 w 354"/>
                <a:gd name="T15" fmla="*/ 290 h 314"/>
                <a:gd name="T16" fmla="*/ 4 w 354"/>
                <a:gd name="T17" fmla="*/ 302 h 314"/>
                <a:gd name="T18" fmla="*/ 8 w 354"/>
                <a:gd name="T19" fmla="*/ 306 h 314"/>
                <a:gd name="T20" fmla="*/ 18 w 354"/>
                <a:gd name="T21" fmla="*/ 312 h 314"/>
                <a:gd name="T22" fmla="*/ 330 w 354"/>
                <a:gd name="T23" fmla="*/ 314 h 314"/>
                <a:gd name="T24" fmla="*/ 338 w 354"/>
                <a:gd name="T25" fmla="*/ 312 h 314"/>
                <a:gd name="T26" fmla="*/ 348 w 354"/>
                <a:gd name="T27" fmla="*/ 306 h 314"/>
                <a:gd name="T28" fmla="*/ 352 w 354"/>
                <a:gd name="T29" fmla="*/ 302 h 314"/>
                <a:gd name="T30" fmla="*/ 354 w 354"/>
                <a:gd name="T31" fmla="*/ 290 h 314"/>
                <a:gd name="T32" fmla="*/ 352 w 354"/>
                <a:gd name="T33" fmla="*/ 278 h 314"/>
                <a:gd name="T34" fmla="*/ 42 w 354"/>
                <a:gd name="T35" fmla="*/ 280 h 314"/>
                <a:gd name="T36" fmla="*/ 314 w 354"/>
                <a:gd name="T37" fmla="*/ 280 h 314"/>
                <a:gd name="T38" fmla="*/ 160 w 354"/>
                <a:gd name="T39" fmla="*/ 142 h 314"/>
                <a:gd name="T40" fmla="*/ 158 w 354"/>
                <a:gd name="T41" fmla="*/ 132 h 314"/>
                <a:gd name="T42" fmla="*/ 160 w 354"/>
                <a:gd name="T43" fmla="*/ 126 h 314"/>
                <a:gd name="T44" fmla="*/ 164 w 354"/>
                <a:gd name="T45" fmla="*/ 122 h 314"/>
                <a:gd name="T46" fmla="*/ 178 w 354"/>
                <a:gd name="T47" fmla="*/ 118 h 314"/>
                <a:gd name="T48" fmla="*/ 186 w 354"/>
                <a:gd name="T49" fmla="*/ 118 h 314"/>
                <a:gd name="T50" fmla="*/ 192 w 354"/>
                <a:gd name="T51" fmla="*/ 122 h 314"/>
                <a:gd name="T52" fmla="*/ 198 w 354"/>
                <a:gd name="T53" fmla="*/ 132 h 314"/>
                <a:gd name="T54" fmla="*/ 196 w 354"/>
                <a:gd name="T55" fmla="*/ 142 h 314"/>
                <a:gd name="T56" fmla="*/ 172 w 354"/>
                <a:gd name="T57" fmla="*/ 206 h 314"/>
                <a:gd name="T58" fmla="*/ 178 w 354"/>
                <a:gd name="T59" fmla="*/ 218 h 314"/>
                <a:gd name="T60" fmla="*/ 186 w 354"/>
                <a:gd name="T61" fmla="*/ 220 h 314"/>
                <a:gd name="T62" fmla="*/ 190 w 354"/>
                <a:gd name="T63" fmla="*/ 224 h 314"/>
                <a:gd name="T64" fmla="*/ 194 w 354"/>
                <a:gd name="T65" fmla="*/ 230 h 314"/>
                <a:gd name="T66" fmla="*/ 196 w 354"/>
                <a:gd name="T67" fmla="*/ 238 h 314"/>
                <a:gd name="T68" fmla="*/ 194 w 354"/>
                <a:gd name="T69" fmla="*/ 244 h 314"/>
                <a:gd name="T70" fmla="*/ 190 w 354"/>
                <a:gd name="T71" fmla="*/ 250 h 314"/>
                <a:gd name="T72" fmla="*/ 186 w 354"/>
                <a:gd name="T73" fmla="*/ 254 h 314"/>
                <a:gd name="T74" fmla="*/ 178 w 354"/>
                <a:gd name="T75" fmla="*/ 256 h 314"/>
                <a:gd name="T76" fmla="*/ 170 w 354"/>
                <a:gd name="T77" fmla="*/ 254 h 314"/>
                <a:gd name="T78" fmla="*/ 166 w 354"/>
                <a:gd name="T79" fmla="*/ 250 h 314"/>
                <a:gd name="T80" fmla="*/ 162 w 354"/>
                <a:gd name="T81" fmla="*/ 244 h 314"/>
                <a:gd name="T82" fmla="*/ 160 w 354"/>
                <a:gd name="T83" fmla="*/ 238 h 314"/>
                <a:gd name="T84" fmla="*/ 162 w 354"/>
                <a:gd name="T85" fmla="*/ 230 h 314"/>
                <a:gd name="T86" fmla="*/ 166 w 354"/>
                <a:gd name="T87" fmla="*/ 224 h 314"/>
                <a:gd name="T88" fmla="*/ 178 w 354"/>
                <a:gd name="T89" fmla="*/ 218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4" h="314">
                  <a:moveTo>
                    <a:pt x="352" y="278"/>
                  </a:moveTo>
                  <a:lnTo>
                    <a:pt x="198" y="12"/>
                  </a:lnTo>
                  <a:lnTo>
                    <a:pt x="198" y="12"/>
                  </a:lnTo>
                  <a:lnTo>
                    <a:pt x="194" y="8"/>
                  </a:lnTo>
                  <a:lnTo>
                    <a:pt x="190" y="4"/>
                  </a:lnTo>
                  <a:lnTo>
                    <a:pt x="184" y="0"/>
                  </a:lnTo>
                  <a:lnTo>
                    <a:pt x="178" y="0"/>
                  </a:lnTo>
                  <a:lnTo>
                    <a:pt x="178" y="0"/>
                  </a:lnTo>
                  <a:lnTo>
                    <a:pt x="172" y="0"/>
                  </a:lnTo>
                  <a:lnTo>
                    <a:pt x="166" y="4"/>
                  </a:lnTo>
                  <a:lnTo>
                    <a:pt x="162" y="8"/>
                  </a:lnTo>
                  <a:lnTo>
                    <a:pt x="158" y="12"/>
                  </a:lnTo>
                  <a:lnTo>
                    <a:pt x="4" y="278"/>
                  </a:lnTo>
                  <a:lnTo>
                    <a:pt x="4" y="278"/>
                  </a:lnTo>
                  <a:lnTo>
                    <a:pt x="2" y="282"/>
                  </a:lnTo>
                  <a:lnTo>
                    <a:pt x="0" y="290"/>
                  </a:lnTo>
                  <a:lnTo>
                    <a:pt x="2" y="296"/>
                  </a:lnTo>
                  <a:lnTo>
                    <a:pt x="4" y="302"/>
                  </a:lnTo>
                  <a:lnTo>
                    <a:pt x="4" y="302"/>
                  </a:lnTo>
                  <a:lnTo>
                    <a:pt x="8" y="306"/>
                  </a:lnTo>
                  <a:lnTo>
                    <a:pt x="12" y="310"/>
                  </a:lnTo>
                  <a:lnTo>
                    <a:pt x="18" y="312"/>
                  </a:lnTo>
                  <a:lnTo>
                    <a:pt x="26" y="314"/>
                  </a:lnTo>
                  <a:lnTo>
                    <a:pt x="330" y="314"/>
                  </a:lnTo>
                  <a:lnTo>
                    <a:pt x="330" y="314"/>
                  </a:lnTo>
                  <a:lnTo>
                    <a:pt x="338" y="312"/>
                  </a:lnTo>
                  <a:lnTo>
                    <a:pt x="342" y="310"/>
                  </a:lnTo>
                  <a:lnTo>
                    <a:pt x="348" y="306"/>
                  </a:lnTo>
                  <a:lnTo>
                    <a:pt x="352" y="302"/>
                  </a:lnTo>
                  <a:lnTo>
                    <a:pt x="352" y="302"/>
                  </a:lnTo>
                  <a:lnTo>
                    <a:pt x="354" y="296"/>
                  </a:lnTo>
                  <a:lnTo>
                    <a:pt x="354" y="290"/>
                  </a:lnTo>
                  <a:lnTo>
                    <a:pt x="354" y="282"/>
                  </a:lnTo>
                  <a:lnTo>
                    <a:pt x="352" y="278"/>
                  </a:lnTo>
                  <a:lnTo>
                    <a:pt x="352" y="278"/>
                  </a:lnTo>
                  <a:close/>
                  <a:moveTo>
                    <a:pt x="42" y="280"/>
                  </a:moveTo>
                  <a:lnTo>
                    <a:pt x="178" y="44"/>
                  </a:lnTo>
                  <a:lnTo>
                    <a:pt x="314" y="280"/>
                  </a:lnTo>
                  <a:lnTo>
                    <a:pt x="42" y="280"/>
                  </a:lnTo>
                  <a:close/>
                  <a:moveTo>
                    <a:pt x="160" y="142"/>
                  </a:moveTo>
                  <a:lnTo>
                    <a:pt x="160" y="142"/>
                  </a:lnTo>
                  <a:lnTo>
                    <a:pt x="158" y="132"/>
                  </a:lnTo>
                  <a:lnTo>
                    <a:pt x="158" y="132"/>
                  </a:lnTo>
                  <a:lnTo>
                    <a:pt x="160" y="126"/>
                  </a:lnTo>
                  <a:lnTo>
                    <a:pt x="164" y="122"/>
                  </a:lnTo>
                  <a:lnTo>
                    <a:pt x="164" y="122"/>
                  </a:lnTo>
                  <a:lnTo>
                    <a:pt x="170" y="118"/>
                  </a:lnTo>
                  <a:lnTo>
                    <a:pt x="178" y="118"/>
                  </a:lnTo>
                  <a:lnTo>
                    <a:pt x="178" y="118"/>
                  </a:lnTo>
                  <a:lnTo>
                    <a:pt x="186" y="118"/>
                  </a:lnTo>
                  <a:lnTo>
                    <a:pt x="192" y="122"/>
                  </a:lnTo>
                  <a:lnTo>
                    <a:pt x="192" y="122"/>
                  </a:lnTo>
                  <a:lnTo>
                    <a:pt x="196" y="126"/>
                  </a:lnTo>
                  <a:lnTo>
                    <a:pt x="198" y="132"/>
                  </a:lnTo>
                  <a:lnTo>
                    <a:pt x="198" y="132"/>
                  </a:lnTo>
                  <a:lnTo>
                    <a:pt x="196" y="142"/>
                  </a:lnTo>
                  <a:lnTo>
                    <a:pt x="184" y="206"/>
                  </a:lnTo>
                  <a:lnTo>
                    <a:pt x="172" y="206"/>
                  </a:lnTo>
                  <a:lnTo>
                    <a:pt x="160" y="142"/>
                  </a:lnTo>
                  <a:close/>
                  <a:moveTo>
                    <a:pt x="178" y="218"/>
                  </a:moveTo>
                  <a:lnTo>
                    <a:pt x="178" y="218"/>
                  </a:lnTo>
                  <a:lnTo>
                    <a:pt x="186" y="220"/>
                  </a:lnTo>
                  <a:lnTo>
                    <a:pt x="186" y="220"/>
                  </a:lnTo>
                  <a:lnTo>
                    <a:pt x="190" y="224"/>
                  </a:lnTo>
                  <a:lnTo>
                    <a:pt x="190" y="224"/>
                  </a:lnTo>
                  <a:lnTo>
                    <a:pt x="194" y="230"/>
                  </a:lnTo>
                  <a:lnTo>
                    <a:pt x="194" y="230"/>
                  </a:lnTo>
                  <a:lnTo>
                    <a:pt x="196" y="238"/>
                  </a:lnTo>
                  <a:lnTo>
                    <a:pt x="196" y="238"/>
                  </a:lnTo>
                  <a:lnTo>
                    <a:pt x="194" y="244"/>
                  </a:lnTo>
                  <a:lnTo>
                    <a:pt x="194" y="244"/>
                  </a:lnTo>
                  <a:lnTo>
                    <a:pt x="190" y="250"/>
                  </a:lnTo>
                  <a:lnTo>
                    <a:pt x="190" y="250"/>
                  </a:lnTo>
                  <a:lnTo>
                    <a:pt x="186" y="254"/>
                  </a:lnTo>
                  <a:lnTo>
                    <a:pt x="186" y="254"/>
                  </a:lnTo>
                  <a:lnTo>
                    <a:pt x="178" y="256"/>
                  </a:lnTo>
                  <a:lnTo>
                    <a:pt x="178" y="256"/>
                  </a:lnTo>
                  <a:lnTo>
                    <a:pt x="170" y="254"/>
                  </a:lnTo>
                  <a:lnTo>
                    <a:pt x="170" y="254"/>
                  </a:lnTo>
                  <a:lnTo>
                    <a:pt x="166" y="250"/>
                  </a:lnTo>
                  <a:lnTo>
                    <a:pt x="166" y="250"/>
                  </a:lnTo>
                  <a:lnTo>
                    <a:pt x="162" y="244"/>
                  </a:lnTo>
                  <a:lnTo>
                    <a:pt x="162" y="244"/>
                  </a:lnTo>
                  <a:lnTo>
                    <a:pt x="160" y="238"/>
                  </a:lnTo>
                  <a:lnTo>
                    <a:pt x="160" y="238"/>
                  </a:lnTo>
                  <a:lnTo>
                    <a:pt x="162" y="230"/>
                  </a:lnTo>
                  <a:lnTo>
                    <a:pt x="166" y="224"/>
                  </a:lnTo>
                  <a:lnTo>
                    <a:pt x="166" y="224"/>
                  </a:lnTo>
                  <a:lnTo>
                    <a:pt x="170" y="220"/>
                  </a:lnTo>
                  <a:lnTo>
                    <a:pt x="178" y="218"/>
                  </a:lnTo>
                  <a:lnTo>
                    <a:pt x="178"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018824"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a:endParaRPr>
            </a:p>
          </p:txBody>
        </p:sp>
      </p:grpSp>
      <p:grpSp>
        <p:nvGrpSpPr>
          <p:cNvPr id="33" name="Group 32">
            <a:extLst>
              <a:ext uri="{FF2B5EF4-FFF2-40B4-BE49-F238E27FC236}">
                <a16:creationId xmlns:a16="http://schemas.microsoft.com/office/drawing/2014/main" id="{8C15738A-6F84-4C25-87D4-CEA2E501ACE7}"/>
              </a:ext>
            </a:extLst>
          </p:cNvPr>
          <p:cNvGrpSpPr/>
          <p:nvPr/>
        </p:nvGrpSpPr>
        <p:grpSpPr>
          <a:xfrm>
            <a:off x="626347" y="2504395"/>
            <a:ext cx="660911" cy="612000"/>
            <a:chOff x="2342233" y="5907019"/>
            <a:chExt cx="612000" cy="612000"/>
          </a:xfrm>
        </p:grpSpPr>
        <p:sp>
          <p:nvSpPr>
            <p:cNvPr id="34" name="Oval 33">
              <a:extLst>
                <a:ext uri="{FF2B5EF4-FFF2-40B4-BE49-F238E27FC236}">
                  <a16:creationId xmlns:a16="http://schemas.microsoft.com/office/drawing/2014/main" id="{196FE1A8-5E81-4810-9071-C961D07263A5}"/>
                </a:ext>
              </a:extLst>
            </p:cNvPr>
            <p:cNvSpPr/>
            <p:nvPr/>
          </p:nvSpPr>
          <p:spPr bwMode="ltGray">
            <a:xfrm>
              <a:off x="2342233" y="5907019"/>
              <a:ext cx="612000" cy="612000"/>
            </a:xfrm>
            <a:prstGeom prst="ellipse">
              <a:avLst/>
            </a:prstGeom>
            <a:solidFill>
              <a:srgbClr val="083282"/>
            </a:solidFill>
            <a:ln w="3175" cap="flat" cmpd="sng" algn="ctr">
              <a:solidFill>
                <a:srgbClr val="083282"/>
              </a:solidFill>
              <a:prstDash val="solid"/>
            </a:ln>
            <a:effectLst/>
          </p:spPr>
          <p:txBody>
            <a:bodyPr rtlCol="0" anchor="ctr"/>
            <a:lstStyle/>
            <a:p>
              <a:pPr marL="0" marR="0" lvl="0" indent="0" algn="ctr" defTabSz="1018824"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err="1">
                <a:ln>
                  <a:noFill/>
                </a:ln>
                <a:solidFill>
                  <a:srgbClr val="FFFFFF"/>
                </a:solidFill>
                <a:effectLst/>
                <a:uLnTx/>
                <a:uFillTx/>
                <a:latin typeface="Georgia" pitchFamily="18" charset="0"/>
                <a:ea typeface="+mn-ea"/>
                <a:cs typeface="+mn-cs"/>
              </a:endParaRPr>
            </a:p>
          </p:txBody>
        </p:sp>
        <p:sp>
          <p:nvSpPr>
            <p:cNvPr id="35" name="Freeform 4838">
              <a:extLst>
                <a:ext uri="{FF2B5EF4-FFF2-40B4-BE49-F238E27FC236}">
                  <a16:creationId xmlns:a16="http://schemas.microsoft.com/office/drawing/2014/main" id="{4BDBD3CE-8F88-4E56-9F1B-D3ED3A9489BC}"/>
                </a:ext>
              </a:extLst>
            </p:cNvPr>
            <p:cNvSpPr>
              <a:spLocks noEditPoints="1"/>
            </p:cNvSpPr>
            <p:nvPr/>
          </p:nvSpPr>
          <p:spPr bwMode="auto">
            <a:xfrm>
              <a:off x="2437122" y="5974991"/>
              <a:ext cx="422222" cy="419738"/>
            </a:xfrm>
            <a:custGeom>
              <a:avLst/>
              <a:gdLst>
                <a:gd name="T0" fmla="*/ 24 w 340"/>
                <a:gd name="T1" fmla="*/ 266 h 338"/>
                <a:gd name="T2" fmla="*/ 18 w 340"/>
                <a:gd name="T3" fmla="*/ 270 h 338"/>
                <a:gd name="T4" fmla="*/ 14 w 340"/>
                <a:gd name="T5" fmla="*/ 276 h 338"/>
                <a:gd name="T6" fmla="*/ 16 w 340"/>
                <a:gd name="T7" fmla="*/ 280 h 338"/>
                <a:gd name="T8" fmla="*/ 20 w 340"/>
                <a:gd name="T9" fmla="*/ 286 h 338"/>
                <a:gd name="T10" fmla="*/ 316 w 340"/>
                <a:gd name="T11" fmla="*/ 286 h 338"/>
                <a:gd name="T12" fmla="*/ 320 w 340"/>
                <a:gd name="T13" fmla="*/ 286 h 338"/>
                <a:gd name="T14" fmla="*/ 324 w 340"/>
                <a:gd name="T15" fmla="*/ 280 h 338"/>
                <a:gd name="T16" fmla="*/ 326 w 340"/>
                <a:gd name="T17" fmla="*/ 276 h 338"/>
                <a:gd name="T18" fmla="*/ 322 w 340"/>
                <a:gd name="T19" fmla="*/ 270 h 338"/>
                <a:gd name="T20" fmla="*/ 316 w 340"/>
                <a:gd name="T21" fmla="*/ 266 h 338"/>
                <a:gd name="T22" fmla="*/ 298 w 340"/>
                <a:gd name="T23" fmla="*/ 192 h 338"/>
                <a:gd name="T24" fmla="*/ 316 w 340"/>
                <a:gd name="T25" fmla="*/ 192 h 338"/>
                <a:gd name="T26" fmla="*/ 322 w 340"/>
                <a:gd name="T27" fmla="*/ 190 h 338"/>
                <a:gd name="T28" fmla="*/ 326 w 340"/>
                <a:gd name="T29" fmla="*/ 182 h 338"/>
                <a:gd name="T30" fmla="*/ 324 w 340"/>
                <a:gd name="T31" fmla="*/ 178 h 338"/>
                <a:gd name="T32" fmla="*/ 320 w 340"/>
                <a:gd name="T33" fmla="*/ 172 h 338"/>
                <a:gd name="T34" fmla="*/ 24 w 340"/>
                <a:gd name="T35" fmla="*/ 172 h 338"/>
                <a:gd name="T36" fmla="*/ 20 w 340"/>
                <a:gd name="T37" fmla="*/ 172 h 338"/>
                <a:gd name="T38" fmla="*/ 16 w 340"/>
                <a:gd name="T39" fmla="*/ 178 h 338"/>
                <a:gd name="T40" fmla="*/ 14 w 340"/>
                <a:gd name="T41" fmla="*/ 182 h 338"/>
                <a:gd name="T42" fmla="*/ 18 w 340"/>
                <a:gd name="T43" fmla="*/ 190 h 338"/>
                <a:gd name="T44" fmla="*/ 24 w 340"/>
                <a:gd name="T45" fmla="*/ 192 h 338"/>
                <a:gd name="T46" fmla="*/ 42 w 340"/>
                <a:gd name="T47" fmla="*/ 266 h 338"/>
                <a:gd name="T48" fmla="*/ 248 w 340"/>
                <a:gd name="T49" fmla="*/ 266 h 338"/>
                <a:gd name="T50" fmla="*/ 230 w 340"/>
                <a:gd name="T51" fmla="*/ 192 h 338"/>
                <a:gd name="T52" fmla="*/ 248 w 340"/>
                <a:gd name="T53" fmla="*/ 266 h 338"/>
                <a:gd name="T54" fmla="*/ 162 w 340"/>
                <a:gd name="T55" fmla="*/ 266 h 338"/>
                <a:gd name="T56" fmla="*/ 178 w 340"/>
                <a:gd name="T57" fmla="*/ 192 h 338"/>
                <a:gd name="T58" fmla="*/ 110 w 340"/>
                <a:gd name="T59" fmla="*/ 266 h 338"/>
                <a:gd name="T60" fmla="*/ 92 w 340"/>
                <a:gd name="T61" fmla="*/ 192 h 338"/>
                <a:gd name="T62" fmla="*/ 110 w 340"/>
                <a:gd name="T63" fmla="*/ 266 h 338"/>
                <a:gd name="T64" fmla="*/ 340 w 340"/>
                <a:gd name="T65" fmla="*/ 322 h 338"/>
                <a:gd name="T66" fmla="*/ 334 w 340"/>
                <a:gd name="T67" fmla="*/ 334 h 338"/>
                <a:gd name="T68" fmla="*/ 324 w 340"/>
                <a:gd name="T69" fmla="*/ 338 h 338"/>
                <a:gd name="T70" fmla="*/ 16 w 340"/>
                <a:gd name="T71" fmla="*/ 338 h 338"/>
                <a:gd name="T72" fmla="*/ 6 w 340"/>
                <a:gd name="T73" fmla="*/ 334 h 338"/>
                <a:gd name="T74" fmla="*/ 0 w 340"/>
                <a:gd name="T75" fmla="*/ 322 h 338"/>
                <a:gd name="T76" fmla="*/ 2 w 340"/>
                <a:gd name="T77" fmla="*/ 316 h 338"/>
                <a:gd name="T78" fmla="*/ 10 w 340"/>
                <a:gd name="T79" fmla="*/ 308 h 338"/>
                <a:gd name="T80" fmla="*/ 324 w 340"/>
                <a:gd name="T81" fmla="*/ 306 h 338"/>
                <a:gd name="T82" fmla="*/ 330 w 340"/>
                <a:gd name="T83" fmla="*/ 308 h 338"/>
                <a:gd name="T84" fmla="*/ 338 w 340"/>
                <a:gd name="T85" fmla="*/ 316 h 338"/>
                <a:gd name="T86" fmla="*/ 340 w 340"/>
                <a:gd name="T87" fmla="*/ 322 h 338"/>
                <a:gd name="T88" fmla="*/ 82 w 340"/>
                <a:gd name="T89" fmla="*/ 154 h 338"/>
                <a:gd name="T90" fmla="*/ 84 w 340"/>
                <a:gd name="T91" fmla="*/ 136 h 338"/>
                <a:gd name="T92" fmla="*/ 98 w 340"/>
                <a:gd name="T93" fmla="*/ 104 h 338"/>
                <a:gd name="T94" fmla="*/ 120 w 340"/>
                <a:gd name="T95" fmla="*/ 80 h 338"/>
                <a:gd name="T96" fmla="*/ 152 w 340"/>
                <a:gd name="T97" fmla="*/ 68 h 338"/>
                <a:gd name="T98" fmla="*/ 170 w 340"/>
                <a:gd name="T99" fmla="*/ 66 h 338"/>
                <a:gd name="T100" fmla="*/ 204 w 340"/>
                <a:gd name="T101" fmla="*/ 72 h 338"/>
                <a:gd name="T102" fmla="*/ 232 w 340"/>
                <a:gd name="T103" fmla="*/ 92 h 338"/>
                <a:gd name="T104" fmla="*/ 250 w 340"/>
                <a:gd name="T105" fmla="*/ 118 h 338"/>
                <a:gd name="T106" fmla="*/ 258 w 340"/>
                <a:gd name="T107" fmla="*/ 154 h 338"/>
                <a:gd name="T108" fmla="*/ 192 w 340"/>
                <a:gd name="T109" fmla="*/ 54 h 338"/>
                <a:gd name="T110" fmla="*/ 148 w 340"/>
                <a:gd name="T111" fmla="*/ 26 h 338"/>
                <a:gd name="T112" fmla="*/ 192 w 340"/>
                <a:gd name="T113" fmla="*/ 26 h 338"/>
                <a:gd name="T114" fmla="*/ 192 w 340"/>
                <a:gd name="T115" fmla="*/ 5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 h="338">
                  <a:moveTo>
                    <a:pt x="24" y="266"/>
                  </a:moveTo>
                  <a:lnTo>
                    <a:pt x="24" y="266"/>
                  </a:lnTo>
                  <a:lnTo>
                    <a:pt x="20" y="268"/>
                  </a:lnTo>
                  <a:lnTo>
                    <a:pt x="18" y="270"/>
                  </a:lnTo>
                  <a:lnTo>
                    <a:pt x="16" y="272"/>
                  </a:lnTo>
                  <a:lnTo>
                    <a:pt x="14" y="276"/>
                  </a:lnTo>
                  <a:lnTo>
                    <a:pt x="14" y="276"/>
                  </a:lnTo>
                  <a:lnTo>
                    <a:pt x="16" y="280"/>
                  </a:lnTo>
                  <a:lnTo>
                    <a:pt x="18" y="284"/>
                  </a:lnTo>
                  <a:lnTo>
                    <a:pt x="20" y="286"/>
                  </a:lnTo>
                  <a:lnTo>
                    <a:pt x="24" y="286"/>
                  </a:lnTo>
                  <a:lnTo>
                    <a:pt x="316" y="286"/>
                  </a:lnTo>
                  <a:lnTo>
                    <a:pt x="316" y="286"/>
                  </a:lnTo>
                  <a:lnTo>
                    <a:pt x="320" y="286"/>
                  </a:lnTo>
                  <a:lnTo>
                    <a:pt x="322" y="284"/>
                  </a:lnTo>
                  <a:lnTo>
                    <a:pt x="324" y="280"/>
                  </a:lnTo>
                  <a:lnTo>
                    <a:pt x="326" y="276"/>
                  </a:lnTo>
                  <a:lnTo>
                    <a:pt x="326" y="276"/>
                  </a:lnTo>
                  <a:lnTo>
                    <a:pt x="324" y="272"/>
                  </a:lnTo>
                  <a:lnTo>
                    <a:pt x="322" y="270"/>
                  </a:lnTo>
                  <a:lnTo>
                    <a:pt x="320" y="268"/>
                  </a:lnTo>
                  <a:lnTo>
                    <a:pt x="316" y="266"/>
                  </a:lnTo>
                  <a:lnTo>
                    <a:pt x="298" y="266"/>
                  </a:lnTo>
                  <a:lnTo>
                    <a:pt x="298" y="192"/>
                  </a:lnTo>
                  <a:lnTo>
                    <a:pt x="316" y="192"/>
                  </a:lnTo>
                  <a:lnTo>
                    <a:pt x="316" y="192"/>
                  </a:lnTo>
                  <a:lnTo>
                    <a:pt x="320" y="192"/>
                  </a:lnTo>
                  <a:lnTo>
                    <a:pt x="322" y="190"/>
                  </a:lnTo>
                  <a:lnTo>
                    <a:pt x="324" y="186"/>
                  </a:lnTo>
                  <a:lnTo>
                    <a:pt x="326" y="182"/>
                  </a:lnTo>
                  <a:lnTo>
                    <a:pt x="326" y="182"/>
                  </a:lnTo>
                  <a:lnTo>
                    <a:pt x="324" y="178"/>
                  </a:lnTo>
                  <a:lnTo>
                    <a:pt x="322" y="176"/>
                  </a:lnTo>
                  <a:lnTo>
                    <a:pt x="320" y="172"/>
                  </a:lnTo>
                  <a:lnTo>
                    <a:pt x="316" y="172"/>
                  </a:lnTo>
                  <a:lnTo>
                    <a:pt x="24" y="172"/>
                  </a:lnTo>
                  <a:lnTo>
                    <a:pt x="24" y="172"/>
                  </a:lnTo>
                  <a:lnTo>
                    <a:pt x="20" y="172"/>
                  </a:lnTo>
                  <a:lnTo>
                    <a:pt x="18" y="176"/>
                  </a:lnTo>
                  <a:lnTo>
                    <a:pt x="16" y="178"/>
                  </a:lnTo>
                  <a:lnTo>
                    <a:pt x="14" y="182"/>
                  </a:lnTo>
                  <a:lnTo>
                    <a:pt x="14" y="182"/>
                  </a:lnTo>
                  <a:lnTo>
                    <a:pt x="16" y="186"/>
                  </a:lnTo>
                  <a:lnTo>
                    <a:pt x="18" y="190"/>
                  </a:lnTo>
                  <a:lnTo>
                    <a:pt x="20" y="192"/>
                  </a:lnTo>
                  <a:lnTo>
                    <a:pt x="24" y="192"/>
                  </a:lnTo>
                  <a:lnTo>
                    <a:pt x="42" y="192"/>
                  </a:lnTo>
                  <a:lnTo>
                    <a:pt x="42" y="266"/>
                  </a:lnTo>
                  <a:lnTo>
                    <a:pt x="24" y="266"/>
                  </a:lnTo>
                  <a:close/>
                  <a:moveTo>
                    <a:pt x="248" y="266"/>
                  </a:moveTo>
                  <a:lnTo>
                    <a:pt x="230" y="266"/>
                  </a:lnTo>
                  <a:lnTo>
                    <a:pt x="230" y="192"/>
                  </a:lnTo>
                  <a:lnTo>
                    <a:pt x="248" y="192"/>
                  </a:lnTo>
                  <a:lnTo>
                    <a:pt x="248" y="266"/>
                  </a:lnTo>
                  <a:close/>
                  <a:moveTo>
                    <a:pt x="178" y="266"/>
                  </a:moveTo>
                  <a:lnTo>
                    <a:pt x="162" y="266"/>
                  </a:lnTo>
                  <a:lnTo>
                    <a:pt x="162" y="192"/>
                  </a:lnTo>
                  <a:lnTo>
                    <a:pt x="178" y="192"/>
                  </a:lnTo>
                  <a:lnTo>
                    <a:pt x="178" y="266"/>
                  </a:lnTo>
                  <a:close/>
                  <a:moveTo>
                    <a:pt x="110" y="266"/>
                  </a:moveTo>
                  <a:lnTo>
                    <a:pt x="92" y="266"/>
                  </a:lnTo>
                  <a:lnTo>
                    <a:pt x="92" y="192"/>
                  </a:lnTo>
                  <a:lnTo>
                    <a:pt x="110" y="192"/>
                  </a:lnTo>
                  <a:lnTo>
                    <a:pt x="110" y="266"/>
                  </a:lnTo>
                  <a:close/>
                  <a:moveTo>
                    <a:pt x="340" y="322"/>
                  </a:moveTo>
                  <a:lnTo>
                    <a:pt x="340" y="322"/>
                  </a:lnTo>
                  <a:lnTo>
                    <a:pt x="338" y="328"/>
                  </a:lnTo>
                  <a:lnTo>
                    <a:pt x="334" y="334"/>
                  </a:lnTo>
                  <a:lnTo>
                    <a:pt x="330" y="336"/>
                  </a:lnTo>
                  <a:lnTo>
                    <a:pt x="324" y="338"/>
                  </a:lnTo>
                  <a:lnTo>
                    <a:pt x="16" y="338"/>
                  </a:lnTo>
                  <a:lnTo>
                    <a:pt x="16" y="338"/>
                  </a:lnTo>
                  <a:lnTo>
                    <a:pt x="10" y="336"/>
                  </a:lnTo>
                  <a:lnTo>
                    <a:pt x="6" y="334"/>
                  </a:lnTo>
                  <a:lnTo>
                    <a:pt x="2" y="328"/>
                  </a:lnTo>
                  <a:lnTo>
                    <a:pt x="0" y="322"/>
                  </a:lnTo>
                  <a:lnTo>
                    <a:pt x="0" y="322"/>
                  </a:lnTo>
                  <a:lnTo>
                    <a:pt x="2" y="316"/>
                  </a:lnTo>
                  <a:lnTo>
                    <a:pt x="6" y="310"/>
                  </a:lnTo>
                  <a:lnTo>
                    <a:pt x="10" y="308"/>
                  </a:lnTo>
                  <a:lnTo>
                    <a:pt x="16" y="306"/>
                  </a:lnTo>
                  <a:lnTo>
                    <a:pt x="324" y="306"/>
                  </a:lnTo>
                  <a:lnTo>
                    <a:pt x="324" y="306"/>
                  </a:lnTo>
                  <a:lnTo>
                    <a:pt x="330" y="308"/>
                  </a:lnTo>
                  <a:lnTo>
                    <a:pt x="334" y="310"/>
                  </a:lnTo>
                  <a:lnTo>
                    <a:pt x="338" y="316"/>
                  </a:lnTo>
                  <a:lnTo>
                    <a:pt x="340" y="322"/>
                  </a:lnTo>
                  <a:lnTo>
                    <a:pt x="340" y="322"/>
                  </a:lnTo>
                  <a:close/>
                  <a:moveTo>
                    <a:pt x="258" y="154"/>
                  </a:moveTo>
                  <a:lnTo>
                    <a:pt x="82" y="154"/>
                  </a:lnTo>
                  <a:lnTo>
                    <a:pt x="82" y="154"/>
                  </a:lnTo>
                  <a:lnTo>
                    <a:pt x="84" y="136"/>
                  </a:lnTo>
                  <a:lnTo>
                    <a:pt x="90" y="118"/>
                  </a:lnTo>
                  <a:lnTo>
                    <a:pt x="98" y="104"/>
                  </a:lnTo>
                  <a:lnTo>
                    <a:pt x="108" y="92"/>
                  </a:lnTo>
                  <a:lnTo>
                    <a:pt x="120" y="80"/>
                  </a:lnTo>
                  <a:lnTo>
                    <a:pt x="136" y="72"/>
                  </a:lnTo>
                  <a:lnTo>
                    <a:pt x="152" y="68"/>
                  </a:lnTo>
                  <a:lnTo>
                    <a:pt x="170" y="66"/>
                  </a:lnTo>
                  <a:lnTo>
                    <a:pt x="170" y="66"/>
                  </a:lnTo>
                  <a:lnTo>
                    <a:pt x="188" y="68"/>
                  </a:lnTo>
                  <a:lnTo>
                    <a:pt x="204" y="72"/>
                  </a:lnTo>
                  <a:lnTo>
                    <a:pt x="220" y="80"/>
                  </a:lnTo>
                  <a:lnTo>
                    <a:pt x="232" y="92"/>
                  </a:lnTo>
                  <a:lnTo>
                    <a:pt x="242" y="104"/>
                  </a:lnTo>
                  <a:lnTo>
                    <a:pt x="250" y="118"/>
                  </a:lnTo>
                  <a:lnTo>
                    <a:pt x="256" y="136"/>
                  </a:lnTo>
                  <a:lnTo>
                    <a:pt x="258" y="154"/>
                  </a:lnTo>
                  <a:lnTo>
                    <a:pt x="258" y="154"/>
                  </a:lnTo>
                  <a:close/>
                  <a:moveTo>
                    <a:pt x="192" y="54"/>
                  </a:moveTo>
                  <a:lnTo>
                    <a:pt x="148" y="54"/>
                  </a:lnTo>
                  <a:lnTo>
                    <a:pt x="148" y="26"/>
                  </a:lnTo>
                  <a:lnTo>
                    <a:pt x="170" y="0"/>
                  </a:lnTo>
                  <a:lnTo>
                    <a:pt x="192" y="26"/>
                  </a:lnTo>
                  <a:lnTo>
                    <a:pt x="192" y="26"/>
                  </a:lnTo>
                  <a:lnTo>
                    <a:pt x="192" y="5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1018824"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a:endParaRPr>
            </a:p>
          </p:txBody>
        </p:sp>
      </p:grpSp>
      <p:sp>
        <p:nvSpPr>
          <p:cNvPr id="20" name="Shape 3993">
            <a:extLst>
              <a:ext uri="{FF2B5EF4-FFF2-40B4-BE49-F238E27FC236}">
                <a16:creationId xmlns:a16="http://schemas.microsoft.com/office/drawing/2014/main" id="{43E584FD-51B7-4921-BBBA-4D8E9A980869}"/>
              </a:ext>
            </a:extLst>
          </p:cNvPr>
          <p:cNvSpPr>
            <a:spLocks noChangeArrowheads="1"/>
          </p:cNvSpPr>
          <p:nvPr/>
        </p:nvSpPr>
        <p:spPr bwMode="auto">
          <a:xfrm>
            <a:off x="2577000" y="5740020"/>
            <a:ext cx="7029450" cy="402336"/>
          </a:xfrm>
          <a:prstGeom prst="rect">
            <a:avLst/>
          </a:prstGeom>
          <a:solidFill>
            <a:srgbClr val="C0C2C4"/>
          </a:solidFill>
          <a:ln w="3175">
            <a:solidFill>
              <a:srgbClr val="FFFFFF"/>
            </a:solidFill>
            <a:miter lim="400000"/>
            <a:headEnd/>
            <a:tailEnd/>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en-US" sz="1600" b="1">
                <a:solidFill>
                  <a:schemeClr val="bg1"/>
                </a:solidFill>
                <a:latin typeface="Franklin Gothic Book" panose="020B0503020102020204" pitchFamily="34" charset="0"/>
                <a:ea typeface="Helvetica Light"/>
                <a:cs typeface="Segoe UI Semibold" panose="020B0702040204020203" pitchFamily="34" charset="0"/>
                <a:sym typeface="Helvetica Light"/>
              </a:rPr>
              <a:t>OTHER</a:t>
            </a:r>
            <a:endParaRPr lang="en-US" altLang="en-US" sz="1950" b="1">
              <a:solidFill>
                <a:schemeClr val="bg1"/>
              </a:solidFill>
              <a:latin typeface="Franklin Gothic Book" panose="020B0503020102020204" pitchFamily="34" charset="0"/>
              <a:ea typeface="Helvetica Light"/>
              <a:cs typeface="Segoe UI Semibold" panose="020B0702040204020203" pitchFamily="34" charset="0"/>
              <a:sym typeface="Helvetica Light"/>
            </a:endParaRPr>
          </a:p>
        </p:txBody>
      </p:sp>
      <p:sp>
        <p:nvSpPr>
          <p:cNvPr id="36" name="Shape 4008">
            <a:extLst>
              <a:ext uri="{FF2B5EF4-FFF2-40B4-BE49-F238E27FC236}">
                <a16:creationId xmlns:a16="http://schemas.microsoft.com/office/drawing/2014/main" id="{F4F8005C-A7DA-4144-8BA7-F70FC8C4A3FF}"/>
              </a:ext>
            </a:extLst>
          </p:cNvPr>
          <p:cNvSpPr>
            <a:spLocks noChangeArrowheads="1"/>
          </p:cNvSpPr>
          <p:nvPr/>
        </p:nvSpPr>
        <p:spPr bwMode="auto">
          <a:xfrm>
            <a:off x="2577000" y="3483404"/>
            <a:ext cx="7029450" cy="402352"/>
          </a:xfrm>
          <a:prstGeom prst="rect">
            <a:avLst/>
          </a:prstGeom>
          <a:solidFill>
            <a:srgbClr val="C0C2C4"/>
          </a:solidFill>
          <a:ln w="3175">
            <a:solidFill>
              <a:srgbClr val="FFFFFF"/>
            </a:solidFill>
            <a:miter lim="400000"/>
            <a:headEnd/>
            <a:tailEnd/>
          </a:ln>
        </p:spPr>
        <p:txBody>
          <a:bodyPr lIns="38100" tIns="38100" rIns="38100" bIns="38100" anchor="ctr"/>
          <a:lstStyle>
            <a:lvl1pPr>
              <a:lnSpc>
                <a:spcPct val="90000"/>
              </a:lnSpc>
              <a:spcBef>
                <a:spcPts val="1000"/>
              </a:spcBef>
              <a:buFont typeface="Arial" panose="020B0604020202020204" pitchFamily="34" charset="0"/>
              <a:buChar char="•"/>
              <a:defRPr sz="2800">
                <a:solidFill>
                  <a:schemeClr val="tx1"/>
                </a:solidFill>
                <a:latin typeface="Segoe UI Semilight" panose="020B0402040204020203" pitchFamily="34" charset="0"/>
                <a:cs typeface="Segoe UI Semilight" panose="020B04020402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egoe UI Semilight" panose="020B0402040204020203" pitchFamily="34" charset="0"/>
                <a:cs typeface="Segoe UI Semilight" panose="020B04020402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egoe UI Semilight" panose="020B0402040204020203" pitchFamily="34" charset="0"/>
                <a:cs typeface="Segoe UI Semilight" panose="020B04020402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egoe UI Semilight" panose="020B0402040204020203" pitchFamily="34" charset="0"/>
                <a:cs typeface="Segoe UI Semilight" panose="020B0402040204020203" pitchFamily="34" charset="0"/>
              </a:defRPr>
            </a:lvl9pPr>
          </a:lstStyle>
          <a:p>
            <a:pPr algn="ctr" eaLnBrk="1" hangingPunct="1">
              <a:lnSpc>
                <a:spcPct val="100000"/>
              </a:lnSpc>
              <a:spcBef>
                <a:spcPct val="0"/>
              </a:spcBef>
              <a:buFontTx/>
              <a:buNone/>
            </a:pPr>
            <a:r>
              <a:rPr lang="en-US" altLang="en-US" sz="1600" b="1">
                <a:solidFill>
                  <a:srgbClr val="FFFFFF"/>
                </a:solidFill>
                <a:latin typeface="Franklin Gothic Book" panose="020B0503020102020204" pitchFamily="34" charset="0"/>
                <a:ea typeface="Helvetica Light"/>
                <a:cs typeface="Segoe UI Semibold" panose="020B0702040204020203" pitchFamily="34" charset="0"/>
                <a:sym typeface="Helvetica Light"/>
              </a:rPr>
              <a:t>HOMEGROWN VIOLENT EXTREMISTS </a:t>
            </a:r>
          </a:p>
        </p:txBody>
      </p:sp>
      <p:sp>
        <p:nvSpPr>
          <p:cNvPr id="38" name="Footer Placeholder 5">
            <a:extLst>
              <a:ext uri="{FF2B5EF4-FFF2-40B4-BE49-F238E27FC236}">
                <a16:creationId xmlns:a16="http://schemas.microsoft.com/office/drawing/2014/main" id="{65281550-987F-478F-BBFA-394A7732E95E}"/>
              </a:ext>
            </a:extLst>
          </p:cNvPr>
          <p:cNvSpPr txBox="1">
            <a:spLocks/>
          </p:cNvSpPr>
          <p:nvPr/>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Prevention Programs and Partnerships</a:t>
            </a:r>
          </a:p>
        </p:txBody>
      </p:sp>
    </p:spTree>
    <p:extLst>
      <p:ext uri="{BB962C8B-B14F-4D97-AF65-F5344CB8AC3E}">
        <p14:creationId xmlns:p14="http://schemas.microsoft.com/office/powerpoint/2010/main" val="135594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A6D26-9B70-4B82-90BF-2F880706AA7B}"/>
              </a:ext>
            </a:extLst>
          </p:cNvPr>
          <p:cNvSpPr>
            <a:spLocks noGrp="1"/>
          </p:cNvSpPr>
          <p:nvPr>
            <p:ph type="title"/>
          </p:nvPr>
        </p:nvSpPr>
        <p:spPr/>
        <p:txBody>
          <a:bodyPr/>
          <a:lstStyle/>
          <a:p>
            <a:r>
              <a:rPr lang="en-US" dirty="0"/>
              <a:t>What is “Targeted Violence”?</a:t>
            </a:r>
          </a:p>
        </p:txBody>
      </p:sp>
      <p:sp>
        <p:nvSpPr>
          <p:cNvPr id="3" name="Date Placeholder 2">
            <a:extLst>
              <a:ext uri="{FF2B5EF4-FFF2-40B4-BE49-F238E27FC236}">
                <a16:creationId xmlns:a16="http://schemas.microsoft.com/office/drawing/2014/main" id="{CA62A44D-FF46-42B1-9894-E4AE7327B267}"/>
              </a:ext>
            </a:extLst>
          </p:cNvPr>
          <p:cNvSpPr>
            <a:spLocks noGrp="1"/>
          </p:cNvSpPr>
          <p:nvPr>
            <p:ph type="dt" sz="half" idx="10"/>
          </p:nvPr>
        </p:nvSpPr>
        <p:spPr/>
        <p:txBody>
          <a:bodyPr/>
          <a:lstStyle/>
          <a:p>
            <a:fld id="{89FF7EB4-17EE-44B2-8680-B1AAB6964142}" type="datetime1">
              <a:rPr lang="en-US" smtClean="0"/>
              <a:t>9/26/2022</a:t>
            </a:fld>
            <a:endParaRPr lang="en-US"/>
          </a:p>
        </p:txBody>
      </p:sp>
      <p:sp>
        <p:nvSpPr>
          <p:cNvPr id="5" name="Slide Number Placeholder 4">
            <a:extLst>
              <a:ext uri="{FF2B5EF4-FFF2-40B4-BE49-F238E27FC236}">
                <a16:creationId xmlns:a16="http://schemas.microsoft.com/office/drawing/2014/main" id="{1F7DB7A5-B966-4E7B-822B-37D67EA9BAA3}"/>
              </a:ext>
            </a:extLst>
          </p:cNvPr>
          <p:cNvSpPr>
            <a:spLocks noGrp="1"/>
          </p:cNvSpPr>
          <p:nvPr>
            <p:ph type="sldNum" sz="quarter" idx="12"/>
          </p:nvPr>
        </p:nvSpPr>
        <p:spPr/>
        <p:txBody>
          <a:bodyPr/>
          <a:lstStyle/>
          <a:p>
            <a:fld id="{0CB25C7D-DA1D-470A-9386-174DD2BAFF50}" type="slidenum">
              <a:rPr lang="en-US" smtClean="0"/>
              <a:t>8</a:t>
            </a:fld>
            <a:endParaRPr lang="en-US"/>
          </a:p>
        </p:txBody>
      </p:sp>
      <p:sp>
        <p:nvSpPr>
          <p:cNvPr id="11" name="Content Placeholder 2">
            <a:extLst>
              <a:ext uri="{FF2B5EF4-FFF2-40B4-BE49-F238E27FC236}">
                <a16:creationId xmlns:a16="http://schemas.microsoft.com/office/drawing/2014/main" id="{5EF743DF-C806-49D6-AE72-B38CC2B26ED2}"/>
              </a:ext>
            </a:extLst>
          </p:cNvPr>
          <p:cNvSpPr txBox="1">
            <a:spLocks/>
          </p:cNvSpPr>
          <p:nvPr/>
        </p:nvSpPr>
        <p:spPr>
          <a:xfrm>
            <a:off x="152400" y="1219200"/>
            <a:ext cx="6413863"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600">
              <a:latin typeface="+mn-lt"/>
              <a:cs typeface="Segoe UI Semibold" panose="020B0702040204020203" pitchFamily="34" charset="0"/>
            </a:endParaRPr>
          </a:p>
          <a:p>
            <a:pPr marL="0" indent="0">
              <a:buFont typeface="Arial" pitchFamily="34" charset="0"/>
              <a:buNone/>
            </a:pPr>
            <a:endParaRPr lang="en-US">
              <a:latin typeface="Segoe UI Light" panose="020B0502040204020203" pitchFamily="34" charset="0"/>
              <a:cs typeface="Segoe UI Light" panose="020B0502040204020203" pitchFamily="34" charset="0"/>
            </a:endParaRPr>
          </a:p>
        </p:txBody>
      </p:sp>
      <p:sp>
        <p:nvSpPr>
          <p:cNvPr id="12" name="Rectangle 11">
            <a:extLst>
              <a:ext uri="{FF2B5EF4-FFF2-40B4-BE49-F238E27FC236}">
                <a16:creationId xmlns:a16="http://schemas.microsoft.com/office/drawing/2014/main" id="{51292BA2-DFF5-438A-B13D-A27503B10BBB}"/>
              </a:ext>
            </a:extLst>
          </p:cNvPr>
          <p:cNvSpPr/>
          <p:nvPr/>
        </p:nvSpPr>
        <p:spPr>
          <a:xfrm>
            <a:off x="361112" y="1648077"/>
            <a:ext cx="6205151" cy="2828467"/>
          </a:xfrm>
          <a:prstGeom prst="rect">
            <a:avLst/>
          </a:prstGeom>
        </p:spPr>
        <p:txBody>
          <a:bodyPr wrap="square">
            <a:spAutoFit/>
          </a:bodyPr>
          <a:lstStyle/>
          <a:p>
            <a:pPr>
              <a:spcBef>
                <a:spcPct val="20000"/>
              </a:spcBef>
              <a:spcAft>
                <a:spcPts val="600"/>
              </a:spcAft>
            </a:pPr>
            <a:r>
              <a:rPr lang="en-US" sz="2400" dirty="0">
                <a:latin typeface="Franklin Gothic Book" panose="020B0503020102020204" pitchFamily="34" charset="0"/>
                <a:cs typeface="Arial"/>
              </a:rPr>
              <a:t>“</a:t>
            </a:r>
            <a:r>
              <a:rPr lang="en-US" sz="2400" b="1" dirty="0">
                <a:latin typeface="Franklin Gothic Book" panose="020B0503020102020204" pitchFamily="34" charset="0"/>
                <a:cs typeface="Arial"/>
              </a:rPr>
              <a:t>Targeted violence</a:t>
            </a:r>
            <a:r>
              <a:rPr lang="en-US" sz="2400" dirty="0">
                <a:latin typeface="Franklin Gothic Book" panose="020B0503020102020204" pitchFamily="34" charset="0"/>
                <a:cs typeface="Arial"/>
              </a:rPr>
              <a:t>” refers to any intentional act against a pre-identified target based on that target’s perceived identity or affiliation that is intended to intimidate or coerce or generate publicity about the perpetrator’s grievance.</a:t>
            </a:r>
          </a:p>
          <a:p>
            <a:pPr marL="285750" indent="-285750">
              <a:spcBef>
                <a:spcPct val="20000"/>
              </a:spcBef>
              <a:spcAft>
                <a:spcPts val="600"/>
              </a:spcAft>
              <a:buFont typeface="Arial" pitchFamily="34" charset="0"/>
              <a:buChar char="•"/>
            </a:pPr>
            <a:endParaRPr lang="en-US" sz="2400" dirty="0">
              <a:latin typeface="Franklin Gothic Book" panose="020B0503020102020204" pitchFamily="34" charset="0"/>
              <a:cs typeface="Segoe UI Semibold" panose="020B0702040204020203" pitchFamily="34" charset="0"/>
            </a:endParaRPr>
          </a:p>
        </p:txBody>
      </p:sp>
      <p:graphicFrame>
        <p:nvGraphicFramePr>
          <p:cNvPr id="9" name="Diagram 8">
            <a:extLst>
              <a:ext uri="{FF2B5EF4-FFF2-40B4-BE49-F238E27FC236}">
                <a16:creationId xmlns:a16="http://schemas.microsoft.com/office/drawing/2014/main" id="{72A2449F-E887-4575-A4C5-BC625C7F7982}"/>
              </a:ext>
            </a:extLst>
          </p:cNvPr>
          <p:cNvGraphicFramePr/>
          <p:nvPr>
            <p:extLst>
              <p:ext uri="{D42A27DB-BD31-4B8C-83A1-F6EECF244321}">
                <p14:modId xmlns:p14="http://schemas.microsoft.com/office/powerpoint/2010/main" val="151671477"/>
              </p:ext>
            </p:extLst>
          </p:nvPr>
        </p:nvGraphicFramePr>
        <p:xfrm>
          <a:off x="6244698" y="1219201"/>
          <a:ext cx="5302867" cy="5011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ooter Placeholder 3">
            <a:extLst>
              <a:ext uri="{FF2B5EF4-FFF2-40B4-BE49-F238E27FC236}">
                <a16:creationId xmlns:a16="http://schemas.microsoft.com/office/drawing/2014/main" id="{1E9A9549-8097-4F57-9B3B-FF9C7207C08D}"/>
              </a:ext>
            </a:extLst>
          </p:cNvPr>
          <p:cNvSpPr>
            <a:spLocks noGrp="1"/>
          </p:cNvSpPr>
          <p:nvPr>
            <p:ph type="ftr" sz="quarter" idx="11"/>
          </p:nvPr>
        </p:nvSpPr>
        <p:spPr>
          <a:xfrm>
            <a:off x="4038600" y="6169553"/>
            <a:ext cx="4114800" cy="365125"/>
          </a:xfrm>
        </p:spPr>
        <p:txBody>
          <a:bodyPr/>
          <a:lstStyle/>
          <a:p>
            <a:r>
              <a:rPr lang="en-US"/>
              <a:t>Center for Prevention Programs and Partnerships</a:t>
            </a:r>
          </a:p>
        </p:txBody>
      </p:sp>
      <p:sp>
        <p:nvSpPr>
          <p:cNvPr id="14" name="Footer Placeholder 5">
            <a:extLst>
              <a:ext uri="{FF2B5EF4-FFF2-40B4-BE49-F238E27FC236}">
                <a16:creationId xmlns:a16="http://schemas.microsoft.com/office/drawing/2014/main" id="{FAB7CB84-6AB2-4519-ABE4-A9ED9804C1B1}"/>
              </a:ext>
            </a:extLst>
          </p:cNvPr>
          <p:cNvSpPr txBox="1">
            <a:spLocks/>
          </p:cNvSpPr>
          <p:nvPr/>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Prevention Programs and Partnerships</a:t>
            </a:r>
          </a:p>
        </p:txBody>
      </p:sp>
    </p:spTree>
    <p:extLst>
      <p:ext uri="{BB962C8B-B14F-4D97-AF65-F5344CB8AC3E}">
        <p14:creationId xmlns:p14="http://schemas.microsoft.com/office/powerpoint/2010/main" val="1348535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48801C2-FF15-4C85-86B2-8C9218A297A8}"/>
              </a:ext>
            </a:extLst>
          </p:cNvPr>
          <p:cNvGrpSpPr/>
          <p:nvPr/>
        </p:nvGrpSpPr>
        <p:grpSpPr>
          <a:xfrm>
            <a:off x="1226917" y="5000251"/>
            <a:ext cx="8888512" cy="924893"/>
            <a:chOff x="4336025" y="5000251"/>
            <a:chExt cx="5779403" cy="924893"/>
          </a:xfrm>
        </p:grpSpPr>
        <p:sp>
          <p:nvSpPr>
            <p:cNvPr id="31" name="Rectangle 30">
              <a:extLst>
                <a:ext uri="{FF2B5EF4-FFF2-40B4-BE49-F238E27FC236}">
                  <a16:creationId xmlns:a16="http://schemas.microsoft.com/office/drawing/2014/main" id="{352ACB9F-9731-4FF1-B5AE-2C2E36DDB42E}"/>
                </a:ext>
              </a:extLst>
            </p:cNvPr>
            <p:cNvSpPr/>
            <p:nvPr/>
          </p:nvSpPr>
          <p:spPr>
            <a:xfrm>
              <a:off x="4336025" y="5000251"/>
              <a:ext cx="5779403" cy="840803"/>
            </a:xfrm>
            <a:prstGeom prst="rect">
              <a:avLst/>
            </a:prstGeom>
            <a:solidFill>
              <a:srgbClr val="69C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TextBox 31">
              <a:extLst>
                <a:ext uri="{FF2B5EF4-FFF2-40B4-BE49-F238E27FC236}">
                  <a16:creationId xmlns:a16="http://schemas.microsoft.com/office/drawing/2014/main" id="{E9A1AA27-E75A-46CE-B5F3-519D25EEBC46}"/>
                </a:ext>
              </a:extLst>
            </p:cNvPr>
            <p:cNvSpPr txBox="1"/>
            <p:nvPr/>
          </p:nvSpPr>
          <p:spPr>
            <a:xfrm>
              <a:off x="6034385" y="5155703"/>
              <a:ext cx="3777165" cy="769441"/>
            </a:xfrm>
            <a:prstGeom prst="rect">
              <a:avLst/>
            </a:prstGeom>
            <a:noFill/>
          </p:spPr>
          <p:txBody>
            <a:bodyPr wrap="square" lIns="91440" tIns="45720" rIns="91440" bIns="45720" rtlCol="0" anchor="t">
              <a:spAutoFit/>
            </a:bodyPr>
            <a:lstStyle/>
            <a:p>
              <a:pPr marL="285750" lvl="2" indent="-213995" defTabSz="225425">
                <a:buFont typeface="Arial" panose="020B0604020202020204" pitchFamily="34" charset="0"/>
                <a:buChar char="•"/>
              </a:pPr>
              <a:r>
                <a:rPr lang="en-US" sz="1400" dirty="0">
                  <a:latin typeface="Franklin Gothic Book" panose="020B0503020102020204" pitchFamily="34" charset="0"/>
                  <a:cs typeface="Arial"/>
                </a:rPr>
                <a:t>Community wide policies and practices that prevent risk factors for targeted violence and terrorism from occurring</a:t>
              </a:r>
            </a:p>
            <a:p>
              <a:endParaRPr lang="en-US" sz="1600" dirty="0"/>
            </a:p>
          </p:txBody>
        </p:sp>
      </p:grpSp>
      <p:grpSp>
        <p:nvGrpSpPr>
          <p:cNvPr id="27" name="Group 26">
            <a:extLst>
              <a:ext uri="{FF2B5EF4-FFF2-40B4-BE49-F238E27FC236}">
                <a16:creationId xmlns:a16="http://schemas.microsoft.com/office/drawing/2014/main" id="{18670C48-2C61-4E9D-BDEC-159C0B578E73}"/>
              </a:ext>
            </a:extLst>
          </p:cNvPr>
          <p:cNvGrpSpPr/>
          <p:nvPr/>
        </p:nvGrpSpPr>
        <p:grpSpPr>
          <a:xfrm>
            <a:off x="1226916" y="3952148"/>
            <a:ext cx="8883637" cy="1065900"/>
            <a:chOff x="5526230" y="364530"/>
            <a:chExt cx="5779403" cy="1065900"/>
          </a:xfrm>
        </p:grpSpPr>
        <p:sp>
          <p:nvSpPr>
            <p:cNvPr id="28" name="Rectangle 27">
              <a:extLst>
                <a:ext uri="{FF2B5EF4-FFF2-40B4-BE49-F238E27FC236}">
                  <a16:creationId xmlns:a16="http://schemas.microsoft.com/office/drawing/2014/main" id="{9496D8D0-00E0-4152-973E-38782DC9160A}"/>
                </a:ext>
              </a:extLst>
            </p:cNvPr>
            <p:cNvSpPr/>
            <p:nvPr/>
          </p:nvSpPr>
          <p:spPr>
            <a:xfrm>
              <a:off x="5526230" y="364530"/>
              <a:ext cx="5779403" cy="840803"/>
            </a:xfrm>
            <a:prstGeom prst="rect">
              <a:avLst/>
            </a:prstGeom>
            <a:solidFill>
              <a:srgbClr val="BDE0A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TextBox 28">
              <a:extLst>
                <a:ext uri="{FF2B5EF4-FFF2-40B4-BE49-F238E27FC236}">
                  <a16:creationId xmlns:a16="http://schemas.microsoft.com/office/drawing/2014/main" id="{349AADCA-1B8B-4DC8-AD4C-BF437A220112}"/>
                </a:ext>
              </a:extLst>
            </p:cNvPr>
            <p:cNvSpPr txBox="1"/>
            <p:nvPr/>
          </p:nvSpPr>
          <p:spPr>
            <a:xfrm>
              <a:off x="6948827" y="476323"/>
              <a:ext cx="4266689"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effectLst/>
                  <a:latin typeface="Franklin Gothic Book" panose="020B0503020102020204" pitchFamily="34" charset="0"/>
                </a:rPr>
                <a:t>Empower bystanders to engage and connect individuals with the help they need</a:t>
              </a:r>
            </a:p>
            <a:p>
              <a:pPr marL="285750" indent="-285750">
                <a:buFont typeface="Arial" panose="020B0604020202020204" pitchFamily="34" charset="0"/>
                <a:buChar char="•"/>
              </a:pPr>
              <a:r>
                <a:rPr lang="en-US" sz="1400" dirty="0">
                  <a:latin typeface="Franklin Gothic Book" panose="020B0503020102020204" pitchFamily="34" charset="0"/>
                </a:rPr>
                <a:t>Invest in programs that reduce risks within communities and bring communities together</a:t>
              </a:r>
              <a:endParaRPr lang="en-US" sz="1400" dirty="0">
                <a:effectLst/>
                <a:latin typeface="Franklin Gothic Book" panose="020B0503020102020204" pitchFamily="34" charset="0"/>
              </a:endParaRPr>
            </a:p>
            <a:p>
              <a:endParaRPr lang="en-US" sz="1400" dirty="0"/>
            </a:p>
          </p:txBody>
        </p:sp>
      </p:grpSp>
      <p:grpSp>
        <p:nvGrpSpPr>
          <p:cNvPr id="24" name="Group 23">
            <a:extLst>
              <a:ext uri="{FF2B5EF4-FFF2-40B4-BE49-F238E27FC236}">
                <a16:creationId xmlns:a16="http://schemas.microsoft.com/office/drawing/2014/main" id="{D2A9A0BC-E09A-4B69-9F22-1826407557A6}"/>
              </a:ext>
            </a:extLst>
          </p:cNvPr>
          <p:cNvGrpSpPr/>
          <p:nvPr/>
        </p:nvGrpSpPr>
        <p:grpSpPr>
          <a:xfrm>
            <a:off x="1226916" y="2948282"/>
            <a:ext cx="8879182" cy="1115659"/>
            <a:chOff x="5140432" y="364530"/>
            <a:chExt cx="6165202" cy="1115659"/>
          </a:xfrm>
        </p:grpSpPr>
        <p:sp>
          <p:nvSpPr>
            <p:cNvPr id="25" name="Rectangle 24">
              <a:extLst>
                <a:ext uri="{FF2B5EF4-FFF2-40B4-BE49-F238E27FC236}">
                  <a16:creationId xmlns:a16="http://schemas.microsoft.com/office/drawing/2014/main" id="{DB3E61A2-152A-46EB-87F0-8C96D547478A}"/>
                </a:ext>
              </a:extLst>
            </p:cNvPr>
            <p:cNvSpPr/>
            <p:nvPr/>
          </p:nvSpPr>
          <p:spPr>
            <a:xfrm>
              <a:off x="5140432" y="364530"/>
              <a:ext cx="6165202" cy="840803"/>
            </a:xfrm>
            <a:prstGeom prst="rect">
              <a:avLst/>
            </a:prstGeom>
            <a:solidFill>
              <a:srgbClr val="FFF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TextBox 25">
              <a:extLst>
                <a:ext uri="{FF2B5EF4-FFF2-40B4-BE49-F238E27FC236}">
                  <a16:creationId xmlns:a16="http://schemas.microsoft.com/office/drawing/2014/main" id="{16F6995D-CDA7-41F4-8F67-57D7D56F21B5}"/>
                </a:ext>
              </a:extLst>
            </p:cNvPr>
            <p:cNvSpPr txBox="1"/>
            <p:nvPr/>
          </p:nvSpPr>
          <p:spPr>
            <a:xfrm>
              <a:off x="6229081" y="526082"/>
              <a:ext cx="5058260" cy="954107"/>
            </a:xfrm>
            <a:prstGeom prst="rect">
              <a:avLst/>
            </a:prstGeom>
            <a:noFill/>
          </p:spPr>
          <p:txBody>
            <a:bodyPr wrap="square" rtlCol="0">
              <a:spAutoFit/>
            </a:bodyPr>
            <a:lstStyle/>
            <a:p>
              <a:pPr marL="285750" lvl="2" indent="-214313" defTabSz="225425">
                <a:buFont typeface="Arial" panose="020B0604020202020204" pitchFamily="34" charset="0"/>
                <a:buChar char="•"/>
              </a:pPr>
              <a:r>
                <a:rPr lang="en-US" sz="1400" dirty="0">
                  <a:latin typeface="Franklin Gothic Book" panose="020B0503020102020204" pitchFamily="34" charset="0"/>
                  <a:cs typeface="Arial" panose="020B0604020202020204" pitchFamily="34" charset="0"/>
                </a:rPr>
                <a:t>Threat assessment and management by multidisciplinary teams for individuals who may have radicalized to violence</a:t>
              </a:r>
            </a:p>
            <a:p>
              <a:pPr marL="285750" lvl="2" indent="-214313" defTabSz="225425">
                <a:buFont typeface="Arial" panose="020B0604020202020204" pitchFamily="34" charset="0"/>
                <a:buChar char="•"/>
              </a:pPr>
              <a:r>
                <a:rPr lang="en-US" sz="1400" dirty="0">
                  <a:latin typeface="Franklin Gothic Book" panose="020B0503020102020204" pitchFamily="34" charset="0"/>
                  <a:cs typeface="Arial" panose="020B0604020202020204" pitchFamily="34" charset="0"/>
                </a:rPr>
                <a:t>Refer individuals to appropriate services as needed to deter violence</a:t>
              </a:r>
            </a:p>
            <a:p>
              <a:endParaRPr lang="en-US" sz="1400" dirty="0">
                <a:latin typeface="Franklin Gothic Book" panose="020B0503020102020204" pitchFamily="34" charset="0"/>
              </a:endParaRPr>
            </a:p>
          </p:txBody>
        </p:sp>
      </p:grpSp>
      <p:grpSp>
        <p:nvGrpSpPr>
          <p:cNvPr id="8" name="Group 7">
            <a:extLst>
              <a:ext uri="{FF2B5EF4-FFF2-40B4-BE49-F238E27FC236}">
                <a16:creationId xmlns:a16="http://schemas.microsoft.com/office/drawing/2014/main" id="{2ABFEF00-3D96-4642-83E3-09A6AF842BDD}"/>
              </a:ext>
            </a:extLst>
          </p:cNvPr>
          <p:cNvGrpSpPr/>
          <p:nvPr/>
        </p:nvGrpSpPr>
        <p:grpSpPr>
          <a:xfrm>
            <a:off x="1226916" y="1965994"/>
            <a:ext cx="8888513" cy="1080753"/>
            <a:chOff x="5140432" y="364530"/>
            <a:chExt cx="6165202" cy="1080753"/>
          </a:xfrm>
        </p:grpSpPr>
        <p:sp>
          <p:nvSpPr>
            <p:cNvPr id="4" name="Rectangle 3">
              <a:extLst>
                <a:ext uri="{FF2B5EF4-FFF2-40B4-BE49-F238E27FC236}">
                  <a16:creationId xmlns:a16="http://schemas.microsoft.com/office/drawing/2014/main" id="{F8005F17-B3BD-47A9-8B8D-1E291385670D}"/>
                </a:ext>
              </a:extLst>
            </p:cNvPr>
            <p:cNvSpPr/>
            <p:nvPr/>
          </p:nvSpPr>
          <p:spPr>
            <a:xfrm>
              <a:off x="5140432" y="364530"/>
              <a:ext cx="6165202" cy="840803"/>
            </a:xfrm>
            <a:prstGeom prst="rect">
              <a:avLst/>
            </a:prstGeom>
            <a:solidFill>
              <a:srgbClr val="FFAB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B36AB20D-4BDD-4E6A-926C-651A61771305}"/>
                </a:ext>
              </a:extLst>
            </p:cNvPr>
            <p:cNvSpPr txBox="1"/>
            <p:nvPr/>
          </p:nvSpPr>
          <p:spPr>
            <a:xfrm>
              <a:off x="5771314" y="460398"/>
              <a:ext cx="5527848" cy="984885"/>
            </a:xfrm>
            <a:prstGeom prst="rect">
              <a:avLst/>
            </a:prstGeom>
            <a:noFill/>
          </p:spPr>
          <p:txBody>
            <a:bodyPr wrap="square" rtlCol="0">
              <a:spAutoFit/>
            </a:bodyPr>
            <a:lstStyle/>
            <a:p>
              <a:pPr marL="285750" lvl="2" indent="-214313" defTabSz="225425">
                <a:buFont typeface="Arial" panose="020B0604020202020204" pitchFamily="34" charset="0"/>
                <a:buChar char="•"/>
              </a:pPr>
              <a:r>
                <a:rPr lang="en-US" sz="1400" dirty="0">
                  <a:latin typeface="Franklin Gothic Book" panose="020B0503020102020204" pitchFamily="34" charset="0"/>
                  <a:cs typeface="Arial" panose="020B0604020202020204" pitchFamily="34" charset="0"/>
                </a:rPr>
                <a:t>Rehabilitation/Reintegration of individuals who have – or have planned to   - engage in a targeted violence/terrorism act (</a:t>
              </a:r>
              <a:r>
                <a:rPr lang="en-US" sz="1400" i="1" dirty="0">
                  <a:latin typeface="Franklin Gothic Book" panose="020B0503020102020204" pitchFamily="34" charset="0"/>
                  <a:cs typeface="Arial" panose="020B0604020202020204" pitchFamily="34" charset="0"/>
                </a:rPr>
                <a:t>High risk/high threat cases</a:t>
              </a:r>
              <a:r>
                <a:rPr lang="en-US" sz="1400" dirty="0">
                  <a:latin typeface="Franklin Gothic Book" panose="020B0503020102020204" pitchFamily="34" charset="0"/>
                  <a:cs typeface="Arial" panose="020B0604020202020204" pitchFamily="34" charset="0"/>
                </a:rPr>
                <a:t>)</a:t>
              </a:r>
            </a:p>
            <a:p>
              <a:pPr marL="285750" lvl="2" indent="-214313" defTabSz="225425">
                <a:buFont typeface="Arial" panose="020B0604020202020204" pitchFamily="34" charset="0"/>
                <a:buChar char="•"/>
              </a:pPr>
              <a:r>
                <a:rPr lang="en-US" sz="1400" dirty="0">
                  <a:latin typeface="Franklin Gothic Book" panose="020B0503020102020204" pitchFamily="34" charset="0"/>
                  <a:cs typeface="Arial" panose="020B0604020202020204" pitchFamily="34" charset="0"/>
                </a:rPr>
                <a:t>Recidivism prevention</a:t>
              </a:r>
            </a:p>
            <a:p>
              <a:endParaRPr lang="en-US" sz="1600" dirty="0"/>
            </a:p>
          </p:txBody>
        </p:sp>
      </p:grpSp>
      <p:sp>
        <p:nvSpPr>
          <p:cNvPr id="2" name="Title 1">
            <a:extLst>
              <a:ext uri="{FF2B5EF4-FFF2-40B4-BE49-F238E27FC236}">
                <a16:creationId xmlns:a16="http://schemas.microsoft.com/office/drawing/2014/main" id="{6148FC8E-1475-4174-8C64-60DD322312F8}"/>
              </a:ext>
            </a:extLst>
          </p:cNvPr>
          <p:cNvSpPr>
            <a:spLocks noGrp="1"/>
          </p:cNvSpPr>
          <p:nvPr>
            <p:ph type="title"/>
          </p:nvPr>
        </p:nvSpPr>
        <p:spPr/>
        <p:txBody>
          <a:bodyPr>
            <a:normAutofit/>
          </a:bodyPr>
          <a:lstStyle/>
          <a:p>
            <a:r>
              <a:rPr lang="en-US" dirty="0"/>
              <a:t>Prevention and Intervention </a:t>
            </a:r>
          </a:p>
        </p:txBody>
      </p:sp>
      <p:sp>
        <p:nvSpPr>
          <p:cNvPr id="3" name="Date Placeholder 2">
            <a:extLst>
              <a:ext uri="{FF2B5EF4-FFF2-40B4-BE49-F238E27FC236}">
                <a16:creationId xmlns:a16="http://schemas.microsoft.com/office/drawing/2014/main" id="{79D4A9D2-91B0-4AD3-865D-DA49CF258CE4}"/>
              </a:ext>
            </a:extLst>
          </p:cNvPr>
          <p:cNvSpPr>
            <a:spLocks noGrp="1"/>
          </p:cNvSpPr>
          <p:nvPr>
            <p:ph type="dt" sz="half" idx="10"/>
          </p:nvPr>
        </p:nvSpPr>
        <p:spPr/>
        <p:txBody>
          <a:bodyPr/>
          <a:lstStyle/>
          <a:p>
            <a:fld id="{89FF7EB4-17EE-44B2-8680-B1AAB6964142}" type="datetime1">
              <a:rPr lang="en-US" smtClean="0"/>
              <a:t>9/26/2022</a:t>
            </a:fld>
            <a:endParaRPr lang="en-US"/>
          </a:p>
        </p:txBody>
      </p:sp>
      <p:sp>
        <p:nvSpPr>
          <p:cNvPr id="30" name="Footer Placeholder 5">
            <a:extLst>
              <a:ext uri="{FF2B5EF4-FFF2-40B4-BE49-F238E27FC236}">
                <a16:creationId xmlns:a16="http://schemas.microsoft.com/office/drawing/2014/main" id="{5822992E-7193-4966-AE03-47334C25F134}"/>
              </a:ext>
            </a:extLst>
          </p:cNvPr>
          <p:cNvSpPr txBox="1">
            <a:spLocks/>
          </p:cNvSpPr>
          <p:nvPr/>
        </p:nvSpPr>
        <p:spPr>
          <a:xfrm>
            <a:off x="4038600" y="65262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Prevention Programs and Partnerships</a:t>
            </a:r>
          </a:p>
        </p:txBody>
      </p:sp>
      <p:sp>
        <p:nvSpPr>
          <p:cNvPr id="19" name="Slide Number Placeholder 4">
            <a:extLst>
              <a:ext uri="{FF2B5EF4-FFF2-40B4-BE49-F238E27FC236}">
                <a16:creationId xmlns:a16="http://schemas.microsoft.com/office/drawing/2014/main" id="{AA131CD4-A817-4C26-83BB-9ECB51E05865}"/>
              </a:ext>
            </a:extLst>
          </p:cNvPr>
          <p:cNvSpPr>
            <a:spLocks noGrp="1"/>
          </p:cNvSpPr>
          <p:nvPr>
            <p:ph type="sldNum" sz="quarter" idx="12"/>
          </p:nvPr>
        </p:nvSpPr>
        <p:spPr>
          <a:xfrm>
            <a:off x="8901266" y="6544290"/>
            <a:ext cx="3238500" cy="365125"/>
          </a:xfrm>
        </p:spPr>
        <p:txBody>
          <a:bodyPr/>
          <a:lstStyle/>
          <a:p>
            <a:fld id="{0CB25C7D-DA1D-470A-9386-174DD2BAFF50}" type="slidenum">
              <a:rPr lang="en-US" smtClean="0">
                <a:solidFill>
                  <a:schemeClr val="bg1"/>
                </a:solidFill>
              </a:rPr>
              <a:t>9</a:t>
            </a:fld>
            <a:endParaRPr lang="en-US" dirty="0">
              <a:solidFill>
                <a:schemeClr val="bg1"/>
              </a:solidFill>
            </a:endParaRPr>
          </a:p>
        </p:txBody>
      </p:sp>
      <p:cxnSp>
        <p:nvCxnSpPr>
          <p:cNvPr id="6" name="Straight Arrow Connector 5">
            <a:extLst>
              <a:ext uri="{FF2B5EF4-FFF2-40B4-BE49-F238E27FC236}">
                <a16:creationId xmlns:a16="http://schemas.microsoft.com/office/drawing/2014/main" id="{173D05D2-5A17-4918-A769-9357CDC5AEC2}"/>
              </a:ext>
            </a:extLst>
          </p:cNvPr>
          <p:cNvCxnSpPr/>
          <p:nvPr/>
        </p:nvCxnSpPr>
        <p:spPr>
          <a:xfrm flipH="1" flipV="1">
            <a:off x="1750664" y="2364936"/>
            <a:ext cx="2088269" cy="30557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95270487"/>
      </p:ext>
    </p:extLst>
  </p:cSld>
  <p:clrMapOvr>
    <a:masterClrMapping/>
  </p:clrMapOvr>
</p:sld>
</file>

<file path=ppt/theme/theme1.xml><?xml version="1.0" encoding="utf-8"?>
<a:theme xmlns:a="http://schemas.openxmlformats.org/drawingml/2006/main" name="DHS Blue Ribbon">
  <a:themeElements>
    <a:clrScheme name="DHS OCTP">
      <a:dk1>
        <a:sysClr val="windowText" lastClr="000000"/>
      </a:dk1>
      <a:lt1>
        <a:sysClr val="window" lastClr="FFFFFF"/>
      </a:lt1>
      <a:dk2>
        <a:srgbClr val="44546A"/>
      </a:dk2>
      <a:lt2>
        <a:srgbClr val="E7E6E6"/>
      </a:lt2>
      <a:accent1>
        <a:srgbClr val="005288"/>
      </a:accent1>
      <a:accent2>
        <a:srgbClr val="C0C2C4"/>
      </a:accent2>
      <a:accent3>
        <a:srgbClr val="5A5B5D"/>
      </a:accent3>
      <a:accent4>
        <a:srgbClr val="C41230"/>
      </a:accent4>
      <a:accent5>
        <a:srgbClr val="0078AE"/>
      </a:accent5>
      <a:accent6>
        <a:srgbClr val="5E9732"/>
      </a:accent6>
      <a:hlink>
        <a:srgbClr val="002868"/>
      </a:hlink>
      <a:folHlink>
        <a:srgbClr val="BF0A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HS Blue Ribbon">
  <a:themeElements>
    <a:clrScheme name="DHS OCTP">
      <a:dk1>
        <a:sysClr val="windowText" lastClr="000000"/>
      </a:dk1>
      <a:lt1>
        <a:sysClr val="window" lastClr="FFFFFF"/>
      </a:lt1>
      <a:dk2>
        <a:srgbClr val="44546A"/>
      </a:dk2>
      <a:lt2>
        <a:srgbClr val="E7E6E6"/>
      </a:lt2>
      <a:accent1>
        <a:srgbClr val="005288"/>
      </a:accent1>
      <a:accent2>
        <a:srgbClr val="C0C2C4"/>
      </a:accent2>
      <a:accent3>
        <a:srgbClr val="5A5B5D"/>
      </a:accent3>
      <a:accent4>
        <a:srgbClr val="C41230"/>
      </a:accent4>
      <a:accent5>
        <a:srgbClr val="0078AE"/>
      </a:accent5>
      <a:accent6>
        <a:srgbClr val="5E9732"/>
      </a:accent6>
      <a:hlink>
        <a:srgbClr val="002868"/>
      </a:hlink>
      <a:folHlink>
        <a:srgbClr val="BF0A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PS-DHS Theme">
  <a:themeElements>
    <a:clrScheme name="Custom 3">
      <a:dk1>
        <a:sysClr val="windowText" lastClr="000000"/>
      </a:dk1>
      <a:lt1>
        <a:sysClr val="window" lastClr="FFFFFF"/>
      </a:lt1>
      <a:dk2>
        <a:srgbClr val="44546A"/>
      </a:dk2>
      <a:lt2>
        <a:srgbClr val="E7E6E6"/>
      </a:lt2>
      <a:accent1>
        <a:srgbClr val="C1392B"/>
      </a:accent1>
      <a:accent2>
        <a:srgbClr val="7C7C7C"/>
      </a:accent2>
      <a:accent3>
        <a:srgbClr val="9CBC58"/>
      </a:accent3>
      <a:accent4>
        <a:srgbClr val="13A286"/>
      </a:accent4>
      <a:accent5>
        <a:srgbClr val="297E9F"/>
      </a:accent5>
      <a:accent6>
        <a:srgbClr val="F69C15"/>
      </a:accent6>
      <a:hlink>
        <a:srgbClr val="000000"/>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udience xmlns="4d704b09-9f35-4d7e-b72e-6887d9e98bfe">Local Stakeholders</Audience>
    <Category xmlns="4d704b09-9f35-4d7e-b72e-6887d9e98bfe">Template</Category>
    <LineofEffort xmlns="4d704b09-9f35-4d7e-b72e-6887d9e98bfe">Education &amp; Information Sharing</LineofEffort>
    <ClearedforExternalDistribution xmlns="4d704b09-9f35-4d7e-b72e-6887d9e98bfe">true</ClearedforExternalDistribution>
    <Short_x0020_Description xmlns="4d704b09-9f35-4d7e-b72e-6887d9e98bf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B241C40D170545A488EEED6191CA27" ma:contentTypeVersion="11" ma:contentTypeDescription="Create a new document." ma:contentTypeScope="" ma:versionID="bbdc65a9a29ffc2326583086fec52395">
  <xsd:schema xmlns:xsd="http://www.w3.org/2001/XMLSchema" xmlns:xs="http://www.w3.org/2001/XMLSchema" xmlns:p="http://schemas.microsoft.com/office/2006/metadata/properties" xmlns:ns2="4d704b09-9f35-4d7e-b72e-6887d9e98bfe" targetNamespace="http://schemas.microsoft.com/office/2006/metadata/properties" ma:root="true" ma:fieldsID="bbc7d21499519c0f14cc06622915f215" ns2:_="">
    <xsd:import namespace="4d704b09-9f35-4d7e-b72e-6887d9e98bfe"/>
    <xsd:element name="properties">
      <xsd:complexType>
        <xsd:sequence>
          <xsd:element name="documentManagement">
            <xsd:complexType>
              <xsd:all>
                <xsd:element ref="ns2:ClearedforExternalDistribution" minOccurs="0"/>
                <xsd:element ref="ns2:Audience"/>
                <xsd:element ref="ns2:LineofEffort"/>
                <xsd:element ref="ns2:Category"/>
                <xsd:element ref="ns2:MediaServiceMetadata" minOccurs="0"/>
                <xsd:element ref="ns2:MediaServiceFastMetadata" minOccurs="0"/>
                <xsd:element ref="ns2:MediaServiceAutoTags" minOccurs="0"/>
                <xsd:element ref="ns2:MediaServiceGenerationTime" minOccurs="0"/>
                <xsd:element ref="ns2:MediaServiceEventHashCode" minOccurs="0"/>
                <xsd:element ref="ns2:Short_x0020_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704b09-9f35-4d7e-b72e-6887d9e98bfe" elementFormDefault="qualified">
    <xsd:import namespace="http://schemas.microsoft.com/office/2006/documentManagement/types"/>
    <xsd:import namespace="http://schemas.microsoft.com/office/infopath/2007/PartnerControls"/>
    <xsd:element name="ClearedforExternalDistribution" ma:index="2" nillable="true" ma:displayName="Cleared for External Distribution" ma:default="1" ma:description="If not cleared, please check with owner before use." ma:format="Dropdown" ma:internalName="ClearedforExternalDistribution">
      <xsd:simpleType>
        <xsd:restriction base="dms:Boolean"/>
      </xsd:simpleType>
    </xsd:element>
    <xsd:element name="Audience" ma:index="3" ma:displayName="Audience" ma:format="Dropdown" ma:internalName="Audience">
      <xsd:simpleType>
        <xsd:union memberTypes="dms:Text">
          <xsd:simpleType>
            <xsd:restriction base="dms:Choice">
              <xsd:enumeration value="Local Stakeholders"/>
              <xsd:enumeration value="DHS Stakeholders"/>
              <xsd:enumeration value="Federal Govt Stakeholders"/>
              <xsd:enumeration value="Grantees"/>
              <xsd:enumeration value="International Stakeholders"/>
              <xsd:enumeration value="Congressional/OMB"/>
            </xsd:restriction>
          </xsd:simpleType>
        </xsd:union>
      </xsd:simpleType>
    </xsd:element>
    <xsd:element name="LineofEffort" ma:index="4" ma:displayName="Author" ma:description="Producer of resource" ma:format="Dropdown" ma:internalName="LineofEffort">
      <xsd:simpleType>
        <xsd:union memberTypes="dms:Text">
          <xsd:simpleType>
            <xsd:restriction base="dms:Choice">
              <xsd:enumeration value="Policy &amp; Research"/>
              <xsd:enumeration value="Strategic Engagement"/>
              <xsd:enumeration value="Field Operations"/>
              <xsd:enumeration value="Education &amp; Information Sharing"/>
              <xsd:enumeration value="Grants &amp; Innovation"/>
            </xsd:restriction>
          </xsd:simpleType>
        </xsd:union>
      </xsd:simpleType>
    </xsd:element>
    <xsd:element name="Category" ma:index="5" ma:displayName="Resource Type" ma:format="Dropdown" ma:internalName="Category">
      <xsd:simpleType>
        <xsd:union memberTypes="dms:Text">
          <xsd:simpleType>
            <xsd:restriction base="dms:Choice">
              <xsd:enumeration value="Bios"/>
              <xsd:enumeration value="Map"/>
              <xsd:enumeration value="Presentation"/>
              <xsd:enumeration value="Slick Sheet"/>
              <xsd:enumeration value="SOP"/>
              <xsd:enumeration value="Talking Point"/>
              <xsd:enumeration value="Template"/>
              <xsd:enumeration value="Papers/Publications"/>
              <xsd:enumeration value="Contact Sheet"/>
            </xsd:restriction>
          </xsd:simpleType>
        </xsd:un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Short_x0020_Description" ma:index="17" nillable="true" ma:displayName="Short Description" ma:internalName="Short_x0020_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47C474-FCE5-46F1-A90B-24A514B02385}">
  <ds:schemaRefs>
    <ds:schemaRef ds:uri="http://schemas.microsoft.com/sharepoint/v3/contenttype/forms"/>
  </ds:schemaRefs>
</ds:datastoreItem>
</file>

<file path=customXml/itemProps2.xml><?xml version="1.0" encoding="utf-8"?>
<ds:datastoreItem xmlns:ds="http://schemas.openxmlformats.org/officeDocument/2006/customXml" ds:itemID="{C24CAF82-E4AD-4703-A7E9-E017E8CB06AE}">
  <ds:schemaRefs>
    <ds:schemaRef ds:uri="http://purl.org/dc/dcmitype/"/>
    <ds:schemaRef ds:uri="http://www.w3.org/XML/1998/namespace"/>
    <ds:schemaRef ds:uri="http://purl.org/dc/elements/1.1/"/>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4d704b09-9f35-4d7e-b72e-6887d9e98bfe"/>
  </ds:schemaRefs>
</ds:datastoreItem>
</file>

<file path=customXml/itemProps3.xml><?xml version="1.0" encoding="utf-8"?>
<ds:datastoreItem xmlns:ds="http://schemas.openxmlformats.org/officeDocument/2006/customXml" ds:itemID="{C38FDDC7-BC93-47AB-BE3C-55D7F3F0E6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704b09-9f35-4d7e-b72e-6887d9e98b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23721</TotalTime>
  <Words>3613</Words>
  <Application>Microsoft Office PowerPoint</Application>
  <PresentationFormat>Widescreen</PresentationFormat>
  <Paragraphs>486</Paragraphs>
  <Slides>50</Slides>
  <Notes>47</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50</vt:i4>
      </vt:variant>
    </vt:vector>
  </HeadingPairs>
  <TitlesOfParts>
    <vt:vector size="67" baseType="lpstr">
      <vt:lpstr>-apple-system</vt:lpstr>
      <vt:lpstr>Arial</vt:lpstr>
      <vt:lpstr>Arthouse</vt:lpstr>
      <vt:lpstr>Calibri</vt:lpstr>
      <vt:lpstr>Franklin Gothic Book</vt:lpstr>
      <vt:lpstr>Georgia</vt:lpstr>
      <vt:lpstr>Lato</vt:lpstr>
      <vt:lpstr>Roboto</vt:lpstr>
      <vt:lpstr>Segoe UI</vt:lpstr>
      <vt:lpstr>Segoe UI Light</vt:lpstr>
      <vt:lpstr>Segoe UI Semibold</vt:lpstr>
      <vt:lpstr>Segoe UI Semilight</vt:lpstr>
      <vt:lpstr>Symbol</vt:lpstr>
      <vt:lpstr>Wingdings</vt:lpstr>
      <vt:lpstr>DHS Blue Ribbon</vt:lpstr>
      <vt:lpstr>1_DHS Blue Ribbon</vt:lpstr>
      <vt:lpstr>FPS-DHS Theme</vt:lpstr>
      <vt:lpstr>Center for Prevention Programs and Partnerships </vt:lpstr>
      <vt:lpstr>What is the Center for Prevention Programs and Partnerships?</vt:lpstr>
      <vt:lpstr>PowerPoint Presentation</vt:lpstr>
      <vt:lpstr>Prevention is Locally-Led</vt:lpstr>
      <vt:lpstr>Field Staff Locations: Regional Prevention Coordinators</vt:lpstr>
      <vt:lpstr>CP3 Mission: Prevention</vt:lpstr>
      <vt:lpstr>What is Terrorism?</vt:lpstr>
      <vt:lpstr>What is “Targeted Violence”?</vt:lpstr>
      <vt:lpstr>Prevention and Intervention </vt:lpstr>
      <vt:lpstr>Appendix: Defining the Space</vt:lpstr>
      <vt:lpstr>Current CP3 Activities</vt:lpstr>
      <vt:lpstr>Training</vt:lpstr>
      <vt:lpstr>TVTP Grant Program</vt:lpstr>
      <vt:lpstr>Strategic Engagement </vt:lpstr>
      <vt:lpstr>Prevention Innovation</vt:lpstr>
      <vt:lpstr>Prevention Resources </vt:lpstr>
      <vt:lpstr>Pathway to Violence</vt:lpstr>
      <vt:lpstr>PowerPoint Presentation</vt:lpstr>
      <vt:lpstr>Understanding Radicalization and the Pathway to Violence</vt:lpstr>
      <vt:lpstr>Common Pathway to Violence</vt:lpstr>
      <vt:lpstr>Understanding the Factors That Influence Violence: The Social-Ecological Model</vt:lpstr>
      <vt:lpstr>The Mentality of Attackers</vt:lpstr>
      <vt:lpstr>Examples of Factors That Could Influence Radicalization to Violence</vt:lpstr>
      <vt:lpstr>Risk and Protective Factors</vt:lpstr>
      <vt:lpstr>Examples of Potential Risk Factors for Terrorism</vt:lpstr>
      <vt:lpstr>Examples of Potential Risk Factors for Targeted Violence </vt:lpstr>
      <vt:lpstr>What Are Radicalization to Violence Indicators?</vt:lpstr>
      <vt:lpstr>Examples of Potential Radicalization to Violence Indicators</vt:lpstr>
      <vt:lpstr>Examples of Potential Radicalization to Violence Indicators, continued</vt:lpstr>
      <vt:lpstr>Online Environment</vt:lpstr>
      <vt:lpstr>Online Environment</vt:lpstr>
      <vt:lpstr>Alternative Audience-Specific Platforms</vt:lpstr>
      <vt:lpstr>Violent Extremists Use Misleading Information</vt:lpstr>
      <vt:lpstr>Persuasive Narratives, Conspiracy Theories, Identity &amp; Community</vt:lpstr>
      <vt:lpstr>Case Studies</vt:lpstr>
      <vt:lpstr>Case Study: Example 1</vt:lpstr>
      <vt:lpstr>Case Study: Example 2</vt:lpstr>
      <vt:lpstr>Case Studies 1 &amp; 2</vt:lpstr>
      <vt:lpstr>Notable Examples</vt:lpstr>
      <vt:lpstr>New England Examples</vt:lpstr>
      <vt:lpstr>Whole of Society Prevention</vt:lpstr>
      <vt:lpstr>Prevention Strategies Across the United States</vt:lpstr>
      <vt:lpstr>Prevention in Practice</vt:lpstr>
      <vt:lpstr>Bystanders Can Help</vt:lpstr>
      <vt:lpstr>Who Are Bystanders and What Can They Do?</vt:lpstr>
      <vt:lpstr>What Is a Threat Assessment?</vt:lpstr>
      <vt:lpstr>What Is a Multidisciplinary Team?</vt:lpstr>
      <vt:lpstr>Ingredients of Prevention Initiatives</vt:lpstr>
      <vt:lpstr>Areas for Future Collaboration &amp; Coordination</vt:lpstr>
      <vt:lpstr>More CP3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Targeted Violence and Terrorism</dc:title>
  <dc:creator>dhs</dc:creator>
  <cp:lastModifiedBy>Jessica Brodie</cp:lastModifiedBy>
  <cp:revision>30</cp:revision>
  <cp:lastPrinted>2022-06-28T20:00:47Z</cp:lastPrinted>
  <dcterms:created xsi:type="dcterms:W3CDTF">2021-12-23T15:25:13Z</dcterms:created>
  <dcterms:modified xsi:type="dcterms:W3CDTF">2022-09-26T14:07:20Z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0x01010035B241C40D170545A488EEED6191CA27</vt:lpwstr>
  </property>
  <property fmtid="{D5CDD505-2E9C-101B-9397-08002B2CF9AE}" pid="3" name="MSIP_Label_a2eef23d-2e95-4428-9a3c-2526d95b164a_Enabled">
    <vt:lpwstr>true</vt:lpwstr>
  </property>
  <property fmtid="{D5CDD505-2E9C-101B-9397-08002B2CF9AE}" pid="4" name="MSIP_Label_a2eef23d-2e95-4428-9a3c-2526d95b164a_SetDate">
    <vt:lpwstr>2021-12-23T18:17:40Z</vt:lpwstr>
  </property>
  <property fmtid="{D5CDD505-2E9C-101B-9397-08002B2CF9AE}" pid="5" name="MSIP_Label_a2eef23d-2e95-4428-9a3c-2526d95b164a_Method">
    <vt:lpwstr>Standard</vt:lpwstr>
  </property>
  <property fmtid="{D5CDD505-2E9C-101B-9397-08002B2CF9AE}" pid="6" name="MSIP_Label_a2eef23d-2e95-4428-9a3c-2526d95b164a_Name">
    <vt:lpwstr>For Official Use Only (FOUO)</vt:lpwstr>
  </property>
  <property fmtid="{D5CDD505-2E9C-101B-9397-08002B2CF9AE}" pid="7" name="MSIP_Label_a2eef23d-2e95-4428-9a3c-2526d95b164a_SiteId">
    <vt:lpwstr>3ccde76c-946d-4a12-bb7a-fc9d0842354a</vt:lpwstr>
  </property>
  <property fmtid="{D5CDD505-2E9C-101B-9397-08002B2CF9AE}" pid="8" name="MSIP_Label_a2eef23d-2e95-4428-9a3c-2526d95b164a_ActionId">
    <vt:lpwstr>b9edf0f9-1c11-4bbc-a27e-4fd298f6fcfc</vt:lpwstr>
  </property>
  <property fmtid="{D5CDD505-2E9C-101B-9397-08002B2CF9AE}" pid="9" name="MSIP_Label_a2eef23d-2e95-4428-9a3c-2526d95b164a_ContentBits">
    <vt:lpwstr>0</vt:lpwstr>
  </property>
</Properties>
</file>