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Lst>
  <p:notesMasterIdLst>
    <p:notesMasterId r:id="rId9"/>
  </p:notesMasterIdLst>
  <p:sldIdLst>
    <p:sldId id="256" r:id="rId2"/>
    <p:sldId id="257" r:id="rId3"/>
    <p:sldId id="260" r:id="rId4"/>
    <p:sldId id="259" r:id="rId5"/>
    <p:sldId id="261" r:id="rId6"/>
    <p:sldId id="258" r:id="rId7"/>
    <p:sldId id="262"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47" autoAdjust="0"/>
    <p:restoredTop sz="57822" autoAdjust="0"/>
  </p:normalViewPr>
  <p:slideViewPr>
    <p:cSldViewPr snapToGrid="0">
      <p:cViewPr varScale="1">
        <p:scale>
          <a:sx n="38" d="100"/>
          <a:sy n="38" d="100"/>
        </p:scale>
        <p:origin x="177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72AB72-72CC-467C-A090-EE6D80F8D4A3}" type="datetimeFigureOut">
              <a:rPr lang="en-US" smtClean="0"/>
              <a:t>9/30/2020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13F3D0-E031-4986-877D-BF0916B607F8}" type="slidenum">
              <a:rPr lang="en-US" smtClean="0"/>
              <a:t>‹#›</a:t>
            </a:fld>
            <a:endParaRPr lang="en-US"/>
          </a:p>
        </p:txBody>
      </p:sp>
    </p:spTree>
    <p:extLst>
      <p:ext uri="{BB962C8B-B14F-4D97-AF65-F5344CB8AC3E}">
        <p14:creationId xmlns:p14="http://schemas.microsoft.com/office/powerpoint/2010/main" val="511263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B13F3D0-E031-4986-877D-BF0916B607F8}" type="slidenum">
              <a:rPr lang="en-US" smtClean="0"/>
              <a:t>2</a:t>
            </a:fld>
            <a:endParaRPr lang="en-US"/>
          </a:p>
        </p:txBody>
      </p:sp>
    </p:spTree>
    <p:extLst>
      <p:ext uri="{BB962C8B-B14F-4D97-AF65-F5344CB8AC3E}">
        <p14:creationId xmlns:p14="http://schemas.microsoft.com/office/powerpoint/2010/main" val="857530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ctr">
              <a:buFont typeface="Arial" panose="020B0604020202020204" pitchFamily="34" charset="0"/>
              <a:buChar char="•"/>
            </a:pPr>
            <a:r>
              <a:rPr lang="en-US" sz="1200" b="1" i="0" kern="1200" dirty="0">
                <a:solidFill>
                  <a:schemeClr val="tx1"/>
                </a:solidFill>
                <a:effectLst/>
                <a:latin typeface="+mn-lt"/>
                <a:ea typeface="+mn-ea"/>
                <a:cs typeface="+mn-cs"/>
              </a:rPr>
              <a:t>Provide correct &amp; accurate info</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To support this, we needed strong guidance and streamlined communications. </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The Mayor's office did a good job of it, and our internal staff was able to react and collaborate quickly</a:t>
            </a:r>
          </a:p>
          <a:p>
            <a:pPr marL="171450" indent="-171450" rtl="0" fontAlgn="ctr">
              <a:buFont typeface="Arial" panose="020B0604020202020204" pitchFamily="34" charset="0"/>
              <a:buChar char="•"/>
            </a:pPr>
            <a:r>
              <a:rPr lang="en-US" sz="1200" b="1" i="0" kern="1200" dirty="0">
                <a:solidFill>
                  <a:schemeClr val="tx1"/>
                </a:solidFill>
                <a:effectLst/>
                <a:latin typeface="+mn-lt"/>
                <a:ea typeface="+mn-ea"/>
                <a:cs typeface="+mn-cs"/>
              </a:rPr>
              <a:t>Stay consistent</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Tone of voice. We were very official and tried to tie in to the rest of the City departments</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The dedicated web page was update frequently and only had current info on it</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Use the same outlets: social media, signs </a:t>
            </a:r>
          </a:p>
          <a:p>
            <a:pPr marL="171450" indent="-171450" rtl="0" fontAlgn="ctr">
              <a:buFont typeface="Arial" panose="020B0604020202020204" pitchFamily="34" charset="0"/>
              <a:buChar char="•"/>
            </a:pPr>
            <a:r>
              <a:rPr lang="en-US" sz="1200" b="1" i="0" kern="1200" dirty="0">
                <a:solidFill>
                  <a:schemeClr val="tx1"/>
                </a:solidFill>
                <a:effectLst/>
                <a:latin typeface="+mn-lt"/>
                <a:ea typeface="+mn-ea"/>
                <a:cs typeface="+mn-cs"/>
              </a:rPr>
              <a:t>Dedicated person or team with good collaboration</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The city has loosely organized groups of communication specialist, but there was a COVID coms team formed, and then the RRC</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at some point things and roles shifted, but that wasn't communicated clearly to all staff. I'm uncertain where that broke down.</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Who can provide an example of great collaboration? </a:t>
            </a:r>
          </a:p>
          <a:p>
            <a:endParaRPr lang="en-US" dirty="0"/>
          </a:p>
        </p:txBody>
      </p:sp>
      <p:sp>
        <p:nvSpPr>
          <p:cNvPr id="4" name="Slide Number Placeholder 3"/>
          <p:cNvSpPr>
            <a:spLocks noGrp="1"/>
          </p:cNvSpPr>
          <p:nvPr>
            <p:ph type="sldNum" sz="quarter" idx="10"/>
          </p:nvPr>
        </p:nvSpPr>
        <p:spPr/>
        <p:txBody>
          <a:bodyPr/>
          <a:lstStyle/>
          <a:p>
            <a:fld id="{0B13F3D0-E031-4986-877D-BF0916B607F8}" type="slidenum">
              <a:rPr lang="en-US" smtClean="0"/>
              <a:t>3</a:t>
            </a:fld>
            <a:endParaRPr lang="en-US"/>
          </a:p>
        </p:txBody>
      </p:sp>
    </p:spTree>
    <p:extLst>
      <p:ext uri="{BB962C8B-B14F-4D97-AF65-F5344CB8AC3E}">
        <p14:creationId xmlns:p14="http://schemas.microsoft.com/office/powerpoint/2010/main" val="39465257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ctr">
              <a:buFont typeface="Arial" panose="020B0604020202020204" pitchFamily="34" charset="0"/>
              <a:buChar char="•"/>
            </a:pPr>
            <a:r>
              <a:rPr lang="en-US" sz="1200" b="1" i="0" kern="1200" dirty="0">
                <a:solidFill>
                  <a:schemeClr val="tx1"/>
                </a:solidFill>
                <a:effectLst/>
                <a:latin typeface="+mn-lt"/>
                <a:ea typeface="+mn-ea"/>
                <a:cs typeface="+mn-cs"/>
              </a:rPr>
              <a:t>We updated the websites asap and posted social </a:t>
            </a:r>
          </a:p>
          <a:p>
            <a:pPr marL="171450" indent="-171450" rtl="0" fontAlgn="ctr">
              <a:buFont typeface="Arial" panose="020B0604020202020204" pitchFamily="34" charset="0"/>
              <a:buChar char="•"/>
            </a:pPr>
            <a:r>
              <a:rPr lang="en-US" sz="1200" b="1" i="0" kern="1200" dirty="0">
                <a:solidFill>
                  <a:schemeClr val="tx1"/>
                </a:solidFill>
                <a:effectLst/>
                <a:latin typeface="+mn-lt"/>
                <a:ea typeface="+mn-ea"/>
                <a:cs typeface="+mn-cs"/>
              </a:rPr>
              <a:t>Quick laminated in-house signs went out with a day or two</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I created about 26 quick signs for buildings and parks</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There were 6 lawn signs for the parks</a:t>
            </a:r>
          </a:p>
          <a:p>
            <a:pPr marL="1085850" lvl="2" indent="-171450" rtl="0" fontAlgn="ctr">
              <a:buFont typeface="Arial" panose="020B0604020202020204" pitchFamily="34" charset="0"/>
              <a:buChar char="•"/>
            </a:pPr>
            <a:r>
              <a:rPr lang="en-US" sz="1200" b="1" i="0" kern="1200" dirty="0">
                <a:solidFill>
                  <a:schemeClr val="tx1"/>
                </a:solidFill>
                <a:effectLst/>
                <a:latin typeface="+mn-lt"/>
                <a:ea typeface="+mn-ea"/>
                <a:cs typeface="+mn-cs"/>
              </a:rPr>
              <a:t>Cost and </a:t>
            </a:r>
          </a:p>
          <a:p>
            <a:pPr marL="1085850" lvl="2" indent="-171450" rtl="0" fontAlgn="ctr">
              <a:buFont typeface="Arial" panose="020B0604020202020204" pitchFamily="34" charset="0"/>
              <a:buChar char="•"/>
            </a:pPr>
            <a:r>
              <a:rPr lang="en-US" sz="1200" b="1" i="0" kern="1200" dirty="0">
                <a:solidFill>
                  <a:schemeClr val="tx1"/>
                </a:solidFill>
                <a:effectLst/>
                <a:latin typeface="+mn-lt"/>
                <a:ea typeface="+mn-ea"/>
                <a:cs typeface="+mn-cs"/>
              </a:rPr>
              <a:t>time for the staff to get them out!</a:t>
            </a:r>
          </a:p>
          <a:p>
            <a:pPr marL="171450" indent="-171450" rtl="0" fontAlgn="ctr">
              <a:buFont typeface="Arial" panose="020B0604020202020204" pitchFamily="34" charset="0"/>
              <a:buChar char="•"/>
            </a:pPr>
            <a:r>
              <a:rPr lang="en-US" sz="1200" b="1" i="0" kern="1200" dirty="0">
                <a:solidFill>
                  <a:schemeClr val="tx1"/>
                </a:solidFill>
                <a:effectLst/>
                <a:latin typeface="+mn-lt"/>
                <a:ea typeface="+mn-ea"/>
                <a:cs typeface="+mn-cs"/>
              </a:rPr>
              <a:t>More permanent signs out as quick as we could get them printed. At first it was hard to find a printer!</a:t>
            </a:r>
          </a:p>
          <a:p>
            <a:pPr marL="171450" indent="-171450" rtl="0" fontAlgn="ctr">
              <a:buFont typeface="Arial" panose="020B0604020202020204" pitchFamily="34" charset="0"/>
              <a:buChar char="•"/>
            </a:pPr>
            <a:r>
              <a:rPr lang="en-US" sz="1200" b="1" i="0" kern="1200" dirty="0">
                <a:solidFill>
                  <a:schemeClr val="tx1"/>
                </a:solidFill>
                <a:effectLst/>
                <a:latin typeface="+mn-lt"/>
                <a:ea typeface="+mn-ea"/>
                <a:cs typeface="+mn-cs"/>
              </a:rPr>
              <a:t>How fast did you react?</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0B13F3D0-E031-4986-877D-BF0916B607F8}" type="slidenum">
              <a:rPr lang="en-US" smtClean="0"/>
              <a:t>4</a:t>
            </a:fld>
            <a:endParaRPr lang="en-US"/>
          </a:p>
        </p:txBody>
      </p:sp>
    </p:spTree>
    <p:extLst>
      <p:ext uri="{BB962C8B-B14F-4D97-AF65-F5344CB8AC3E}">
        <p14:creationId xmlns:p14="http://schemas.microsoft.com/office/powerpoint/2010/main" val="4001836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ctr">
              <a:buFont typeface="Arial" panose="020B0604020202020204" pitchFamily="34" charset="0"/>
              <a:buChar char="•"/>
            </a:pPr>
            <a:r>
              <a:rPr lang="en-US" sz="1200" b="1" i="0" kern="1200" dirty="0">
                <a:solidFill>
                  <a:schemeClr val="tx1"/>
                </a:solidFill>
                <a:effectLst/>
                <a:latin typeface="+mn-lt"/>
                <a:ea typeface="+mn-ea"/>
                <a:cs typeface="+mn-cs"/>
              </a:rPr>
              <a:t>Types of communication</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Signage</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Social media</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Website</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Distributed</a:t>
            </a:r>
            <a:r>
              <a:rPr lang="en-US" sz="1200" b="1" i="0" kern="1200" baseline="0" dirty="0">
                <a:solidFill>
                  <a:schemeClr val="tx1"/>
                </a:solidFill>
                <a:effectLst/>
                <a:latin typeface="+mn-lt"/>
                <a:ea typeface="+mn-ea"/>
                <a:cs typeface="+mn-cs"/>
              </a:rPr>
              <a:t> flyers </a:t>
            </a:r>
            <a:r>
              <a:rPr lang="en-US" sz="1200" b="1" i="0" kern="1200" baseline="0" dirty="0" err="1">
                <a:solidFill>
                  <a:schemeClr val="tx1"/>
                </a:solidFill>
                <a:effectLst/>
                <a:latin typeface="+mn-lt"/>
                <a:ea typeface="+mn-ea"/>
                <a:cs typeface="+mn-cs"/>
              </a:rPr>
              <a:t>etc</a:t>
            </a:r>
            <a:endParaRPr lang="en-US" sz="1200" b="1" i="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en-US" sz="1200" b="1" i="0" kern="1200" dirty="0">
                <a:solidFill>
                  <a:schemeClr val="tx1"/>
                </a:solidFill>
                <a:effectLst/>
                <a:latin typeface="+mn-lt"/>
                <a:ea typeface="+mn-ea"/>
                <a:cs typeface="+mn-cs"/>
              </a:rPr>
              <a:t>At location, meet people where they are, but sometimes that's too late</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Being as proactive</a:t>
            </a:r>
            <a:r>
              <a:rPr lang="en-US" sz="1200" b="1" i="0" kern="1200" baseline="0" dirty="0">
                <a:solidFill>
                  <a:schemeClr val="tx1"/>
                </a:solidFill>
                <a:effectLst/>
                <a:latin typeface="+mn-lt"/>
                <a:ea typeface="+mn-ea"/>
                <a:cs typeface="+mn-cs"/>
              </a:rPr>
              <a:t> as possible so park users didn’t arrive to a location only to find it closed</a:t>
            </a:r>
            <a:r>
              <a:rPr lang="en-US" sz="1200" b="1" i="0" kern="1200" dirty="0">
                <a:solidFill>
                  <a:schemeClr val="tx1"/>
                </a:solidFill>
                <a:effectLst/>
                <a:latin typeface="+mn-lt"/>
                <a:ea typeface="+mn-ea"/>
                <a:cs typeface="+mn-cs"/>
              </a:rPr>
              <a: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0B13F3D0-E031-4986-877D-BF0916B607F8}" type="slidenum">
              <a:rPr lang="en-US" smtClean="0"/>
              <a:t>5</a:t>
            </a:fld>
            <a:endParaRPr lang="en-US"/>
          </a:p>
        </p:txBody>
      </p:sp>
    </p:spTree>
    <p:extLst>
      <p:ext uri="{BB962C8B-B14F-4D97-AF65-F5344CB8AC3E}">
        <p14:creationId xmlns:p14="http://schemas.microsoft.com/office/powerpoint/2010/main" val="3707528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ctr">
              <a:buFont typeface="Arial" panose="020B0604020202020204" pitchFamily="34" charset="0"/>
              <a:buChar char="•"/>
            </a:pPr>
            <a:r>
              <a:rPr lang="en-US" sz="1200" b="1" i="0" kern="1200" dirty="0">
                <a:solidFill>
                  <a:schemeClr val="tx1"/>
                </a:solidFill>
                <a:effectLst/>
                <a:latin typeface="+mn-lt"/>
                <a:ea typeface="+mn-ea"/>
                <a:cs typeface="+mn-cs"/>
              </a:rPr>
              <a:t>To honest, we did NOT have plan! Yes we have EAPS and location specific plans, but nothing quite prepared us for a global pandemic.</a:t>
            </a:r>
          </a:p>
          <a:p>
            <a:pPr marL="171450" indent="-171450" rtl="0" fontAlgn="ctr">
              <a:buFont typeface="Arial" panose="020B0604020202020204" pitchFamily="34" charset="0"/>
              <a:buChar char="•"/>
            </a:pPr>
            <a:r>
              <a:rPr lang="en-US" sz="1200" b="1" i="0" kern="1200" dirty="0">
                <a:solidFill>
                  <a:schemeClr val="tx1"/>
                </a:solidFill>
                <a:effectLst/>
                <a:latin typeface="+mn-lt"/>
                <a:ea typeface="+mn-ea"/>
                <a:cs typeface="+mn-cs"/>
              </a:rPr>
              <a:t>Did anyone have an emergency communications plan in place?</a:t>
            </a:r>
          </a:p>
          <a:p>
            <a:pPr marL="171450" indent="-171450" rtl="0" fontAlgn="ctr">
              <a:buFont typeface="Arial" panose="020B0604020202020204" pitchFamily="34" charset="0"/>
              <a:buChar char="•"/>
            </a:pPr>
            <a:r>
              <a:rPr lang="en-US" sz="1200" b="1" i="0" kern="1200" dirty="0">
                <a:solidFill>
                  <a:schemeClr val="tx1"/>
                </a:solidFill>
                <a:effectLst/>
                <a:latin typeface="+mn-lt"/>
                <a:ea typeface="+mn-ea"/>
                <a:cs typeface="+mn-cs"/>
              </a:rPr>
              <a:t>Was there a team? Who would you go to?</a:t>
            </a:r>
          </a:p>
          <a:p>
            <a:pPr marL="171450" indent="-171450" rtl="0" fontAlgn="ctr">
              <a:buFont typeface="Arial" panose="020B0604020202020204" pitchFamily="34" charset="0"/>
              <a:buChar char="•"/>
            </a:pPr>
            <a:r>
              <a:rPr lang="en-US" sz="1200" b="1" i="0" kern="1200" dirty="0">
                <a:solidFill>
                  <a:schemeClr val="tx1"/>
                </a:solidFill>
                <a:effectLst/>
                <a:latin typeface="+mn-lt"/>
                <a:ea typeface="+mn-ea"/>
                <a:cs typeface="+mn-cs"/>
              </a:rPr>
              <a:t>Did you know where to get signs made?</a:t>
            </a:r>
          </a:p>
          <a:p>
            <a:pPr marL="171450" indent="-171450" rtl="0" fontAlgn="ctr">
              <a:buFont typeface="Arial" panose="020B0604020202020204" pitchFamily="34" charset="0"/>
              <a:buChar char="•"/>
            </a:pPr>
            <a:r>
              <a:rPr lang="en-US" sz="1200" b="1" i="0" kern="1200" dirty="0">
                <a:solidFill>
                  <a:schemeClr val="tx1"/>
                </a:solidFill>
                <a:effectLst/>
                <a:latin typeface="+mn-lt"/>
                <a:ea typeface="+mn-ea"/>
                <a:cs typeface="+mn-cs"/>
              </a:rPr>
              <a:t>Who was going to PAY for all of this?</a:t>
            </a:r>
          </a:p>
          <a:p>
            <a:pPr marL="628650" lvl="1" indent="-171450" rtl="0" fontAlgn="ctr">
              <a:buFont typeface="Arial" panose="020B0604020202020204" pitchFamily="34" charset="0"/>
              <a:buChar char="•"/>
            </a:pPr>
            <a:r>
              <a:rPr lang="en-US" sz="1200" b="1" i="0" kern="1200" dirty="0">
                <a:solidFill>
                  <a:schemeClr val="tx1"/>
                </a:solidFill>
                <a:effectLst/>
                <a:latin typeface="+mn-lt"/>
                <a:ea typeface="+mn-ea"/>
                <a:cs typeface="+mn-cs"/>
              </a:rPr>
              <a:t>We did eventually have some funding available for </a:t>
            </a:r>
            <a:r>
              <a:rPr lang="en-US" sz="1200" b="1" i="0" kern="1200" dirty="0" err="1">
                <a:solidFill>
                  <a:schemeClr val="tx1"/>
                </a:solidFill>
                <a:effectLst/>
                <a:latin typeface="+mn-lt"/>
                <a:ea typeface="+mn-ea"/>
                <a:cs typeface="+mn-cs"/>
              </a:rPr>
              <a:t>covid</a:t>
            </a:r>
            <a:r>
              <a:rPr lang="en-US" sz="1200" b="1" i="0" kern="1200" dirty="0">
                <a:solidFill>
                  <a:schemeClr val="tx1"/>
                </a:solidFill>
                <a:effectLst/>
                <a:latin typeface="+mn-lt"/>
                <a:ea typeface="+mn-ea"/>
                <a:cs typeface="+mn-cs"/>
              </a:rPr>
              <a:t> specific stuff. Otherwise, it would have eaten up most of annual budget!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0B13F3D0-E031-4986-877D-BF0916B607F8}" type="slidenum">
              <a:rPr lang="en-US" smtClean="0"/>
              <a:t>6</a:t>
            </a:fld>
            <a:endParaRPr lang="en-US"/>
          </a:p>
        </p:txBody>
      </p:sp>
    </p:spTree>
    <p:extLst>
      <p:ext uri="{BB962C8B-B14F-4D97-AF65-F5344CB8AC3E}">
        <p14:creationId xmlns:p14="http://schemas.microsoft.com/office/powerpoint/2010/main" val="30857159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Will you change anything you're doing to communicate the ongoing changes during this Pandemic?</a:t>
            </a:r>
            <a:endParaRPr lang="en-US" sz="1100" kern="1200" dirty="0">
              <a:solidFill>
                <a:schemeClr val="tx1"/>
              </a:solidFill>
              <a:effectLst/>
              <a:latin typeface="+mn-lt"/>
              <a:ea typeface="+mn-ea"/>
              <a:cs typeface="+mn-cs"/>
            </a:endParaRPr>
          </a:p>
          <a:p>
            <a:pPr marL="628650" lvl="1" indent="-171450" rtl="0" fontAlgn="ctr">
              <a:buFont typeface="Arial" panose="020B0604020202020204" pitchFamily="34" charset="0"/>
              <a:buChar char="•"/>
            </a:pPr>
            <a:r>
              <a:rPr lang="en-US" sz="1200" kern="1200" dirty="0">
                <a:solidFill>
                  <a:schemeClr val="tx1"/>
                </a:solidFill>
                <a:effectLst/>
                <a:latin typeface="+mn-lt"/>
                <a:ea typeface="+mn-ea"/>
                <a:cs typeface="+mn-cs"/>
              </a:rPr>
              <a:t>Yes! Need to do better with reaching our </a:t>
            </a:r>
            <a:r>
              <a:rPr lang="en-US" sz="1200" kern="1200" dirty="0" err="1">
                <a:solidFill>
                  <a:schemeClr val="tx1"/>
                </a:solidFill>
                <a:effectLst/>
                <a:latin typeface="+mn-lt"/>
                <a:ea typeface="+mn-ea"/>
                <a:cs typeface="+mn-cs"/>
              </a:rPr>
              <a:t>non-english</a:t>
            </a:r>
            <a:r>
              <a:rPr lang="en-US" sz="1200" kern="1200" dirty="0">
                <a:solidFill>
                  <a:schemeClr val="tx1"/>
                </a:solidFill>
                <a:effectLst/>
                <a:latin typeface="+mn-lt"/>
                <a:ea typeface="+mn-ea"/>
                <a:cs typeface="+mn-cs"/>
              </a:rPr>
              <a:t> speakers. The city creates a group called "trusted community voices" to help disseminate info. I've only recently been in touch with them. They will be super helpful and I hope we can keep this going for non-crisis topics too!!!</a:t>
            </a:r>
            <a:endParaRPr lang="en-US" sz="110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Will you create a communication plan for crises?</a:t>
            </a:r>
            <a:endParaRPr lang="en-US" sz="1100" kern="1200" dirty="0">
              <a:solidFill>
                <a:schemeClr val="tx1"/>
              </a:solidFill>
              <a:effectLst/>
              <a:latin typeface="+mn-lt"/>
              <a:ea typeface="+mn-ea"/>
              <a:cs typeface="+mn-cs"/>
            </a:endParaRPr>
          </a:p>
          <a:p>
            <a:pPr marL="628650" lvl="1" indent="-171450" rtl="0" fontAlgn="ctr">
              <a:buFont typeface="Arial" panose="020B0604020202020204" pitchFamily="34" charset="0"/>
              <a:buChar char="•"/>
            </a:pPr>
            <a:r>
              <a:rPr lang="en-US" sz="1200" kern="1200" dirty="0">
                <a:solidFill>
                  <a:schemeClr val="tx1"/>
                </a:solidFill>
                <a:effectLst/>
                <a:latin typeface="+mn-lt"/>
                <a:ea typeface="+mn-ea"/>
                <a:cs typeface="+mn-cs"/>
              </a:rPr>
              <a:t>Um… yes! Adding this to my Marketing Plan!</a:t>
            </a:r>
            <a:endParaRPr lang="en-US" sz="1100" kern="1200" dirty="0">
              <a:solidFill>
                <a:schemeClr val="tx1"/>
              </a:solidFill>
              <a:effectLst/>
              <a:latin typeface="+mn-lt"/>
              <a:ea typeface="+mn-ea"/>
              <a:cs typeface="+mn-cs"/>
            </a:endParaRPr>
          </a:p>
          <a:p>
            <a:pPr marL="171450" indent="-171450" rtl="0" fontAlgn="ctr">
              <a:buFont typeface="Arial" panose="020B0604020202020204" pitchFamily="34" charset="0"/>
              <a:buChar char="•"/>
            </a:pPr>
            <a:r>
              <a:rPr lang="en-US" sz="1200" kern="1200" dirty="0">
                <a:solidFill>
                  <a:schemeClr val="tx1"/>
                </a:solidFill>
                <a:effectLst/>
                <a:latin typeface="+mn-lt"/>
                <a:ea typeface="+mn-ea"/>
                <a:cs typeface="+mn-cs"/>
              </a:rPr>
              <a:t>Will you continue or discontinue to use any of the tactics you introduced?</a:t>
            </a:r>
            <a:endParaRPr lang="en-US" sz="1100" kern="1200" dirty="0">
              <a:solidFill>
                <a:schemeClr val="tx1"/>
              </a:solidFill>
              <a:effectLst/>
              <a:latin typeface="+mn-lt"/>
              <a:ea typeface="+mn-ea"/>
              <a:cs typeface="+mn-cs"/>
            </a:endParaRPr>
          </a:p>
          <a:p>
            <a:pPr marL="628650" lvl="1" indent="-171450" rtl="0" fontAlgn="ctr">
              <a:buFont typeface="Arial" panose="020B0604020202020204" pitchFamily="34" charset="0"/>
              <a:buChar char="•"/>
            </a:pPr>
            <a:r>
              <a:rPr lang="en-US" sz="1200" kern="1200" dirty="0">
                <a:solidFill>
                  <a:schemeClr val="tx1"/>
                </a:solidFill>
                <a:effectLst/>
                <a:latin typeface="+mn-lt"/>
                <a:ea typeface="+mn-ea"/>
                <a:cs typeface="+mn-cs"/>
              </a:rPr>
              <a:t>Example: videos! We increased our use of them for recreation and communications. Although they didn't get the bog reactions an numbers of views we hoped for, they we're very effective to tell complex stories.</a:t>
            </a:r>
            <a:endParaRPr lang="en-US" sz="11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13F3D0-E031-4986-877D-BF0916B607F8}" type="slidenum">
              <a:rPr lang="en-US" smtClean="0"/>
              <a:t>7</a:t>
            </a:fld>
            <a:endParaRPr lang="en-US"/>
          </a:p>
        </p:txBody>
      </p:sp>
    </p:spTree>
    <p:extLst>
      <p:ext uri="{BB962C8B-B14F-4D97-AF65-F5344CB8AC3E}">
        <p14:creationId xmlns:p14="http://schemas.microsoft.com/office/powerpoint/2010/main" val="2408315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spc="3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Rectangle 6"/>
          <p:cNvSpPr/>
          <p:nvPr/>
        </p:nvSpPr>
        <p:spPr>
          <a:xfrm>
            <a:off x="0" y="0"/>
            <a:ext cx="457200" cy="685800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fld id="{824321FF-E606-4547-837D-3417EE7CF96E}" type="datetimeFigureOut">
              <a:rPr lang="en-US" smtClean="0"/>
              <a:t>9/30/2020</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36E7EC50-7BC8-426A-A587-9D35BBB863E9}" type="slidenum">
              <a:rPr lang="en-US" smtClean="0"/>
              <a:t>‹#›</a:t>
            </a:fld>
            <a:endParaRPr lang="en-US"/>
          </a:p>
        </p:txBody>
      </p:sp>
    </p:spTree>
    <p:extLst>
      <p:ext uri="{BB962C8B-B14F-4D97-AF65-F5344CB8AC3E}">
        <p14:creationId xmlns:p14="http://schemas.microsoft.com/office/powerpoint/2010/main" val="119956321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321FF-E606-4547-837D-3417EE7CF96E}"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7EC50-7BC8-426A-A587-9D35BBB863E9}" type="slidenum">
              <a:rPr lang="en-US" smtClean="0"/>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90322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321FF-E606-4547-837D-3417EE7CF96E}"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7EC50-7BC8-426A-A587-9D35BBB863E9}" type="slidenum">
              <a:rPr lang="en-US" smtClean="0"/>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774502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4321FF-E606-4547-837D-3417EE7CF96E}"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7EC50-7BC8-426A-A587-9D35BBB863E9}" type="slidenum">
              <a:rPr lang="en-US" smtClean="0"/>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790872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1"/>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spc="30" baseline="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24321FF-E606-4547-837D-3417EE7CF96E}" type="datetimeFigureOut">
              <a:rPr lang="en-US" smtClean="0"/>
              <a:t>9/30/2020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E7EC50-7BC8-426A-A587-9D35BBB863E9}" type="slidenum">
              <a:rPr lang="en-US" smtClean="0"/>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25193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24321FF-E606-4547-837D-3417EE7CF96E}"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7EC50-7BC8-426A-A587-9D35BBB863E9}" type="slidenum">
              <a:rPr lang="en-US" smtClean="0"/>
              <a:t>‹#›</a:t>
            </a:fld>
            <a:endParaRPr lang="en-US"/>
          </a:p>
        </p:txBody>
      </p:sp>
      <p:sp>
        <p:nvSpPr>
          <p:cNvPr id="8" name="Rectangle 7"/>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81446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4321FF-E606-4547-837D-3417EE7CF96E}" type="datetimeFigureOut">
              <a:rPr lang="en-US" smtClean="0"/>
              <a:t>9/30/2020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E7EC50-7BC8-426A-A587-9D35BBB863E9}" type="slidenum">
              <a:rPr lang="en-US" smtClean="0"/>
              <a:t>‹#›</a:t>
            </a:fld>
            <a:endParaRPr lang="en-US"/>
          </a:p>
        </p:txBody>
      </p:sp>
      <p:sp>
        <p:nvSpPr>
          <p:cNvPr id="11" name="Rectangle 10"/>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05355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24321FF-E606-4547-837D-3417EE7CF96E}" type="datetimeFigureOut">
              <a:rPr lang="en-US" smtClean="0"/>
              <a:t>9/30/2020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E7EC50-7BC8-426A-A587-9D35BBB863E9}" type="slidenum">
              <a:rPr lang="en-US" smtClean="0"/>
              <a:t>‹#›</a:t>
            </a:fld>
            <a:endParaRPr lang="en-US"/>
          </a:p>
        </p:txBody>
      </p:sp>
      <p:sp>
        <p:nvSpPr>
          <p:cNvPr id="7" name="Rectangle 6"/>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64556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4321FF-E606-4547-837D-3417EE7CF96E}" type="datetimeFigureOut">
              <a:rPr lang="en-US" smtClean="0"/>
              <a:t>9/30/2020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E7EC50-7BC8-426A-A587-9D35BBB863E9}" type="slidenum">
              <a:rPr lang="en-US" smtClean="0"/>
              <a:t>‹#›</a:t>
            </a:fld>
            <a:endParaRPr lang="en-US"/>
          </a:p>
        </p:txBody>
      </p:sp>
      <p:sp>
        <p:nvSpPr>
          <p:cNvPr id="5" name="Rectangle 4"/>
          <p:cNvSpPr/>
          <p:nvPr/>
        </p:nvSpPr>
        <p:spPr>
          <a:xfrm>
            <a:off x="0" y="0"/>
            <a:ext cx="457200" cy="685800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124295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2800" b="1"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24321FF-E606-4547-837D-3417EE7CF96E}"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7EC50-7BC8-426A-A587-9D35BBB863E9}" type="slidenum">
              <a:rPr lang="en-US" smtClean="0"/>
              <a:t>‹#›</a:t>
            </a:fld>
            <a:endParaRPr lang="en-US"/>
          </a:p>
        </p:txBody>
      </p:sp>
    </p:spTree>
    <p:extLst>
      <p:ext uri="{BB962C8B-B14F-4D97-AF65-F5344CB8AC3E}">
        <p14:creationId xmlns:p14="http://schemas.microsoft.com/office/powerpoint/2010/main" val="1857323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1">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400" baseline="0">
                <a:solidFill>
                  <a:schemeClr val="bg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24321FF-E606-4547-837D-3417EE7CF96E}" type="datetimeFigureOut">
              <a:rPr lang="en-US" smtClean="0"/>
              <a:t>9/30/2020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E7EC50-7BC8-426A-A587-9D35BBB863E9}" type="slidenum">
              <a:rPr lang="en-US" smtClean="0"/>
              <a:t>‹#›</a:t>
            </a:fld>
            <a:endParaRPr lang="en-US"/>
          </a:p>
        </p:txBody>
      </p:sp>
    </p:spTree>
    <p:extLst>
      <p:ext uri="{BB962C8B-B14F-4D97-AF65-F5344CB8AC3E}">
        <p14:creationId xmlns:p14="http://schemas.microsoft.com/office/powerpoint/2010/main" val="3787385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294198"/>
            <a:ext cx="9692640" cy="1397124"/>
          </a:xfrm>
          <a:prstGeom prst="rect">
            <a:avLst/>
          </a:prstGeom>
        </p:spPr>
        <p:txBody>
          <a:bodyPr vert="horz" lIns="91440" tIns="27432"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accent1">
                    <a:lumMod val="40000"/>
                    <a:lumOff val="60000"/>
                  </a:schemeClr>
                </a:solidFill>
              </a:defRPr>
            </a:lvl1pPr>
          </a:lstStyle>
          <a:p>
            <a:fld id="{824321FF-E606-4547-837D-3417EE7CF96E}" type="datetimeFigureOut">
              <a:rPr lang="en-US" smtClean="0"/>
              <a:t>9/30/2020</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accent1">
                    <a:lumMod val="40000"/>
                    <a:lumOff val="6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accent1">
                    <a:lumMod val="60000"/>
                    <a:lumOff val="40000"/>
                  </a:schemeClr>
                </a:solidFill>
                <a:latin typeface="+mj-lt"/>
              </a:defRPr>
            </a:lvl1pPr>
          </a:lstStyle>
          <a:p>
            <a:fld id="{36E7EC50-7BC8-426A-A587-9D35BBB863E9}" type="slidenum">
              <a:rPr lang="en-US" smtClean="0"/>
              <a:t>‹#›</a:t>
            </a:fld>
            <a:endParaRPr lang="en-US"/>
          </a:p>
        </p:txBody>
      </p:sp>
    </p:spTree>
    <p:extLst>
      <p:ext uri="{BB962C8B-B14F-4D97-AF65-F5344CB8AC3E}">
        <p14:creationId xmlns:p14="http://schemas.microsoft.com/office/powerpoint/2010/main" val="1278827615"/>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Lst>
  <p:txStyles>
    <p:titleStyle>
      <a:lvl1pPr algn="l" defTabSz="914400" rtl="0" eaLnBrk="1" latinLnBrk="0" hangingPunct="1">
        <a:lnSpc>
          <a:spcPct val="90000"/>
        </a:lnSpc>
        <a:spcBef>
          <a:spcPct val="0"/>
        </a:spcBef>
        <a:buNone/>
        <a:defRPr sz="4400" b="1" kern="1200" spc="-50" baseline="0">
          <a:solidFill>
            <a:schemeClr val="accent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2000" kern="1200" spc="10" baseline="0">
          <a:solidFill>
            <a:schemeClr val="tx1">
              <a:lumMod val="65000"/>
              <a:lumOff val="35000"/>
            </a:schemeClr>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docs.google.com/forms/d/e/1FAIpQLScA3ueiJiHbyNLxfFWzXev1rDf6lw30FkPk-MEiioW4FXcH4g/viewform" TargetMode="Externa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unsplash.com/s/photos/cheering?utm_source=unsplash&amp;utm_medium=referral&amp;utm_content=creditCopyText" TargetMode="External"/><Relationship Id="rId5" Type="http://schemas.openxmlformats.org/officeDocument/2006/relationships/hyperlink" Target="https://unsplash.com/@lukephotography?utm_source=unsplash&amp;utm_medium=referral&amp;utm_content=creditCopyText" TargetMode="Externa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hyperlink" Target="https://unsplash.com/@kellysikkema?utm_source=unsplash&amp;utm_medium=referral&amp;utm_content=creditCopyText"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hyperlink" Target="https://unsplash.com/s/photos/planning?utm_source=unsplash&amp;utm_medium=referral&amp;utm_content=creditCopyTex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hyperlink" Target="https://unsplash.com/s/photos/telescope?utm_source=unsplash&amp;utm_medium=referral&amp;utm_content=creditCopyText" TargetMode="External"/><Relationship Id="rId4" Type="http://schemas.openxmlformats.org/officeDocument/2006/relationships/hyperlink" Target="https://unsplash.com/@enka80?utm_source=unsplash&amp;utm_medium=referral&amp;utm_content=creditCopyTex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2569464"/>
            <a:ext cx="9418320" cy="2231136"/>
          </a:xfrm>
        </p:spPr>
        <p:txBody>
          <a:bodyPr/>
          <a:lstStyle/>
          <a:p>
            <a:r>
              <a:rPr lang="en-US" dirty="0"/>
              <a:t>COVID COMS</a:t>
            </a:r>
          </a:p>
        </p:txBody>
      </p:sp>
      <p:sp>
        <p:nvSpPr>
          <p:cNvPr id="3" name="Subtitle 2"/>
          <p:cNvSpPr>
            <a:spLocks noGrp="1"/>
          </p:cNvSpPr>
          <p:nvPr>
            <p:ph type="subTitle" idx="1"/>
          </p:nvPr>
        </p:nvSpPr>
        <p:spPr/>
        <p:txBody>
          <a:bodyPr/>
          <a:lstStyle/>
          <a:p>
            <a:r>
              <a:rPr lang="en-US" dirty="0"/>
              <a:t>Parks &amp; Rec crisis communications during the COVID-19 pandemic.</a:t>
            </a:r>
          </a:p>
        </p:txBody>
      </p:sp>
      <p:sp>
        <p:nvSpPr>
          <p:cNvPr id="5" name="TextBox 4"/>
          <p:cNvSpPr txBox="1"/>
          <p:nvPr/>
        </p:nvSpPr>
        <p:spPr>
          <a:xfrm>
            <a:off x="9509760" y="5733288"/>
            <a:ext cx="1920240" cy="369332"/>
          </a:xfrm>
          <a:prstGeom prst="rect">
            <a:avLst/>
          </a:prstGeom>
          <a:solidFill>
            <a:schemeClr val="tx1"/>
          </a:solidFill>
          <a:effectLst/>
        </p:spPr>
        <p:txBody>
          <a:bodyPr wrap="square" rtlCol="0">
            <a:spAutoFit/>
          </a:bodyPr>
          <a:lstStyle/>
          <a:p>
            <a:pPr algn="ctr"/>
            <a:r>
              <a:rPr lang="en-US" dirty="0">
                <a:hlinkClick r:id="rId2"/>
              </a:rPr>
              <a:t>TAKE THE SURVEY</a:t>
            </a:r>
            <a:endParaRPr lang="en-US" dirty="0"/>
          </a:p>
        </p:txBody>
      </p:sp>
    </p:spTree>
    <p:extLst>
      <p:ext uri="{BB962C8B-B14F-4D97-AF65-F5344CB8AC3E}">
        <p14:creationId xmlns:p14="http://schemas.microsoft.com/office/powerpoint/2010/main" val="1292189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BEBA8EAE-BF5A-486C-A8C5-ECC9F3942E4B}">
                <a14:imgProps xmlns:a14="http://schemas.microsoft.com/office/drawing/2010/main">
                  <a14:imgLayer r:embed="rId4">
                    <a14:imgEffect>
                      <a14:saturation sat="400000"/>
                    </a14:imgEffect>
                  </a14:imgLayer>
                </a14:imgProps>
              </a:ext>
            </a:extLst>
          </a:blip>
          <a:srcRect/>
          <a:stretch>
            <a:fillRect t="-21000" b="-2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18304" y="941832"/>
            <a:ext cx="7141464" cy="1170114"/>
          </a:xfrm>
        </p:spPr>
        <p:style>
          <a:lnRef idx="1">
            <a:schemeClr val="accent5"/>
          </a:lnRef>
          <a:fillRef idx="3">
            <a:schemeClr val="accent5"/>
          </a:fillRef>
          <a:effectRef idx="2">
            <a:schemeClr val="accent5"/>
          </a:effectRef>
          <a:fontRef idx="minor">
            <a:schemeClr val="lt1"/>
          </a:fontRef>
        </p:style>
        <p:txBody>
          <a:bodyPr>
            <a:normAutofit fontScale="90000"/>
          </a:bodyPr>
          <a:lstStyle/>
          <a:p>
            <a:r>
              <a:rPr lang="en-US" sz="8000" dirty="0">
                <a:solidFill>
                  <a:schemeClr val="bg1"/>
                </a:solidFill>
              </a:rPr>
              <a:t> Keys to Success</a:t>
            </a:r>
          </a:p>
        </p:txBody>
      </p:sp>
      <p:sp>
        <p:nvSpPr>
          <p:cNvPr id="7" name="TextBox 6"/>
          <p:cNvSpPr txBox="1"/>
          <p:nvPr/>
        </p:nvSpPr>
        <p:spPr>
          <a:xfrm>
            <a:off x="7388352" y="6492240"/>
            <a:ext cx="4178808" cy="246221"/>
          </a:xfrm>
          <a:prstGeom prst="rect">
            <a:avLst/>
          </a:prstGeom>
          <a:noFill/>
        </p:spPr>
        <p:txBody>
          <a:bodyPr wrap="square" rtlCol="0">
            <a:spAutoFit/>
          </a:bodyPr>
          <a:lstStyle/>
          <a:p>
            <a:r>
              <a:rPr lang="en-US" sz="1000" dirty="0">
                <a:solidFill>
                  <a:schemeClr val="bg1"/>
                </a:solidFill>
              </a:rPr>
              <a:t>Photo by </a:t>
            </a:r>
            <a:r>
              <a:rPr lang="en-US" sz="1000" dirty="0">
                <a:solidFill>
                  <a:schemeClr val="bg1"/>
                </a:solidFill>
                <a:hlinkClick r:id="rId5"/>
              </a:rPr>
              <a:t>Keith Luke</a:t>
            </a:r>
            <a:r>
              <a:rPr lang="en-US" sz="1000" dirty="0">
                <a:solidFill>
                  <a:schemeClr val="bg1"/>
                </a:solidFill>
              </a:rPr>
              <a:t> on </a:t>
            </a:r>
            <a:r>
              <a:rPr lang="en-US" sz="1000" dirty="0" err="1">
                <a:solidFill>
                  <a:schemeClr val="bg1"/>
                </a:solidFill>
                <a:hlinkClick r:id="rId6"/>
              </a:rPr>
              <a:t>Unsplash</a:t>
            </a:r>
            <a:endParaRPr lang="en-US" sz="1000" dirty="0">
              <a:solidFill>
                <a:schemeClr val="bg1"/>
              </a:solidFill>
            </a:endParaRPr>
          </a:p>
        </p:txBody>
      </p:sp>
    </p:spTree>
    <p:extLst>
      <p:ext uri="{BB962C8B-B14F-4D97-AF65-F5344CB8AC3E}">
        <p14:creationId xmlns:p14="http://schemas.microsoft.com/office/powerpoint/2010/main" val="2402048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Accurate &amp; Consistent</a:t>
            </a:r>
          </a:p>
        </p:txBody>
      </p:sp>
      <p:sp>
        <p:nvSpPr>
          <p:cNvPr id="3" name="Content Placeholder 2"/>
          <p:cNvSpPr>
            <a:spLocks noGrp="1"/>
          </p:cNvSpPr>
          <p:nvPr>
            <p:ph idx="1"/>
          </p:nvPr>
        </p:nvSpPr>
        <p:spPr>
          <a:xfrm>
            <a:off x="1261872" y="1828800"/>
            <a:ext cx="6135624" cy="4351337"/>
          </a:xfrm>
        </p:spPr>
        <p:txBody>
          <a:bodyPr/>
          <a:lstStyle/>
          <a:p>
            <a:r>
              <a:rPr lang="en-US" dirty="0"/>
              <a:t>Be sure the information you're putting out is absolutely correct. </a:t>
            </a:r>
          </a:p>
          <a:p>
            <a:r>
              <a:rPr lang="en-US" dirty="0"/>
              <a:t>Everyone should be sharing the same message</a:t>
            </a:r>
          </a:p>
          <a:p>
            <a:r>
              <a:rPr lang="en-US" dirty="0"/>
              <a:t>Run it by leadership and the team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872" y="3886200"/>
            <a:ext cx="6420382" cy="21287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7736" y="760323"/>
            <a:ext cx="3505504" cy="5419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579273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 Responsive</a:t>
            </a:r>
          </a:p>
        </p:txBody>
      </p:sp>
      <p:sp>
        <p:nvSpPr>
          <p:cNvPr id="3" name="Content Placeholder 2"/>
          <p:cNvSpPr>
            <a:spLocks noGrp="1"/>
          </p:cNvSpPr>
          <p:nvPr>
            <p:ph idx="1"/>
          </p:nvPr>
        </p:nvSpPr>
        <p:spPr/>
        <p:txBody>
          <a:bodyPr/>
          <a:lstStyle/>
          <a:p>
            <a:r>
              <a:rPr lang="en-US" dirty="0"/>
              <a:t>Be ready to pivot. Agile. Quick.</a:t>
            </a:r>
          </a:p>
          <a:p>
            <a:r>
              <a:rPr lang="en-US" dirty="0"/>
              <a:t>Know your audience &amp; how to reach them</a:t>
            </a:r>
          </a:p>
          <a:p>
            <a:r>
              <a:rPr lang="en-US" dirty="0"/>
              <a:t>Have your tools and teams ready</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83096" y="564324"/>
            <a:ext cx="4007104" cy="2253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9806" y="3506537"/>
            <a:ext cx="1920298" cy="2967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39327" y="4004468"/>
            <a:ext cx="2434717" cy="18274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29206" y="3731070"/>
            <a:ext cx="1998694" cy="258654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0441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Reach As Many People As Possible</a:t>
            </a:r>
          </a:p>
        </p:txBody>
      </p:sp>
      <p:sp>
        <p:nvSpPr>
          <p:cNvPr id="3" name="Content Placeholder 2"/>
          <p:cNvSpPr>
            <a:spLocks noGrp="1"/>
          </p:cNvSpPr>
          <p:nvPr>
            <p:ph idx="1"/>
          </p:nvPr>
        </p:nvSpPr>
        <p:spPr/>
        <p:txBody>
          <a:bodyPr/>
          <a:lstStyle/>
          <a:p>
            <a:r>
              <a:rPr lang="en-US" dirty="0"/>
              <a:t>Use a wide range of outlets</a:t>
            </a:r>
          </a:p>
          <a:p>
            <a:r>
              <a:rPr lang="en-US" dirty="0"/>
              <a:t>Reach people where they are</a:t>
            </a:r>
          </a:p>
          <a:p>
            <a:r>
              <a:rPr lang="en-US" dirty="0"/>
              <a:t>Work with community partners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46313" y="1828800"/>
            <a:ext cx="3525843" cy="45628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8044" y="3569575"/>
            <a:ext cx="3300098" cy="18567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5"/>
          <a:stretch>
            <a:fillRect/>
          </a:stretch>
        </p:blipFill>
        <p:spPr>
          <a:xfrm>
            <a:off x="4750068" y="3863922"/>
            <a:ext cx="4159166" cy="26652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98010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294197"/>
            <a:ext cx="9692640" cy="1992691"/>
          </a:xfrm>
        </p:spPr>
        <p:txBody>
          <a:bodyPr/>
          <a:lstStyle/>
          <a:p>
            <a:r>
              <a:rPr lang="en-US" dirty="0"/>
              <a:t>Lesson Learned: </a:t>
            </a:r>
            <a:br>
              <a:rPr lang="en-US" dirty="0"/>
            </a:br>
            <a:r>
              <a:rPr lang="en-US" dirty="0"/>
              <a:t>Plan Ahead</a:t>
            </a:r>
          </a:p>
        </p:txBody>
      </p:sp>
      <p:sp>
        <p:nvSpPr>
          <p:cNvPr id="3" name="Content Placeholder 2"/>
          <p:cNvSpPr>
            <a:spLocks noGrp="1"/>
          </p:cNvSpPr>
          <p:nvPr>
            <p:ph idx="1"/>
          </p:nvPr>
        </p:nvSpPr>
        <p:spPr>
          <a:xfrm>
            <a:off x="1261872" y="2441448"/>
            <a:ext cx="8595360" cy="4351337"/>
          </a:xfrm>
        </p:spPr>
        <p:txBody>
          <a:bodyPr/>
          <a:lstStyle/>
          <a:p>
            <a:r>
              <a:rPr lang="en-US" dirty="0"/>
              <a:t>Write an emergency communications plan</a:t>
            </a:r>
          </a:p>
          <a:p>
            <a:r>
              <a:rPr lang="en-US" dirty="0"/>
              <a:t>Organize and response team</a:t>
            </a:r>
          </a:p>
          <a:p>
            <a:r>
              <a:rPr lang="en-US" dirty="0"/>
              <a:t>Have tools &amp; resources ready</a:t>
            </a:r>
          </a:p>
          <a:p>
            <a:r>
              <a:rPr lang="en-US" dirty="0"/>
              <a:t>Earmark financial resources to cover the costs</a:t>
            </a:r>
          </a:p>
        </p:txBody>
      </p:sp>
      <p:sp>
        <p:nvSpPr>
          <p:cNvPr id="4" name="TextBox 3"/>
          <p:cNvSpPr txBox="1"/>
          <p:nvPr/>
        </p:nvSpPr>
        <p:spPr>
          <a:xfrm>
            <a:off x="1472184" y="6335903"/>
            <a:ext cx="2578608" cy="246221"/>
          </a:xfrm>
          <a:prstGeom prst="rect">
            <a:avLst/>
          </a:prstGeom>
          <a:noFill/>
        </p:spPr>
        <p:txBody>
          <a:bodyPr wrap="square" rtlCol="0">
            <a:spAutoFit/>
          </a:bodyPr>
          <a:lstStyle/>
          <a:p>
            <a:r>
              <a:rPr lang="fi-FI" sz="1000" dirty="0"/>
              <a:t>Photo by </a:t>
            </a:r>
            <a:r>
              <a:rPr lang="fi-FI" sz="1000" dirty="0">
                <a:hlinkClick r:id="rId3"/>
              </a:rPr>
              <a:t>Kelly Sikkema</a:t>
            </a:r>
            <a:r>
              <a:rPr lang="fi-FI" sz="1000" dirty="0"/>
              <a:t> on </a:t>
            </a:r>
            <a:r>
              <a:rPr lang="fi-FI" sz="1000" dirty="0">
                <a:hlinkClick r:id="rId4"/>
              </a:rPr>
              <a:t>Unsplash</a:t>
            </a:r>
            <a:endParaRPr lang="en-US" sz="1000" dirty="0"/>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9262" t="284" r="25869" b="1422"/>
          <a:stretch/>
        </p:blipFill>
        <p:spPr>
          <a:xfrm>
            <a:off x="7434072" y="-49193"/>
            <a:ext cx="3867912" cy="6936144"/>
          </a:xfrm>
          <a:prstGeom prst="rect">
            <a:avLst/>
          </a:prstGeom>
          <a:noFill/>
          <a:ln w="88900" cap="sq">
            <a:no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9020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257800"/>
            <a:ext cx="9982200" cy="1115568"/>
          </a:xfrm>
        </p:spPr>
        <p:txBody>
          <a:bodyPr>
            <a:normAutofit/>
          </a:bodyPr>
          <a:lstStyle/>
          <a:p>
            <a:r>
              <a:rPr lang="en-US" sz="4400" dirty="0"/>
              <a:t>Looking Ahead</a:t>
            </a:r>
          </a:p>
        </p:txBody>
      </p:sp>
      <p:pic>
        <p:nvPicPr>
          <p:cNvPr id="6" name="Picture Placeholder 5"/>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5937" b="15937"/>
          <a:stretch>
            <a:fillRect/>
          </a:stretch>
        </p:blipFill>
        <p:spPr>
          <a:xfrm flipH="1">
            <a:off x="0" y="0"/>
            <a:ext cx="11292840" cy="5128923"/>
          </a:xfrm>
        </p:spPr>
      </p:pic>
      <p:sp>
        <p:nvSpPr>
          <p:cNvPr id="5" name="TextBox 4"/>
          <p:cNvSpPr txBox="1"/>
          <p:nvPr/>
        </p:nvSpPr>
        <p:spPr>
          <a:xfrm>
            <a:off x="548640" y="466344"/>
            <a:ext cx="4242816" cy="246221"/>
          </a:xfrm>
          <a:prstGeom prst="rect">
            <a:avLst/>
          </a:prstGeom>
          <a:noFill/>
        </p:spPr>
        <p:txBody>
          <a:bodyPr wrap="square" rtlCol="0">
            <a:spAutoFit/>
          </a:bodyPr>
          <a:lstStyle/>
          <a:p>
            <a:r>
              <a:rPr lang="en-US" sz="1000" dirty="0"/>
              <a:t>Photo by </a:t>
            </a:r>
            <a:r>
              <a:rPr lang="en-US" sz="1000" dirty="0">
                <a:hlinkClick r:id="rId4"/>
              </a:rPr>
              <a:t>nine </a:t>
            </a:r>
            <a:r>
              <a:rPr lang="en-US" sz="1000" dirty="0" err="1">
                <a:hlinkClick r:id="rId4"/>
              </a:rPr>
              <a:t>koepfer</a:t>
            </a:r>
            <a:r>
              <a:rPr lang="en-US" sz="1000" dirty="0"/>
              <a:t> on </a:t>
            </a:r>
            <a:r>
              <a:rPr lang="en-US" sz="1000" dirty="0" err="1">
                <a:hlinkClick r:id="rId5"/>
              </a:rPr>
              <a:t>Unsplash</a:t>
            </a:r>
            <a:endParaRPr lang="en-US" sz="1000" dirty="0"/>
          </a:p>
        </p:txBody>
      </p:sp>
    </p:spTree>
    <p:extLst>
      <p:ext uri="{BB962C8B-B14F-4D97-AF65-F5344CB8AC3E}">
        <p14:creationId xmlns:p14="http://schemas.microsoft.com/office/powerpoint/2010/main" val="926476508"/>
      </p:ext>
    </p:extLst>
  </p:cSld>
  <p:clrMapOvr>
    <a:masterClrMapping/>
  </p:clrMapOvr>
</p:sld>
</file>

<file path=ppt/theme/theme1.xml><?xml version="1.0" encoding="utf-8"?>
<a:theme xmlns:a="http://schemas.openxmlformats.org/drawingml/2006/main" name="View">
  <a:themeElements>
    <a:clrScheme name="View">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TM03457515[[fn=View]]</Template>
  <TotalTime>2663</TotalTime>
  <Words>648</Words>
  <Application>Microsoft Office PowerPoint</Application>
  <PresentationFormat>Widescreen</PresentationFormat>
  <Paragraphs>70</Paragraphs>
  <Slides>7</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Wingdings 2</vt:lpstr>
      <vt:lpstr>View</vt:lpstr>
      <vt:lpstr>COVID COMS</vt:lpstr>
      <vt:lpstr> Keys to Success</vt:lpstr>
      <vt:lpstr>Be Accurate &amp; Consistent</vt:lpstr>
      <vt:lpstr>Be Responsive</vt:lpstr>
      <vt:lpstr>Reach As Many People As Possible</vt:lpstr>
      <vt:lpstr>Lesson Learned:  Plan Ahead</vt:lpstr>
      <vt:lpstr>Looking Ahead</vt:lpstr>
    </vt:vector>
  </TitlesOfParts>
  <Company>City of Burlington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 COMS</dc:title>
  <dc:creator>Diana M. Wood</dc:creator>
  <cp:lastModifiedBy>Jessica</cp:lastModifiedBy>
  <cp:revision>13</cp:revision>
  <dcterms:created xsi:type="dcterms:W3CDTF">2020-09-22T20:48:11Z</dcterms:created>
  <dcterms:modified xsi:type="dcterms:W3CDTF">2020-09-30T14:08:24Z</dcterms:modified>
</cp:coreProperties>
</file>